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1" r:id="rId18"/>
    <p:sldId id="282" r:id="rId19"/>
    <p:sldId id="283" r:id="rId20"/>
    <p:sldId id="285" r:id="rId21"/>
    <p:sldId id="286" r:id="rId22"/>
    <p:sldId id="284" r:id="rId23"/>
    <p:sldId id="289" r:id="rId24"/>
    <p:sldId id="290" r:id="rId25"/>
    <p:sldId id="287" r:id="rId26"/>
    <p:sldId id="277" r:id="rId27"/>
    <p:sldId id="291" r:id="rId28"/>
    <p:sldId id="280" r:id="rId29"/>
    <p:sldId id="278" r:id="rId30"/>
    <p:sldId id="27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868" autoAdjust="0"/>
  </p:normalViewPr>
  <p:slideViewPr>
    <p:cSldViewPr snapToGrid="0" snapToObjects="1">
      <p:cViewPr varScale="1">
        <p:scale>
          <a:sx n="113" d="100"/>
          <a:sy n="113" d="100"/>
        </p:scale>
        <p:origin x="-1500"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9" d="100"/>
          <a:sy n="59" d="100"/>
        </p:scale>
        <p:origin x="2736"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B13FBF-C8AF-4608-B919-73962E682C65}" type="datetimeFigureOut">
              <a:rPr lang="en-US" smtClean="0"/>
              <a:t>7/28/2015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1C430B-E90D-4C0A-83EC-C397C4F9E5EB}"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F1D4C-3BEB-4F61-A5D5-C80FA0CBB96A}" type="datetimeFigureOut">
              <a:rPr lang="en-US" smtClean="0"/>
              <a:pPr/>
              <a:t>7/28/2015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FFA8C-597C-4C46-A984-F38A7DA4E0E2}" type="slidenum">
              <a:rPr lang="en-US" smtClean="0"/>
              <a:pPr/>
              <a:t>‹#›</a:t>
            </a:fld>
            <a:endParaRPr lang="en-US"/>
          </a:p>
        </p:txBody>
      </p:sp>
    </p:spTree>
    <p:extLst>
      <p:ext uri="{BB962C8B-B14F-4D97-AF65-F5344CB8AC3E}">
        <p14:creationId xmlns="" xmlns:p14="http://schemas.microsoft.com/office/powerpoint/2010/main" val="165789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7433FC-6B0A-6945-9A69-B11CBF6DD319}" type="slidenum">
              <a:rPr lang="en-US" smtClean="0"/>
              <a:pPr/>
              <a:t>1</a:t>
            </a:fld>
            <a:endParaRPr lang="en-US"/>
          </a:p>
        </p:txBody>
      </p:sp>
    </p:spTree>
    <p:extLst>
      <p:ext uri="{BB962C8B-B14F-4D97-AF65-F5344CB8AC3E}">
        <p14:creationId xmlns="" xmlns:p14="http://schemas.microsoft.com/office/powerpoint/2010/main" val="342175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444993">
              <a:defRPr/>
            </a:pPr>
            <a:r>
              <a:rPr lang="en-US" dirty="0" err="1"/>
              <a:t>Pembrolizumab</a:t>
            </a:r>
            <a:r>
              <a:rPr lang="en-US" dirty="0"/>
              <a:t> was studied in a Phase I trial (KEYNOTE-001) in patients with advanced NSCLC who were either treatment-naïve or previously treated. Results of the trial were impressive:</a:t>
            </a:r>
          </a:p>
          <a:p>
            <a:pPr defTabSz="444993">
              <a:defRPr/>
            </a:pPr>
            <a:endParaRPr lang="en-US" dirty="0"/>
          </a:p>
          <a:p>
            <a:pPr marL="166872" indent="-166872" defTabSz="444993">
              <a:buFont typeface="Arial" panose="020B0604020202020204" pitchFamily="34" charset="0"/>
              <a:buChar char="•"/>
              <a:defRPr/>
            </a:pPr>
            <a:r>
              <a:rPr lang="en-US" dirty="0"/>
              <a:t>KEYNOTE-001 is a Phase I, randomized, open-label study assessing safety and efficacy of </a:t>
            </a:r>
            <a:r>
              <a:rPr lang="en-US" dirty="0" err="1"/>
              <a:t>pembrolizumab</a:t>
            </a:r>
            <a:r>
              <a:rPr lang="en-US" dirty="0"/>
              <a:t> in patients with advanced NSCLC (both squamous and non-squamous); in addition, investigators aimed to define and validate expression levels of PD-L1</a:t>
            </a:r>
          </a:p>
          <a:p>
            <a:pPr marL="611865" lvl="1" indent="-166872" defTabSz="444993">
              <a:buFont typeface="Wingdings" panose="05000000000000000000" pitchFamily="2" charset="2"/>
              <a:buChar char="Ø"/>
              <a:defRPr/>
            </a:pPr>
            <a:r>
              <a:rPr lang="en-US" dirty="0"/>
              <a:t>495 patients received either 2mg/kg or 10mg/kg every 3 weeks or 10 mg/kg every 2 weeks; PD-L1 expression in tumor samples was reported as the percent of tumor cells with PD-L1 membrane staining</a:t>
            </a:r>
          </a:p>
          <a:p>
            <a:pPr marL="611865" lvl="1" indent="-166872" defTabSz="444993">
              <a:buFont typeface="Wingdings" panose="05000000000000000000" pitchFamily="2" charset="2"/>
              <a:buChar char="Ø"/>
              <a:defRPr/>
            </a:pPr>
            <a:r>
              <a:rPr lang="en-US" dirty="0"/>
              <a:t>Overall median PFS was 3.7 months, ORR was 19.4 %, and median OS was 12 months; patients with NSCLC that had were PD-L1+ (</a:t>
            </a:r>
            <a:r>
              <a:rPr lang="en-US" u="sng" dirty="0"/>
              <a:t>&gt;</a:t>
            </a:r>
            <a:r>
              <a:rPr lang="en-US" dirty="0"/>
              <a:t> 50%), median PFS was 6.3 months, ORR was 45.2%, and the median OS has not been reached.</a:t>
            </a:r>
          </a:p>
          <a:p>
            <a:pPr marL="611865" lvl="1" indent="-166872" defTabSz="444993">
              <a:buFont typeface="Wingdings" panose="05000000000000000000" pitchFamily="2" charset="2"/>
              <a:buChar char="Ø"/>
              <a:defRPr/>
            </a:pPr>
            <a:r>
              <a:rPr lang="en-US" dirty="0"/>
              <a:t>There was no significant difference in efficacy or side effects between patients receiving the 10mg/kg every two weeks versus 10 mg/kg every three weeks; data is limited for the 2mg/kg dose.</a:t>
            </a:r>
          </a:p>
          <a:p>
            <a:pPr marL="166872" indent="-166872" defTabSz="444993">
              <a:buFont typeface="Arial" panose="020B0604020202020204" pitchFamily="34" charset="0"/>
              <a:buChar char="•"/>
              <a:defRPr/>
            </a:pPr>
            <a:r>
              <a:rPr lang="en-US" dirty="0"/>
              <a:t>Based on this study, the FDA granted </a:t>
            </a:r>
            <a:r>
              <a:rPr lang="en-US" dirty="0" err="1"/>
              <a:t>pembrolizumab</a:t>
            </a:r>
            <a:r>
              <a:rPr lang="en-US" dirty="0"/>
              <a:t> breakthrough status.</a:t>
            </a:r>
          </a:p>
          <a:p>
            <a:pPr marL="166872" indent="-166872" defTabSz="444993">
              <a:buFont typeface="Arial" panose="020B0604020202020204" pitchFamily="34" charset="0"/>
              <a:buChar char="•"/>
              <a:defRPr/>
            </a:pPr>
            <a:r>
              <a:rPr lang="en-US" dirty="0"/>
              <a:t>This past April, Merck submitted a supplemental BLA for </a:t>
            </a:r>
            <a:r>
              <a:rPr lang="en-US" dirty="0" err="1" smtClean="0"/>
              <a:t>pembrolizumab</a:t>
            </a:r>
            <a:r>
              <a:rPr lang="en-US" dirty="0" smtClean="0"/>
              <a:t> </a:t>
            </a:r>
            <a:r>
              <a:rPr lang="en-US" dirty="0"/>
              <a:t>for treatment of patients with NSCLC</a:t>
            </a:r>
          </a:p>
          <a:p>
            <a:pPr marL="166872" indent="-166872" defTabSz="444993">
              <a:buFont typeface="Arial" panose="020B0604020202020204" pitchFamily="34" charset="0"/>
              <a:buChar char="•"/>
              <a:defRPr/>
            </a:pPr>
            <a:r>
              <a:rPr lang="en-US" dirty="0" err="1"/>
              <a:t>Pembrolizumab</a:t>
            </a:r>
            <a:r>
              <a:rPr lang="en-US" dirty="0"/>
              <a:t> demonstrated improved efficacy with PD-L1 expression levels of </a:t>
            </a:r>
            <a:r>
              <a:rPr lang="en-US" u="sng" dirty="0"/>
              <a:t>&gt;</a:t>
            </a:r>
            <a:r>
              <a:rPr lang="en-US" dirty="0"/>
              <a:t>50%</a:t>
            </a:r>
          </a:p>
          <a:p>
            <a:pPr marL="166872" indent="-166872" defTabSz="444993">
              <a:buFont typeface="Arial" panose="020B0604020202020204" pitchFamily="34" charset="0"/>
              <a:buChar char="•"/>
              <a:defRPr/>
            </a:pPr>
            <a:endParaRPr lang="en-US" dirty="0"/>
          </a:p>
          <a:p>
            <a:pPr defTabSz="444993">
              <a:defRPr/>
            </a:pPr>
            <a:r>
              <a:rPr lang="en-US" dirty="0"/>
              <a:t>(sources: </a:t>
            </a:r>
            <a:r>
              <a:rPr lang="en-US" dirty="0" err="1"/>
              <a:t>Garon</a:t>
            </a:r>
            <a:r>
              <a:rPr lang="en-US" dirty="0"/>
              <a:t> EB, et al. </a:t>
            </a:r>
            <a:r>
              <a:rPr lang="en-US" dirty="0" err="1"/>
              <a:t>Pembrolizumab</a:t>
            </a:r>
            <a:r>
              <a:rPr lang="en-US" dirty="0"/>
              <a:t> for the Treatment of Non-Small Cell Lung Cancer. </a:t>
            </a:r>
            <a:r>
              <a:rPr lang="en-US" i="1" dirty="0"/>
              <a:t>N </a:t>
            </a:r>
            <a:r>
              <a:rPr lang="en-US" i="1" dirty="0" err="1"/>
              <a:t>Engl</a:t>
            </a:r>
            <a:r>
              <a:rPr lang="en-US" i="1" dirty="0"/>
              <a:t> J Med </a:t>
            </a:r>
            <a:r>
              <a:rPr lang="en-US" dirty="0"/>
              <a:t>2015; 372:2018-2028; clinicaltrials.gov, (NCT01295827); Merck Press Release, April 19, 2015, http://www.mercknewsroom.com/news-release/oncology-newsroom/treatment-advanced-non-small-cell-lung-cancer-nsclc-keytruda-pembroli )</a:t>
            </a:r>
          </a:p>
          <a:p>
            <a:pPr defTabSz="444993">
              <a:defRPr/>
            </a:pPr>
            <a:endParaRPr lang="en-US" dirty="0"/>
          </a:p>
          <a:p>
            <a:pPr marL="611865" lvl="1" indent="-166872" defTabSz="444993">
              <a:buFont typeface="Wingdings" panose="05000000000000000000" pitchFamily="2" charset="2"/>
              <a:buChar char="Ø"/>
              <a:defRPr/>
            </a:pPr>
            <a:endParaRPr lang="en-US" dirty="0"/>
          </a:p>
          <a:p>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10</a:t>
            </a:fld>
            <a:endParaRPr lang="en-US"/>
          </a:p>
        </p:txBody>
      </p:sp>
    </p:spTree>
    <p:extLst>
      <p:ext uri="{BB962C8B-B14F-4D97-AF65-F5344CB8AC3E}">
        <p14:creationId xmlns="" xmlns:p14="http://schemas.microsoft.com/office/powerpoint/2010/main" val="2938041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addition to Merck’s KEYNOTE-001 study, there are a number of ongoing clinical trials assessing</a:t>
            </a:r>
            <a:r>
              <a:rPr lang="en-US" baseline="0" dirty="0" smtClean="0"/>
              <a:t> </a:t>
            </a:r>
            <a:r>
              <a:rPr lang="en-US" baseline="0" dirty="0" err="1" smtClean="0"/>
              <a:t>pembrolizumab</a:t>
            </a:r>
            <a:r>
              <a:rPr lang="en-US" baseline="0" dirty="0" smtClean="0"/>
              <a:t> for the treatment of advanced, metastatic NSCLC:</a:t>
            </a:r>
          </a:p>
          <a:p>
            <a:endParaRPr lang="en-US" baseline="0" dirty="0" smtClean="0"/>
          </a:p>
          <a:p>
            <a:r>
              <a:rPr lang="en-US" baseline="0" dirty="0" smtClean="0"/>
              <a:t>KEYNOTE-042 trial is a larger Phase III, randomized, open-label study assessing </a:t>
            </a:r>
            <a:r>
              <a:rPr lang="en-US" baseline="0" dirty="0" err="1" smtClean="0"/>
              <a:t>pembrolizumab</a:t>
            </a:r>
            <a:r>
              <a:rPr lang="en-US" baseline="0" dirty="0" smtClean="0"/>
              <a:t> front-line as monotherapy against platinum doublet chemotherapy in treatment-naïve patients </a:t>
            </a:r>
            <a:r>
              <a:rPr lang="en-US" b="1" u="sng" baseline="0" dirty="0" smtClean="0"/>
              <a:t>positive for PD-L1 expression</a:t>
            </a:r>
          </a:p>
          <a:p>
            <a:pPr marL="166872" indent="-166872">
              <a:buFont typeface="Arial" panose="020B0604020202020204" pitchFamily="34" charset="0"/>
              <a:buChar char="•"/>
            </a:pPr>
            <a:r>
              <a:rPr lang="en-US" baseline="0" dirty="0" smtClean="0"/>
              <a:t>The trial’s main endpoint is overall survival, secondary endpoint if progression-free survival</a:t>
            </a:r>
          </a:p>
          <a:p>
            <a:pPr marL="166872" indent="-166872">
              <a:buFont typeface="Arial" panose="020B0604020202020204" pitchFamily="34" charset="0"/>
              <a:buChar char="•"/>
            </a:pPr>
            <a:r>
              <a:rPr lang="en-US" baseline="0" dirty="0" smtClean="0"/>
              <a:t>The estimated primary completion date for this study is mid-2018</a:t>
            </a:r>
          </a:p>
          <a:p>
            <a:pPr marL="166872" indent="-166872">
              <a:buFont typeface="Arial" panose="020B0604020202020204" pitchFamily="34" charset="0"/>
              <a:buChar char="•"/>
            </a:pPr>
            <a:endParaRPr lang="en-US" baseline="0" dirty="0" smtClean="0"/>
          </a:p>
          <a:p>
            <a:r>
              <a:rPr lang="en-US" baseline="0" dirty="0" smtClean="0"/>
              <a:t>In addition to monotherapy studies, </a:t>
            </a:r>
            <a:r>
              <a:rPr lang="en-US" baseline="0" dirty="0" err="1" smtClean="0"/>
              <a:t>pembrolizumab</a:t>
            </a:r>
            <a:r>
              <a:rPr lang="en-US" baseline="0" dirty="0" smtClean="0"/>
              <a:t> is being studied in combination with a number of agents.</a:t>
            </a:r>
          </a:p>
          <a:p>
            <a:r>
              <a:rPr lang="en-US" baseline="0" dirty="0" smtClean="0"/>
              <a:t>KEYNOTE-021 is assessing </a:t>
            </a:r>
            <a:r>
              <a:rPr lang="en-US" baseline="0" dirty="0" err="1" smtClean="0"/>
              <a:t>pembrolizumab</a:t>
            </a:r>
            <a:r>
              <a:rPr lang="en-US" baseline="0" dirty="0" smtClean="0"/>
              <a:t> in combination with either chemotherapy or another immunotherapy, </a:t>
            </a:r>
            <a:r>
              <a:rPr lang="en-US" baseline="0" dirty="0" err="1" smtClean="0"/>
              <a:t>ipilumumab</a:t>
            </a:r>
            <a:r>
              <a:rPr lang="en-US" baseline="0" dirty="0" smtClean="0"/>
              <a:t> in patients with </a:t>
            </a:r>
            <a:r>
              <a:rPr lang="en-US" baseline="0" dirty="0" err="1" smtClean="0"/>
              <a:t>unresectable</a:t>
            </a:r>
            <a:r>
              <a:rPr lang="en-US" baseline="0" dirty="0" smtClean="0"/>
              <a:t> or metastatic NSCLC.</a:t>
            </a:r>
            <a:endParaRPr lang="en-US" baseline="0" dirty="0"/>
          </a:p>
          <a:p>
            <a:pPr marL="166872" indent="-166872" defTabSz="444993">
              <a:buFont typeface="Arial" panose="020B0604020202020204" pitchFamily="34" charset="0"/>
              <a:buChar char="•"/>
              <a:defRPr/>
            </a:pPr>
            <a:r>
              <a:rPr lang="en-US" baseline="0" dirty="0" err="1" smtClean="0"/>
              <a:t>Ipilumumab</a:t>
            </a:r>
            <a:r>
              <a:rPr lang="en-US" baseline="0" dirty="0" smtClean="0"/>
              <a:t> is another checkpoint inhibitor </a:t>
            </a:r>
            <a:r>
              <a:rPr lang="en-US" dirty="0" smtClean="0"/>
              <a:t>that binds to the cytotoxic T-lymphocyte-associated antigen 4 (CTLA-4) on T cells. Blocking CTLA-4 from interacting with its ligands augments a T cell immune response to tumor cells</a:t>
            </a:r>
          </a:p>
          <a:p>
            <a:pPr marL="166872" indent="-166872" defTabSz="444993">
              <a:buFont typeface="Arial" panose="020B0604020202020204" pitchFamily="34" charset="0"/>
              <a:buChar char="•"/>
              <a:defRPr/>
            </a:pPr>
            <a:r>
              <a:rPr lang="en-US" dirty="0" smtClean="0"/>
              <a:t>Primary endpoints for this study are PFS and ORR. Overall</a:t>
            </a:r>
            <a:r>
              <a:rPr lang="en-US" baseline="0" dirty="0" smtClean="0"/>
              <a:t> survival is a secondary endpoint for this study.</a:t>
            </a:r>
          </a:p>
          <a:p>
            <a:pPr marL="166872" indent="-166872" defTabSz="444993">
              <a:buFont typeface="Arial" panose="020B0604020202020204" pitchFamily="34" charset="0"/>
              <a:buChar char="•"/>
              <a:defRPr/>
            </a:pPr>
            <a:r>
              <a:rPr lang="en-US" baseline="0" dirty="0" smtClean="0"/>
              <a:t>Estimated primary completion date for this study is November 2016.</a:t>
            </a:r>
          </a:p>
          <a:p>
            <a:pPr marL="166872" indent="-166872" defTabSz="444993">
              <a:buFont typeface="Arial" panose="020B0604020202020204" pitchFamily="34" charset="0"/>
              <a:buChar char="•"/>
              <a:defRPr/>
            </a:pPr>
            <a:r>
              <a:rPr lang="en-US" baseline="0" dirty="0" smtClean="0"/>
              <a:t>Although the sample size is small, results for </a:t>
            </a:r>
            <a:r>
              <a:rPr lang="en-US" baseline="0" dirty="0" err="1" smtClean="0"/>
              <a:t>pembrolizumab</a:t>
            </a:r>
            <a:r>
              <a:rPr lang="en-US" baseline="0" dirty="0" smtClean="0"/>
              <a:t> + </a:t>
            </a:r>
            <a:r>
              <a:rPr lang="en-US" baseline="0" dirty="0" err="1" smtClean="0"/>
              <a:t>ipilumumab</a:t>
            </a:r>
            <a:r>
              <a:rPr lang="en-US" baseline="0" dirty="0" smtClean="0"/>
              <a:t> look promising.</a:t>
            </a:r>
          </a:p>
          <a:p>
            <a:pPr marL="611865" lvl="1" indent="-166872" defTabSz="444993">
              <a:buFont typeface="Wingdings" panose="05000000000000000000" pitchFamily="2" charset="2"/>
              <a:buChar char="Ø"/>
              <a:defRPr/>
            </a:pPr>
            <a:r>
              <a:rPr lang="en-US" baseline="0" dirty="0" smtClean="0"/>
              <a:t>Overall Response Rate is 55%, Disease Control Rate is 100%</a:t>
            </a:r>
            <a:endParaRPr lang="en-US" dirty="0" smtClean="0"/>
          </a:p>
          <a:p>
            <a:pPr marL="166872" indent="-166872">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57433FC-6B0A-6945-9A69-B11CBF6DD319}" type="slidenum">
              <a:rPr lang="en-US" smtClean="0"/>
              <a:pPr/>
              <a:t>11</a:t>
            </a:fld>
            <a:endParaRPr lang="en-US"/>
          </a:p>
        </p:txBody>
      </p:sp>
    </p:spTree>
    <p:extLst>
      <p:ext uri="{BB962C8B-B14F-4D97-AF65-F5344CB8AC3E}">
        <p14:creationId xmlns="" xmlns:p14="http://schemas.microsoft.com/office/powerpoint/2010/main" val="113295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Genentech’s MPDL3280A is a</a:t>
            </a:r>
            <a:r>
              <a:rPr lang="en-US" baseline="0" dirty="0" smtClean="0"/>
              <a:t> PD-L1 inhibitor. Preliminary results from their Phase II POPLAR study comparing MPDL3280A versus </a:t>
            </a:r>
            <a:r>
              <a:rPr lang="en-US" baseline="0" dirty="0" err="1" smtClean="0"/>
              <a:t>docetaxel</a:t>
            </a:r>
            <a:r>
              <a:rPr lang="en-US" baseline="0" dirty="0" smtClean="0"/>
              <a:t> were impressive for MPDL3280A.</a:t>
            </a:r>
          </a:p>
          <a:p>
            <a:endParaRPr lang="en-US" baseline="0" dirty="0" smtClean="0"/>
          </a:p>
          <a:p>
            <a:pPr marL="166872" indent="-166872">
              <a:buFont typeface="Arial" panose="020B0604020202020204" pitchFamily="34" charset="0"/>
              <a:buChar char="•"/>
            </a:pPr>
            <a:r>
              <a:rPr lang="en-US" baseline="0" dirty="0" smtClean="0"/>
              <a:t>POPLAR Phase II study assessed MPDL3280A against </a:t>
            </a:r>
            <a:r>
              <a:rPr lang="en-US" baseline="0" dirty="0" err="1" smtClean="0"/>
              <a:t>docetaxel</a:t>
            </a:r>
            <a:r>
              <a:rPr lang="en-US" baseline="0" dirty="0" smtClean="0"/>
              <a:t> in previously treated patients with locally advanced or metastatic NSCLC who have failed platinum therapy. </a:t>
            </a:r>
          </a:p>
          <a:p>
            <a:pPr marL="166872" indent="-166872">
              <a:buFont typeface="Arial" panose="020B0604020202020204" pitchFamily="34" charset="0"/>
              <a:buChar char="•"/>
            </a:pPr>
            <a:r>
              <a:rPr lang="en-US" baseline="0" dirty="0" smtClean="0"/>
              <a:t>The trial is a randomized, open-label study measuring overall survival (primary endpoint); secondary endpoints include patient reported outcomes, overall response, progression-free survival, and incidence of adverse events</a:t>
            </a:r>
          </a:p>
          <a:p>
            <a:pPr marL="166872" indent="-166872">
              <a:buFont typeface="Arial" panose="020B0604020202020204" pitchFamily="34" charset="0"/>
              <a:buChar char="•"/>
            </a:pPr>
            <a:r>
              <a:rPr lang="en-US" baseline="0" dirty="0" smtClean="0"/>
              <a:t>Results demonstrated improved efficacy with higher PD-L1 expression (refer to table)</a:t>
            </a:r>
          </a:p>
          <a:p>
            <a:pPr marL="166872" indent="-166872">
              <a:buFont typeface="Arial" panose="020B0604020202020204" pitchFamily="34" charset="0"/>
              <a:buChar char="•"/>
            </a:pPr>
            <a:r>
              <a:rPr lang="en-US" baseline="0" dirty="0" smtClean="0"/>
              <a:t>Even with a longer median treatment duration with MPDL3280A, fewer patients experienced Grade </a:t>
            </a:r>
            <a:r>
              <a:rPr lang="en-US" u="sng" baseline="0" dirty="0" smtClean="0"/>
              <a:t>&gt;</a:t>
            </a:r>
            <a:r>
              <a:rPr lang="en-US" u="none" baseline="0" dirty="0" smtClean="0"/>
              <a:t> 3 adverse events compared to </a:t>
            </a:r>
            <a:r>
              <a:rPr lang="en-US" u="none" baseline="0" dirty="0" err="1" smtClean="0"/>
              <a:t>docetaxel</a:t>
            </a:r>
            <a:r>
              <a:rPr lang="en-US" u="none" baseline="0" dirty="0" smtClean="0"/>
              <a:t> (43% vs. 56%, respectively)</a:t>
            </a:r>
          </a:p>
          <a:p>
            <a:pPr marL="166872" indent="-166872">
              <a:buFont typeface="Arial" panose="020B0604020202020204" pitchFamily="34" charset="0"/>
              <a:buChar char="•"/>
            </a:pPr>
            <a:endParaRPr lang="en-US" u="none" baseline="0" dirty="0" smtClean="0"/>
          </a:p>
          <a:p>
            <a:r>
              <a:rPr lang="en-US" u="none" baseline="0" dirty="0" smtClean="0"/>
              <a:t>MPDL3280A was granted Breakthrough Designation by the FDA in February 2015.</a:t>
            </a:r>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12</a:t>
            </a:fld>
            <a:endParaRPr lang="en-US"/>
          </a:p>
        </p:txBody>
      </p:sp>
    </p:spTree>
    <p:extLst>
      <p:ext uri="{BB962C8B-B14F-4D97-AF65-F5344CB8AC3E}">
        <p14:creationId xmlns="" xmlns:p14="http://schemas.microsoft.com/office/powerpoint/2010/main" val="2261833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Genentech’s MPDL3280A</a:t>
            </a:r>
            <a:r>
              <a:rPr lang="en-US" baseline="0" dirty="0" smtClean="0"/>
              <a:t> is undergoing a number of clinical trials as both monotherapy and in combination with other regimens. Two trials are shown in this slide:</a:t>
            </a:r>
          </a:p>
          <a:p>
            <a:endParaRPr lang="en-US" baseline="0" dirty="0" smtClean="0"/>
          </a:p>
          <a:p>
            <a:r>
              <a:rPr lang="en-US" baseline="0" dirty="0" smtClean="0"/>
              <a:t>FIR is a Phase II, non-randomized, single-group study assessing MPDL3280A in patients with stage </a:t>
            </a:r>
            <a:r>
              <a:rPr lang="en-US" baseline="0" dirty="0" err="1" smtClean="0"/>
              <a:t>IIIb</a:t>
            </a:r>
            <a:r>
              <a:rPr lang="en-US" baseline="0" dirty="0" smtClean="0"/>
              <a:t> or IV, or recurrent NSCLC. In addition patients included in this trial express PD-L1+.</a:t>
            </a:r>
          </a:p>
          <a:p>
            <a:pPr marL="166872" indent="-166872">
              <a:buFont typeface="Arial" panose="020B0604020202020204" pitchFamily="34" charset="0"/>
              <a:buChar char="•"/>
            </a:pPr>
            <a:r>
              <a:rPr lang="en-US" dirty="0" smtClean="0"/>
              <a:t>Primary endpoint</a:t>
            </a:r>
            <a:r>
              <a:rPr lang="en-US" baseline="0" dirty="0" smtClean="0"/>
              <a:t> for this study is</a:t>
            </a:r>
            <a:r>
              <a:rPr lang="en-US" dirty="0" smtClean="0"/>
              <a:t> Objective Response</a:t>
            </a:r>
          </a:p>
          <a:p>
            <a:pPr marL="166872" indent="-166872">
              <a:buFont typeface="Arial" panose="020B0604020202020204" pitchFamily="34" charset="0"/>
              <a:buChar char="•"/>
            </a:pPr>
            <a:r>
              <a:rPr lang="en-US" dirty="0" smtClean="0"/>
              <a:t>Secondary endpoints</a:t>
            </a:r>
            <a:r>
              <a:rPr lang="en-US" baseline="0" dirty="0" smtClean="0"/>
              <a:t> are Duration of Response, Progression-free Survival, and safety</a:t>
            </a:r>
          </a:p>
          <a:p>
            <a:r>
              <a:rPr lang="en-US" dirty="0" smtClean="0"/>
              <a:t>Preliminary results demonstrate clinical efficacy in both chemo-naïve and previously treated patients with NSCLC; high PD-L1 expression was associated with higher ORR</a:t>
            </a:r>
          </a:p>
          <a:p>
            <a:r>
              <a:rPr lang="en-US" dirty="0" smtClean="0"/>
              <a:t>The</a:t>
            </a:r>
            <a:r>
              <a:rPr lang="en-US" baseline="0" dirty="0" smtClean="0"/>
              <a:t> study’s e</a:t>
            </a:r>
            <a:r>
              <a:rPr lang="en-US" dirty="0" smtClean="0"/>
              <a:t>stimated Primary Completion date</a:t>
            </a:r>
            <a:r>
              <a:rPr lang="en-US" baseline="0" dirty="0" smtClean="0"/>
              <a:t> is</a:t>
            </a:r>
            <a:r>
              <a:rPr lang="en-US" dirty="0" smtClean="0"/>
              <a:t> June 2016.</a:t>
            </a:r>
          </a:p>
          <a:p>
            <a:endParaRPr lang="en-US" dirty="0" smtClean="0"/>
          </a:p>
          <a:p>
            <a:r>
              <a:rPr lang="en-US" dirty="0" smtClean="0"/>
              <a:t>Similar to the POPLAR study, OAK</a:t>
            </a:r>
            <a:r>
              <a:rPr lang="en-US" baseline="0" dirty="0" smtClean="0"/>
              <a:t> is examining MPDL3280A versus </a:t>
            </a:r>
            <a:r>
              <a:rPr lang="en-US" baseline="0" dirty="0" err="1" smtClean="0"/>
              <a:t>docetaxel</a:t>
            </a:r>
            <a:r>
              <a:rPr lang="en-US" baseline="0" dirty="0" smtClean="0"/>
              <a:t> as 2</a:t>
            </a:r>
            <a:r>
              <a:rPr lang="en-US" baseline="30000" dirty="0" smtClean="0"/>
              <a:t>nd</a:t>
            </a:r>
            <a:r>
              <a:rPr lang="en-US" baseline="0" dirty="0" smtClean="0"/>
              <a:t> line therapy in patients would have a platinum-containing chemotherapy. This is a larger scale, randomized, open-label Phase III trial with an estimated 1,100 patients being enrolled.</a:t>
            </a:r>
          </a:p>
          <a:p>
            <a:pPr marL="166872" indent="-166872">
              <a:buFont typeface="Arial" panose="020B0604020202020204" pitchFamily="34" charset="0"/>
              <a:buChar char="•"/>
            </a:pPr>
            <a:r>
              <a:rPr lang="en-US" baseline="0" dirty="0" smtClean="0"/>
              <a:t>The primary endpoint for this trial is overall survival</a:t>
            </a:r>
          </a:p>
          <a:p>
            <a:pPr marL="166872" indent="-166872">
              <a:buFont typeface="Arial" panose="020B0604020202020204" pitchFamily="34" charset="0"/>
              <a:buChar char="•"/>
            </a:pPr>
            <a:r>
              <a:rPr lang="en-US" baseline="0" dirty="0" smtClean="0"/>
              <a:t>Secondary endpoints include adverse events, overall response rate, progression-free survival, and duration of response</a:t>
            </a:r>
          </a:p>
          <a:p>
            <a:pPr marL="166872" indent="-166872">
              <a:buFont typeface="Arial" panose="020B0604020202020204" pitchFamily="34" charset="0"/>
              <a:buChar char="•"/>
            </a:pPr>
            <a:r>
              <a:rPr lang="en-US" baseline="0" dirty="0" smtClean="0"/>
              <a:t>Estimated completion date for this trial is June 2017</a:t>
            </a:r>
          </a:p>
          <a:p>
            <a:endParaRPr lang="en-US" baseline="0" dirty="0" smtClean="0"/>
          </a:p>
          <a:p>
            <a:r>
              <a:rPr lang="en-US" baseline="0" dirty="0" smtClean="0"/>
              <a:t>In addition to these trials, Genentech is also </a:t>
            </a:r>
            <a:r>
              <a:rPr lang="en-US" baseline="0" dirty="0" err="1" smtClean="0"/>
              <a:t>studing</a:t>
            </a:r>
            <a:r>
              <a:rPr lang="en-US" baseline="0" dirty="0" smtClean="0"/>
              <a:t> MPDL3280A in a number of other trials as monotherapy in multiple lines, including 1</a:t>
            </a:r>
            <a:r>
              <a:rPr lang="en-US" baseline="30000" dirty="0" smtClean="0"/>
              <a:t>st</a:t>
            </a:r>
            <a:r>
              <a:rPr lang="en-US" baseline="0" dirty="0" smtClean="0"/>
              <a:t> line, and in patients that are PD-L1+, as well as in combination with a variety of other agents (e.g. chemo +/- </a:t>
            </a:r>
            <a:r>
              <a:rPr lang="en-US" baseline="0" dirty="0" err="1" smtClean="0"/>
              <a:t>bevacizumab</a:t>
            </a:r>
            <a:r>
              <a:rPr lang="en-US" baseline="0" dirty="0" smtClean="0"/>
              <a:t>, INCB024360 (an inhibitor of </a:t>
            </a:r>
            <a:r>
              <a:rPr lang="en-US" baseline="0" dirty="0" err="1" smtClean="0"/>
              <a:t>indoleamine</a:t>
            </a:r>
            <a:r>
              <a:rPr lang="en-US" baseline="0" dirty="0" smtClean="0"/>
              <a:t> 2,3-dioxygenase)</a:t>
            </a:r>
            <a:endParaRPr lang="en-US" dirty="0" smtClean="0"/>
          </a:p>
          <a:p>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13</a:t>
            </a:fld>
            <a:endParaRPr lang="en-US"/>
          </a:p>
        </p:txBody>
      </p:sp>
    </p:spTree>
    <p:extLst>
      <p:ext uri="{BB962C8B-B14F-4D97-AF65-F5344CB8AC3E}">
        <p14:creationId xmlns="" xmlns:p14="http://schemas.microsoft.com/office/powerpoint/2010/main" val="426937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AstraZeneca’s MEDI4736, a</a:t>
            </a:r>
            <a:r>
              <a:rPr lang="en-US" baseline="0" dirty="0" smtClean="0"/>
              <a:t> PD-L1 inhibitor, is being assessed for safety and clinical activity in a Phase I/II study in patients with advanced solid tumors. The trial is a non-randomized, single-group, open-label study that includes patients with advanced NSCLC. The study contains a dose-escalation phase, followed by an expansion phase. For this particular cohort, patients were administered MEDI4736 at 10 mg/kg every 2 weeks.</a:t>
            </a:r>
          </a:p>
          <a:p>
            <a:endParaRPr lang="en-US" baseline="0" dirty="0" smtClean="0"/>
          </a:p>
          <a:p>
            <a:r>
              <a:rPr lang="en-US" baseline="0" dirty="0" smtClean="0"/>
              <a:t>Patients with NSCLC had a median of 2.5 prior treatments. 149 patients were evaluable for response.</a:t>
            </a:r>
          </a:p>
          <a:p>
            <a:endParaRPr lang="en-US" baseline="0" dirty="0" smtClean="0"/>
          </a:p>
          <a:p>
            <a:pPr marL="166872" indent="-166872">
              <a:buFont typeface="Arial" panose="020B0604020202020204" pitchFamily="34" charset="0"/>
              <a:buChar char="•"/>
            </a:pPr>
            <a:r>
              <a:rPr lang="en-US" dirty="0" smtClean="0"/>
              <a:t>The</a:t>
            </a:r>
            <a:r>
              <a:rPr lang="en-US" baseline="0" dirty="0" smtClean="0"/>
              <a:t> overall response rate was 14%. Patients with PD-L1+ status demonstrated a higher ORR at 23%.</a:t>
            </a:r>
          </a:p>
          <a:p>
            <a:pPr marL="166872" indent="-166872">
              <a:buFont typeface="Arial" panose="020B0604020202020204" pitchFamily="34" charset="0"/>
              <a:buChar char="•"/>
            </a:pPr>
            <a:r>
              <a:rPr lang="en-US" baseline="0" dirty="0" smtClean="0"/>
              <a:t>Clinical activity appeared to be greater in patients with squamous NSCLC versus Non-squamous NSCLC.</a:t>
            </a:r>
          </a:p>
          <a:p>
            <a:pPr marL="166872" indent="-166872">
              <a:buFont typeface="Arial" panose="020B0604020202020204" pitchFamily="34" charset="0"/>
              <a:buChar char="•"/>
            </a:pPr>
            <a:r>
              <a:rPr lang="en-US" baseline="0" dirty="0" smtClean="0"/>
              <a:t>Safety profile was considered manageable</a:t>
            </a:r>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14</a:t>
            </a:fld>
            <a:endParaRPr lang="en-US"/>
          </a:p>
        </p:txBody>
      </p:sp>
    </p:spTree>
    <p:extLst>
      <p:ext uri="{BB962C8B-B14F-4D97-AF65-F5344CB8AC3E}">
        <p14:creationId xmlns="" xmlns:p14="http://schemas.microsoft.com/office/powerpoint/2010/main" val="418037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There are a number of ongoing clinical</a:t>
            </a:r>
            <a:r>
              <a:rPr lang="en-US" baseline="0" dirty="0" smtClean="0"/>
              <a:t> trials assessing AstraZeneca’s MEDI4736 for treatment of patients with advanced or metastatic NSCLC. Studies include MEDI4736 as monotherapy or in combination with other agents, including another immunotherapeutic. In addition, ongoing studies are assessing clinical activity in tumor types with PD-L1 expression. Two studies are represented in this slide:</a:t>
            </a:r>
          </a:p>
          <a:p>
            <a:endParaRPr lang="en-US" baseline="0" dirty="0" smtClean="0"/>
          </a:p>
          <a:p>
            <a:pPr marL="166872" indent="-166872">
              <a:buFont typeface="Arial" panose="020B0604020202020204" pitchFamily="34" charset="0"/>
              <a:buChar char="•"/>
            </a:pPr>
            <a:r>
              <a:rPr lang="en-US" baseline="0" dirty="0" smtClean="0"/>
              <a:t>Phase III, randomized, open-label study assessing MEDI4736 as monotherapy or in combination with the CTLA4 checkpoint inhibitor, </a:t>
            </a:r>
            <a:r>
              <a:rPr lang="en-US" baseline="0" dirty="0" err="1" smtClean="0"/>
              <a:t>tremelimumab</a:t>
            </a:r>
            <a:r>
              <a:rPr lang="en-US" baseline="0" dirty="0" smtClean="0"/>
              <a:t> for the treatment of patients with advanced or metastatic NSCLC that have received at least 2 prior systemic treatment regimens</a:t>
            </a:r>
          </a:p>
          <a:p>
            <a:pPr marL="611865" lvl="1" indent="-166872">
              <a:buFont typeface="Wingdings" panose="05000000000000000000" pitchFamily="2" charset="2"/>
              <a:buChar char="Ø"/>
            </a:pPr>
            <a:r>
              <a:rPr lang="en-US" baseline="0" dirty="0" err="1" smtClean="0"/>
              <a:t>Tremelimumab</a:t>
            </a:r>
            <a:r>
              <a:rPr lang="en-US" baseline="0" dirty="0" smtClean="0"/>
              <a:t> is an immunotherapeutic that binds to the CTLA4 protein</a:t>
            </a:r>
          </a:p>
          <a:p>
            <a:pPr marL="611865" lvl="1" indent="-166872">
              <a:buFont typeface="Wingdings" panose="05000000000000000000" pitchFamily="2" charset="2"/>
              <a:buChar char="Ø"/>
            </a:pPr>
            <a:r>
              <a:rPr lang="en-US" baseline="0" dirty="0" smtClean="0"/>
              <a:t>Primary endpoints include Overall Survival and progression-free survival, other endpoint include Overall Response rate and Duration of Response</a:t>
            </a:r>
          </a:p>
          <a:p>
            <a:pPr marL="611865" lvl="1" indent="-166872">
              <a:buFont typeface="Wingdings" panose="05000000000000000000" pitchFamily="2" charset="2"/>
              <a:buChar char="Ø"/>
            </a:pPr>
            <a:r>
              <a:rPr lang="en-US" baseline="0" dirty="0" smtClean="0"/>
              <a:t>Primary completion estimated date is February 2017</a:t>
            </a:r>
          </a:p>
          <a:p>
            <a:pPr marL="611865" lvl="1" indent="-166872">
              <a:buFont typeface="Wingdings" panose="05000000000000000000" pitchFamily="2" charset="2"/>
              <a:buChar char="Ø"/>
            </a:pPr>
            <a:endParaRPr lang="en-US" baseline="0" dirty="0" smtClean="0"/>
          </a:p>
          <a:p>
            <a:pPr marL="166872" indent="-166872">
              <a:buFont typeface="Arial" panose="020B0604020202020204" pitchFamily="34" charset="0"/>
              <a:buChar char="•"/>
            </a:pPr>
            <a:r>
              <a:rPr lang="en-US" baseline="0" dirty="0" smtClean="0"/>
              <a:t>Phase </a:t>
            </a:r>
            <a:r>
              <a:rPr lang="en-US" baseline="0" dirty="0" err="1" smtClean="0"/>
              <a:t>Ib</a:t>
            </a:r>
            <a:r>
              <a:rPr lang="en-US" baseline="0" dirty="0" smtClean="0"/>
              <a:t> study is a non-randomized, single-group, open-label trial evaluating the safety and tolerability of MEDI4736 in combination with </a:t>
            </a:r>
            <a:r>
              <a:rPr lang="en-US" baseline="0" dirty="0" err="1" smtClean="0"/>
              <a:t>tremelimumab</a:t>
            </a:r>
            <a:r>
              <a:rPr lang="en-US" baseline="0" dirty="0" smtClean="0"/>
              <a:t> in patients with NSCLC. Clinical activity is also being studied.</a:t>
            </a:r>
          </a:p>
          <a:p>
            <a:pPr marL="611865" lvl="1" indent="-166872">
              <a:buFont typeface="Wingdings" panose="05000000000000000000" pitchFamily="2" charset="2"/>
              <a:buChar char="Ø"/>
            </a:pPr>
            <a:r>
              <a:rPr lang="en-US" baseline="0" dirty="0" smtClean="0"/>
              <a:t>Primary endpoints include maximum tolerated dose, dose-limiting toxicities, and adverse events; secondary endpoint include objective response, disease control, duration of response, progression-free survival, and overall survival</a:t>
            </a:r>
          </a:p>
          <a:p>
            <a:pPr marL="611865" lvl="1" indent="-166872">
              <a:buFont typeface="Wingdings" panose="05000000000000000000" pitchFamily="2" charset="2"/>
              <a:buChar char="Ø"/>
            </a:pPr>
            <a:r>
              <a:rPr lang="en-US" baseline="0" dirty="0" smtClean="0"/>
              <a:t>Preliminary results were reported, as of December 2014, of 31 patients, 26% had a partial response to the regimen while 35% had stable disease. In patients that were negative for PD-L1 expression, 3 out of 10 patients had partial responses</a:t>
            </a:r>
          </a:p>
          <a:p>
            <a:pPr marL="611865" lvl="1" indent="-166872">
              <a:buFont typeface="Wingdings" panose="05000000000000000000" pitchFamily="2" charset="2"/>
              <a:buChar char="Ø"/>
            </a:pPr>
            <a:r>
              <a:rPr lang="en-US" baseline="0" dirty="0" smtClean="0"/>
              <a:t>Safety profile of MEDI4736 + </a:t>
            </a:r>
            <a:r>
              <a:rPr lang="en-US" baseline="0" dirty="0" err="1" smtClean="0"/>
              <a:t>tremelimumab</a:t>
            </a:r>
            <a:r>
              <a:rPr lang="en-US" baseline="0" dirty="0" smtClean="0"/>
              <a:t> is manageable</a:t>
            </a:r>
          </a:p>
          <a:p>
            <a:pPr marL="611865" lvl="1" indent="-166872">
              <a:buFont typeface="Wingdings" panose="05000000000000000000" pitchFamily="2" charset="2"/>
              <a:buChar char="Ø"/>
            </a:pPr>
            <a:r>
              <a:rPr lang="en-US" baseline="0" dirty="0" smtClean="0"/>
              <a:t>Overall, MEDI4736 + </a:t>
            </a:r>
            <a:r>
              <a:rPr lang="en-US" baseline="0" dirty="0" err="1" smtClean="0"/>
              <a:t>tremelimumab</a:t>
            </a:r>
            <a:r>
              <a:rPr lang="en-US" baseline="0" dirty="0" smtClean="0"/>
              <a:t> displays clinical activity, even in patients that are PD-L1 negative.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15</a:t>
            </a:fld>
            <a:endParaRPr lang="en-US"/>
          </a:p>
        </p:txBody>
      </p:sp>
    </p:spTree>
    <p:extLst>
      <p:ext uri="{BB962C8B-B14F-4D97-AF65-F5344CB8AC3E}">
        <p14:creationId xmlns="" xmlns:p14="http://schemas.microsoft.com/office/powerpoint/2010/main" val="2539437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Key Takeaways</a:t>
            </a:r>
          </a:p>
          <a:p>
            <a:pPr marL="723113" lvl="1" indent="-278120">
              <a:buFont typeface="Arial" panose="020B0604020202020204" pitchFamily="34" charset="0"/>
              <a:buChar char="•"/>
            </a:pPr>
            <a:r>
              <a:rPr lang="en-US" sz="1800" dirty="0" err="1"/>
              <a:t>Nivolumab</a:t>
            </a:r>
            <a:r>
              <a:rPr lang="en-US" sz="1800" dirty="0"/>
              <a:t> is currently being used to treat patients with metastatic squamous non-small cell lung cancer (NSCLC) with progression on or after platinum-based chemotherapy</a:t>
            </a:r>
          </a:p>
          <a:p>
            <a:pPr marL="723113" lvl="1" indent="-278120">
              <a:buFont typeface="Arial" panose="020B0604020202020204" pitchFamily="34" charset="0"/>
              <a:buChar char="•"/>
            </a:pPr>
            <a:r>
              <a:rPr lang="en-US" sz="1800" dirty="0"/>
              <a:t>PD-L1 expression is being tested as a potential biomarker to predict anti-tumor response to PD-1 / PD-L1 inhibitors</a:t>
            </a:r>
          </a:p>
          <a:p>
            <a:pPr marL="723113" lvl="1" indent="-278120">
              <a:buFont typeface="Arial" panose="020B0604020202020204" pitchFamily="34" charset="0"/>
              <a:buChar char="•"/>
            </a:pPr>
            <a:r>
              <a:rPr lang="en-US" sz="1800" dirty="0"/>
              <a:t>Other PD-1 / PD-L1 inhibitors, including </a:t>
            </a:r>
            <a:r>
              <a:rPr lang="en-US" sz="1800" dirty="0" err="1"/>
              <a:t>nivolumab</a:t>
            </a:r>
            <a:r>
              <a:rPr lang="en-US" sz="1800" dirty="0"/>
              <a:t>, are being developed as monotherapy or in combination with other agents to treat NSCLC</a:t>
            </a:r>
          </a:p>
          <a:p>
            <a:pPr marL="1168106" lvl="2" indent="-278120">
              <a:buFont typeface="Wingdings" panose="05000000000000000000" pitchFamily="2" charset="2"/>
              <a:buChar char="Ø"/>
            </a:pPr>
            <a:r>
              <a:rPr lang="en-US" sz="1600" dirty="0"/>
              <a:t>Inhibitors are being developed for multiple lines of therapy</a:t>
            </a:r>
          </a:p>
          <a:p>
            <a:pPr marL="1168106" lvl="2" indent="-278120">
              <a:buFont typeface="Wingdings" panose="05000000000000000000" pitchFamily="2" charset="2"/>
              <a:buChar char="Ø"/>
            </a:pPr>
            <a:r>
              <a:rPr lang="en-US" sz="1600" dirty="0"/>
              <a:t>PD-1 / PD-L1 inhibitors are being studied in combination with a number of other agents including immunotherapies, cytotoxic agents, and targeted agents</a:t>
            </a:r>
          </a:p>
          <a:p>
            <a:pPr marL="889986" lvl="2"/>
            <a:r>
              <a:rPr lang="en-US" sz="1600" dirty="0"/>
              <a:t>Preliminary results are promising</a:t>
            </a:r>
          </a:p>
          <a:p>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16</a:t>
            </a:fld>
            <a:endParaRPr lang="en-US"/>
          </a:p>
        </p:txBody>
      </p:sp>
    </p:spTree>
    <p:extLst>
      <p:ext uri="{BB962C8B-B14F-4D97-AF65-F5344CB8AC3E}">
        <p14:creationId xmlns="" xmlns:p14="http://schemas.microsoft.com/office/powerpoint/2010/main" val="63478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7433FC-6B0A-6945-9A69-B11CBF6DD319}" type="slidenum">
              <a:rPr lang="en-US" smtClean="0"/>
              <a:pPr/>
              <a:t>26</a:t>
            </a:fld>
            <a:endParaRPr lang="en-US"/>
          </a:p>
        </p:txBody>
      </p:sp>
    </p:spTree>
    <p:extLst>
      <p:ext uri="{BB962C8B-B14F-4D97-AF65-F5344CB8AC3E}">
        <p14:creationId xmlns="" xmlns:p14="http://schemas.microsoft.com/office/powerpoint/2010/main" val="236593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7433FC-6B0A-6945-9A69-B11CBF6DD319}" type="slidenum">
              <a:rPr lang="en-US" smtClean="0"/>
              <a:pPr/>
              <a:t>29</a:t>
            </a:fld>
            <a:endParaRPr lang="en-US"/>
          </a:p>
        </p:txBody>
      </p:sp>
    </p:spTree>
    <p:extLst>
      <p:ext uri="{BB962C8B-B14F-4D97-AF65-F5344CB8AC3E}">
        <p14:creationId xmlns="" xmlns:p14="http://schemas.microsoft.com/office/powerpoint/2010/main" val="2972605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30</a:t>
            </a:fld>
            <a:endParaRPr lang="en-US"/>
          </a:p>
        </p:txBody>
      </p:sp>
    </p:spTree>
    <p:extLst>
      <p:ext uri="{BB962C8B-B14F-4D97-AF65-F5344CB8AC3E}">
        <p14:creationId xmlns="" xmlns:p14="http://schemas.microsoft.com/office/powerpoint/2010/main" val="168480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7433FC-6B0A-6945-9A69-B11CBF6DD319}" type="slidenum">
              <a:rPr lang="en-US" smtClean="0"/>
              <a:pPr/>
              <a:t>2</a:t>
            </a:fld>
            <a:endParaRPr lang="en-US"/>
          </a:p>
        </p:txBody>
      </p:sp>
    </p:spTree>
    <p:extLst>
      <p:ext uri="{BB962C8B-B14F-4D97-AF65-F5344CB8AC3E}">
        <p14:creationId xmlns="" xmlns:p14="http://schemas.microsoft.com/office/powerpoint/2010/main" val="276532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872" indent="-166872" defTabSz="444993">
              <a:buFont typeface="Arial" panose="020B0604020202020204" pitchFamily="34" charset="0"/>
              <a:buChar char="•"/>
              <a:defRPr/>
            </a:pPr>
            <a:r>
              <a:rPr lang="en-US" dirty="0"/>
              <a:t>Lung Cancer is considered the 2</a:t>
            </a:r>
            <a:r>
              <a:rPr lang="en-US" baseline="30000" dirty="0"/>
              <a:t>nd</a:t>
            </a:r>
            <a:r>
              <a:rPr lang="en-US" dirty="0"/>
              <a:t> most common type of cancer in the US (breast cancer most common) accounting for over 220K new cases and over 150K deaths per year</a:t>
            </a:r>
          </a:p>
          <a:p>
            <a:pPr marL="166872" indent="-166872" defTabSz="444993">
              <a:buFont typeface="Arial" panose="020B0604020202020204" pitchFamily="34" charset="0"/>
              <a:buChar char="•"/>
              <a:defRPr/>
            </a:pPr>
            <a:r>
              <a:rPr lang="en-US" dirty="0"/>
              <a:t>Majority of patients with lung cancer are diagnosed with Non-Small Cell Lung Cancer (NSCLC)</a:t>
            </a:r>
          </a:p>
          <a:p>
            <a:pPr marL="166872" indent="-166872" defTabSz="444993">
              <a:buFont typeface="Arial" panose="020B0604020202020204" pitchFamily="34" charset="0"/>
              <a:buChar char="•"/>
              <a:defRPr/>
            </a:pPr>
            <a:r>
              <a:rPr lang="en-US" dirty="0"/>
              <a:t>Divided into two types based on histology:</a:t>
            </a:r>
          </a:p>
          <a:p>
            <a:pPr marL="611865" lvl="1" indent="-166872" defTabSz="444993">
              <a:buFont typeface="Courier New" panose="02070309020205020404" pitchFamily="49" charset="0"/>
              <a:buChar char="o"/>
              <a:defRPr/>
            </a:pPr>
            <a:r>
              <a:rPr lang="en-US" dirty="0"/>
              <a:t>Squamous: about a quarter of all NSCLC</a:t>
            </a:r>
          </a:p>
          <a:p>
            <a:pPr marL="611865" lvl="1" indent="-166872" defTabSz="444993">
              <a:buFont typeface="Courier New" panose="02070309020205020404" pitchFamily="49" charset="0"/>
              <a:buChar char="o"/>
              <a:defRPr/>
            </a:pPr>
            <a:r>
              <a:rPr lang="en-US" dirty="0"/>
              <a:t>Non-Squamous: ~75% of NSCLC</a:t>
            </a:r>
          </a:p>
          <a:p>
            <a:pPr marL="1056858" lvl="2" indent="-166872" defTabSz="444993">
              <a:buFont typeface="Wingdings" panose="05000000000000000000" pitchFamily="2" charset="2"/>
              <a:buChar char="Ø"/>
              <a:defRPr/>
            </a:pPr>
            <a:r>
              <a:rPr lang="en-US" dirty="0"/>
              <a:t>Adenocarcinomas: originate in cells that line the alveoli and produce mucus</a:t>
            </a:r>
          </a:p>
          <a:p>
            <a:pPr marL="1056858" lvl="2" indent="-166872" defTabSz="444993">
              <a:buFont typeface="Wingdings" panose="05000000000000000000" pitchFamily="2" charset="2"/>
              <a:buChar char="Ø"/>
              <a:defRPr/>
            </a:pPr>
            <a:r>
              <a:rPr lang="en-US" dirty="0"/>
              <a:t>Large cell carcinoma: cells appear large and abnormal</a:t>
            </a:r>
          </a:p>
        </p:txBody>
      </p:sp>
      <p:sp>
        <p:nvSpPr>
          <p:cNvPr id="4" name="Slide Number Placeholder 3"/>
          <p:cNvSpPr>
            <a:spLocks noGrp="1"/>
          </p:cNvSpPr>
          <p:nvPr>
            <p:ph type="sldNum" sz="quarter" idx="10"/>
          </p:nvPr>
        </p:nvSpPr>
        <p:spPr/>
        <p:txBody>
          <a:bodyPr/>
          <a:lstStyle/>
          <a:p>
            <a:fld id="{C57433FC-6B0A-6945-9A69-B11CBF6DD319}" type="slidenum">
              <a:rPr lang="en-US" smtClean="0"/>
              <a:pPr/>
              <a:t>3</a:t>
            </a:fld>
            <a:endParaRPr lang="en-US"/>
          </a:p>
        </p:txBody>
      </p:sp>
    </p:spTree>
    <p:extLst>
      <p:ext uri="{BB962C8B-B14F-4D97-AF65-F5344CB8AC3E}">
        <p14:creationId xmlns="" xmlns:p14="http://schemas.microsoft.com/office/powerpoint/2010/main" val="312020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1248"/>
            <a:r>
              <a:rPr lang="en-US" i="1" dirty="0"/>
              <a:t>Treatment options will depend on the stage and histology of the cancer:</a:t>
            </a:r>
          </a:p>
          <a:p>
            <a:pPr marL="111248"/>
            <a:endParaRPr lang="en-US" i="1" dirty="0"/>
          </a:p>
          <a:p>
            <a:pPr marL="333745" indent="-333745">
              <a:buFont typeface="Arial" panose="020B0604020202020204" pitchFamily="34" charset="0"/>
              <a:buChar char="•"/>
            </a:pPr>
            <a:r>
              <a:rPr lang="en-US" dirty="0"/>
              <a:t>Early stage options include surgical excision, radiation, and chemotherapy, or a combination thereof </a:t>
            </a:r>
          </a:p>
          <a:p>
            <a:pPr marL="333745" indent="-333745">
              <a:buFont typeface="Arial" panose="020B0604020202020204" pitchFamily="34" charset="0"/>
              <a:buChar char="•"/>
            </a:pPr>
            <a:r>
              <a:rPr lang="en-US" dirty="0"/>
              <a:t>Advanced or metastatic NSCLC is generally treated with platinum-based chemotherapy first-line</a:t>
            </a:r>
          </a:p>
          <a:p>
            <a:pPr marL="778737" lvl="1" indent="-333745">
              <a:buFont typeface="Courier New" panose="02070309020205020404" pitchFamily="49" charset="0"/>
              <a:buChar char="o"/>
            </a:pPr>
            <a:r>
              <a:rPr lang="en-US" dirty="0"/>
              <a:t>Non-squamous histology can include the addition of an anti-VEGF inhibitor (</a:t>
            </a:r>
            <a:r>
              <a:rPr lang="en-US" dirty="0" err="1"/>
              <a:t>bevacizumab</a:t>
            </a:r>
            <a:r>
              <a:rPr lang="en-US" dirty="0"/>
              <a:t>)</a:t>
            </a:r>
          </a:p>
          <a:p>
            <a:pPr marL="333745" indent="-333745">
              <a:buFont typeface="Arial" panose="020B0604020202020204" pitchFamily="34" charset="0"/>
              <a:buChar char="•"/>
            </a:pPr>
            <a:r>
              <a:rPr lang="en-US" dirty="0"/>
              <a:t>Targeted therapies are also an option for patients with EGFR (epidermal growth factor receptor) mutations or ALK (anaplastic lymphoma kinase) rearrangements – NOT REPRESENTED HERE</a:t>
            </a:r>
          </a:p>
          <a:p>
            <a:pPr marL="333745" indent="-333745">
              <a:buFont typeface="Arial" panose="020B0604020202020204" pitchFamily="34" charset="0"/>
              <a:buChar char="•"/>
            </a:pPr>
            <a:r>
              <a:rPr lang="en-US" dirty="0"/>
              <a:t>Second line options include other chemotherapy +/- VEGF inhibitor (e.g. </a:t>
            </a:r>
            <a:r>
              <a:rPr lang="en-US" dirty="0" err="1"/>
              <a:t>ramucirumab</a:t>
            </a:r>
            <a:r>
              <a:rPr lang="en-US" dirty="0"/>
              <a:t>), or an </a:t>
            </a:r>
            <a:r>
              <a:rPr lang="en-US" i="1" u="sng" dirty="0"/>
              <a:t>immunotherapy checkpoint inhibitor</a:t>
            </a:r>
            <a:r>
              <a:rPr lang="en-US" dirty="0"/>
              <a:t> for patients with squamous NSCLC</a:t>
            </a:r>
          </a:p>
          <a:p>
            <a:pPr marL="333745" indent="-333745">
              <a:buFont typeface="Arial" panose="020B0604020202020204" pitchFamily="34" charset="0"/>
              <a:buChar char="•"/>
            </a:pPr>
            <a:endParaRPr lang="en-US" dirty="0"/>
          </a:p>
          <a:p>
            <a:pPr defTabSz="444993">
              <a:defRPr/>
            </a:pPr>
            <a:r>
              <a:rPr lang="en-US" i="1" dirty="0"/>
              <a:t>Immunotherapy checkpoint inhibitor, </a:t>
            </a:r>
            <a:r>
              <a:rPr lang="en-US" i="1" dirty="0" err="1"/>
              <a:t>nivolumab</a:t>
            </a:r>
            <a:r>
              <a:rPr lang="en-US" i="1" dirty="0"/>
              <a:t>, an anti-PD-1 inhibitor was recently approved to treat patients with metastatic squamous non-small cell lung cancer (NSCLC) with progression on or after platinum-based chemotherapy</a:t>
            </a:r>
          </a:p>
          <a:p>
            <a:pPr defTabSz="444993">
              <a:defRPr/>
            </a:pPr>
            <a:endParaRPr lang="en-US" i="1" dirty="0"/>
          </a:p>
          <a:p>
            <a:pPr defTabSz="444993">
              <a:defRPr/>
            </a:pPr>
            <a:r>
              <a:rPr lang="en-US" i="1" dirty="0"/>
              <a:t>(source: NCCN Clinical Practice Guidelines in Oncology, Non-Small Cell Lung Cancer)</a:t>
            </a:r>
          </a:p>
          <a:p>
            <a:endParaRPr lang="en-US" sz="1900"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4</a:t>
            </a:fld>
            <a:endParaRPr lang="en-US"/>
          </a:p>
        </p:txBody>
      </p:sp>
    </p:spTree>
    <p:extLst>
      <p:ext uri="{BB962C8B-B14F-4D97-AF65-F5344CB8AC3E}">
        <p14:creationId xmlns="" xmlns:p14="http://schemas.microsoft.com/office/powerpoint/2010/main" val="113560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872" indent="-166872">
              <a:buFont typeface="Arial" panose="020B0604020202020204" pitchFamily="34" charset="0"/>
              <a:buChar char="•"/>
            </a:pPr>
            <a:r>
              <a:rPr lang="en-US" dirty="0" smtClean="0"/>
              <a:t>Slide provides a general background on the mechanisms of action of PD-1 and PD-L1 inhibitors</a:t>
            </a:r>
          </a:p>
          <a:p>
            <a:pPr marL="611865" lvl="1" indent="-166872">
              <a:buFont typeface="Courier New" panose="02070309020205020404" pitchFamily="49" charset="0"/>
              <a:buChar char="o"/>
            </a:pPr>
            <a:r>
              <a:rPr lang="en-US" baseline="0" dirty="0" err="1" smtClean="0"/>
              <a:t>Nivolumab</a:t>
            </a:r>
            <a:r>
              <a:rPr lang="en-US" baseline="0" dirty="0" smtClean="0"/>
              <a:t> is an anti-checkpoint inhibitor</a:t>
            </a:r>
          </a:p>
          <a:p>
            <a:pPr marL="1056858" lvl="2" indent="-166872" defTabSz="444993">
              <a:buFont typeface="Wingdings" panose="05000000000000000000" pitchFamily="2" charset="2"/>
              <a:buChar char="Ø"/>
              <a:defRPr/>
            </a:pPr>
            <a:r>
              <a:rPr lang="en-US" dirty="0"/>
              <a:t>Tumors express “checkpoint” proteins on their cell surface, escaping detection from the immune system; targeted inhibition towards these receptors enhances T cell response towards the tumor – refer to the schematic on the left</a:t>
            </a:r>
          </a:p>
          <a:p>
            <a:pPr marL="1056858" lvl="2" indent="-166872" defTabSz="444993">
              <a:buFont typeface="Wingdings" panose="05000000000000000000" pitchFamily="2" charset="2"/>
              <a:buChar char="Ø"/>
              <a:defRPr/>
            </a:pPr>
            <a:r>
              <a:rPr lang="en-US" dirty="0"/>
              <a:t>As shown in the schematic to the right, </a:t>
            </a:r>
            <a:r>
              <a:rPr lang="en-US" dirty="0" err="1"/>
              <a:t>nivolumab</a:t>
            </a:r>
            <a:r>
              <a:rPr lang="en-US" dirty="0"/>
              <a:t> </a:t>
            </a:r>
            <a:r>
              <a:rPr lang="en-US" dirty="0" smtClean="0">
                <a:effectLst/>
              </a:rPr>
              <a:t>binds to the PD-1 receptor of the cytotoxic T cell, blocking its interaction with PD-L1 and PD-L2 on the cancer cell. The interaction</a:t>
            </a:r>
            <a:r>
              <a:rPr lang="en-US" baseline="0" dirty="0" smtClean="0">
                <a:effectLst/>
              </a:rPr>
              <a:t> between </a:t>
            </a:r>
            <a:r>
              <a:rPr lang="en-US" baseline="0" dirty="0" err="1" smtClean="0">
                <a:effectLst/>
              </a:rPr>
              <a:t>nivolumab</a:t>
            </a:r>
            <a:r>
              <a:rPr lang="en-US" baseline="0" dirty="0" smtClean="0">
                <a:effectLst/>
              </a:rPr>
              <a:t> and the PD-1 receptor </a:t>
            </a:r>
            <a:r>
              <a:rPr lang="en-US" dirty="0" smtClean="0">
                <a:effectLst/>
              </a:rPr>
              <a:t>releases PD-1 pathway-mediated inhibition of the immune response.</a:t>
            </a:r>
          </a:p>
          <a:p>
            <a:pPr marL="611865" lvl="1" indent="-166872" defTabSz="444993">
              <a:buFont typeface="Courier New" panose="02070309020205020404" pitchFamily="49" charset="0"/>
              <a:buChar char="o"/>
              <a:defRPr/>
            </a:pPr>
            <a:r>
              <a:rPr lang="en-US" dirty="0" err="1" smtClean="0">
                <a:effectLst/>
              </a:rPr>
              <a:t>Nivolumab</a:t>
            </a:r>
            <a:r>
              <a:rPr lang="en-US" dirty="0" smtClean="0">
                <a:effectLst/>
              </a:rPr>
              <a:t> (</a:t>
            </a:r>
            <a:r>
              <a:rPr lang="en-US" dirty="0" err="1" smtClean="0">
                <a:effectLst/>
              </a:rPr>
              <a:t>Opdivo</a:t>
            </a:r>
            <a:r>
              <a:rPr lang="en-US" dirty="0" smtClean="0">
                <a:effectLst/>
              </a:rPr>
              <a:t>) is one</a:t>
            </a:r>
            <a:r>
              <a:rPr lang="en-US" baseline="0" dirty="0" smtClean="0">
                <a:effectLst/>
              </a:rPr>
              <a:t> of many immunotherapy checkpoint inhibitors used or in development for treatment of patients with Non-Small Cell Lung Cancer, others will be discussed later during this webinar</a:t>
            </a:r>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5</a:t>
            </a:fld>
            <a:endParaRPr lang="en-US"/>
          </a:p>
        </p:txBody>
      </p:sp>
    </p:spTree>
    <p:extLst>
      <p:ext uri="{BB962C8B-B14F-4D97-AF65-F5344CB8AC3E}">
        <p14:creationId xmlns="" xmlns:p14="http://schemas.microsoft.com/office/powerpoint/2010/main" val="72699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PD-L1 expression may correlate</a:t>
            </a:r>
            <a:r>
              <a:rPr lang="en-US" baseline="0" dirty="0" smtClean="0"/>
              <a:t> with greater outcomes when treated with an anti-PD-1 or anti-PD-L1. </a:t>
            </a:r>
          </a:p>
          <a:p>
            <a:endParaRPr lang="en-US" baseline="0" dirty="0" smtClean="0"/>
          </a:p>
          <a:p>
            <a:r>
              <a:rPr lang="en-US" baseline="0" dirty="0" smtClean="0"/>
              <a:t>As will be discussed later, several clinical trials are examining the relationship between PD-L1 expression in tumors and clinical activity of PD-1 / PD-L1 inhibitors.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6</a:t>
            </a:fld>
            <a:endParaRPr lang="en-US"/>
          </a:p>
        </p:txBody>
      </p:sp>
    </p:spTree>
    <p:extLst>
      <p:ext uri="{BB962C8B-B14F-4D97-AF65-F5344CB8AC3E}">
        <p14:creationId xmlns="" xmlns:p14="http://schemas.microsoft.com/office/powerpoint/2010/main" val="420887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Bristol-Myers Squibb’s </a:t>
            </a:r>
            <a:r>
              <a:rPr lang="en-US" dirty="0" err="1"/>
              <a:t>nivolumab</a:t>
            </a:r>
            <a:r>
              <a:rPr lang="en-US" dirty="0"/>
              <a:t> (</a:t>
            </a:r>
            <a:r>
              <a:rPr lang="en-US" dirty="0" err="1"/>
              <a:t>Opdivo</a:t>
            </a:r>
            <a:r>
              <a:rPr lang="en-US" dirty="0"/>
              <a:t>) was approved by the FDA to treat patients with metastatic squamous non-small cell lung cancer (NSCLC) with progression on or after platinum-based chemotherapy. Approval was based on two trials:</a:t>
            </a:r>
          </a:p>
          <a:p>
            <a:pPr marL="166872" indent="-166872">
              <a:buFont typeface="Arial" panose="020B0604020202020204" pitchFamily="34" charset="0"/>
              <a:buChar char="•"/>
            </a:pPr>
            <a:r>
              <a:rPr lang="en-US" dirty="0"/>
              <a:t>Checkpoint 017 and Checkpoint 063</a:t>
            </a:r>
          </a:p>
          <a:p>
            <a:pPr marL="611865" lvl="1" indent="-166872">
              <a:buFont typeface="Wingdings" panose="05000000000000000000" pitchFamily="2" charset="2"/>
              <a:buChar char="Ø"/>
            </a:pPr>
            <a:r>
              <a:rPr lang="en-US" dirty="0"/>
              <a:t>Checkpoint 017 was a Phase III, randomized, open-label study comparing </a:t>
            </a:r>
            <a:r>
              <a:rPr lang="en-US" dirty="0" err="1"/>
              <a:t>nivolumab</a:t>
            </a:r>
            <a:r>
              <a:rPr lang="en-US" dirty="0"/>
              <a:t> versus </a:t>
            </a:r>
            <a:r>
              <a:rPr lang="en-US" dirty="0" err="1"/>
              <a:t>docetaxel</a:t>
            </a:r>
            <a:r>
              <a:rPr lang="en-US" dirty="0"/>
              <a:t> in patients with metastatic NSCLC who has experienced disease progression during or after one prior platinum doublet based chemotherapy. </a:t>
            </a:r>
            <a:r>
              <a:rPr lang="en-US" dirty="0" err="1"/>
              <a:t>Nivolumab</a:t>
            </a:r>
            <a:r>
              <a:rPr lang="en-US" dirty="0"/>
              <a:t> was administered at 3 mg/kg every two weeks, </a:t>
            </a:r>
            <a:r>
              <a:rPr lang="en-US" dirty="0" err="1"/>
              <a:t>docetaxel</a:t>
            </a:r>
            <a:r>
              <a:rPr lang="en-US" dirty="0"/>
              <a:t> was administered at 75 mg/m2 every 3 weeks.</a:t>
            </a:r>
          </a:p>
          <a:p>
            <a:pPr marL="1056858" lvl="2" indent="-166872">
              <a:buFont typeface="Courier New" panose="02070309020205020404" pitchFamily="49" charset="0"/>
              <a:buChar char="o"/>
            </a:pPr>
            <a:r>
              <a:rPr lang="en-US" dirty="0"/>
              <a:t>Study included 272 patients regardless of PD-L1 status; PD-L1 is a biomarker, expression of which is used to gauge the potential effectiveness of the PD-1 / PD-L1 inhibitors against the tumor</a:t>
            </a:r>
          </a:p>
          <a:p>
            <a:pPr marL="1056858" lvl="2" indent="-166872" defTabSz="444993">
              <a:buFont typeface="Courier New" panose="02070309020205020404" pitchFamily="49" charset="0"/>
              <a:buChar char="o"/>
              <a:defRPr/>
            </a:pPr>
            <a:r>
              <a:rPr lang="en-US" dirty="0"/>
              <a:t>Investigators ended the trial early, </a:t>
            </a:r>
            <a:r>
              <a:rPr lang="en-US" dirty="0" err="1"/>
              <a:t>nivolumab</a:t>
            </a:r>
            <a:r>
              <a:rPr lang="en-US" dirty="0"/>
              <a:t> met its primary endpoint of overall survival; statistically significant improvement in Median Overall Survival (OS) = </a:t>
            </a:r>
            <a:r>
              <a:rPr lang="en-US" u="sng" dirty="0"/>
              <a:t>9.2 months on </a:t>
            </a:r>
            <a:r>
              <a:rPr lang="en-US" u="sng" dirty="0" err="1"/>
              <a:t>nivolumab</a:t>
            </a:r>
            <a:r>
              <a:rPr lang="en-US" u="sng" dirty="0"/>
              <a:t> (n=132) vs. 6.0 months on </a:t>
            </a:r>
            <a:r>
              <a:rPr lang="en-US" u="sng" dirty="0" err="1"/>
              <a:t>docetaxel</a:t>
            </a:r>
            <a:r>
              <a:rPr lang="en-US" u="sng" dirty="0"/>
              <a:t> (n=137)</a:t>
            </a:r>
          </a:p>
          <a:p>
            <a:pPr marL="611865" lvl="1" indent="-166872" defTabSz="444993">
              <a:buFont typeface="Wingdings" panose="05000000000000000000" pitchFamily="2" charset="2"/>
              <a:buChar char="Ø"/>
              <a:defRPr/>
            </a:pPr>
            <a:r>
              <a:rPr lang="en-US" dirty="0"/>
              <a:t>Checkpoint 063 was a Phase II, single arm study in patients with metastatic squamous NSCLC who had progressed after receiving a platinum-based therapy and at least one additional systemic treatment</a:t>
            </a:r>
          </a:p>
          <a:p>
            <a:pPr marL="1056858" lvl="2" indent="-166872" defTabSz="444993">
              <a:buFont typeface="Courier New" panose="02070309020205020404" pitchFamily="49" charset="0"/>
              <a:buChar char="o"/>
              <a:defRPr/>
            </a:pPr>
            <a:r>
              <a:rPr lang="en-US" dirty="0"/>
              <a:t>The study included 117 patients </a:t>
            </a:r>
            <a:r>
              <a:rPr lang="en-US" dirty="0" err="1"/>
              <a:t>regadless</a:t>
            </a:r>
            <a:r>
              <a:rPr lang="en-US" dirty="0"/>
              <a:t> of PD-L1 status, patients received 3 mg/kg of </a:t>
            </a:r>
            <a:r>
              <a:rPr lang="en-US" dirty="0" err="1"/>
              <a:t>nivolumab</a:t>
            </a:r>
            <a:endParaRPr lang="en-US" dirty="0"/>
          </a:p>
          <a:p>
            <a:pPr marL="1056858" lvl="2" indent="-166872" defTabSz="444993">
              <a:buFont typeface="Courier New" panose="02070309020205020404" pitchFamily="49" charset="0"/>
              <a:buChar char="o"/>
              <a:defRPr/>
            </a:pPr>
            <a:r>
              <a:rPr lang="en-US" dirty="0"/>
              <a:t>Objective response rate (ORR), as measured by RECIST, and Duration of Response were measured</a:t>
            </a:r>
          </a:p>
          <a:p>
            <a:pPr marL="1613099" lvl="3" indent="-278120" defTabSz="444993">
              <a:buFont typeface="Wingdings" panose="05000000000000000000" pitchFamily="2" charset="2"/>
              <a:buChar char="§"/>
              <a:defRPr/>
            </a:pPr>
            <a:r>
              <a:rPr lang="en-US" dirty="0"/>
              <a:t>Objective Response Rate (ORR) = 15%, all were partial responses, median time to onset of response = 3.3 months</a:t>
            </a:r>
          </a:p>
          <a:p>
            <a:pPr marL="1613099" lvl="3" indent="-278120" defTabSz="444993">
              <a:buFont typeface="Wingdings" panose="05000000000000000000" pitchFamily="2" charset="2"/>
              <a:buChar char="§"/>
              <a:defRPr/>
            </a:pPr>
            <a:r>
              <a:rPr lang="en-US" dirty="0"/>
              <a:t>76% (13 of 17 patients) with a confirmed response had ongoing responses, 10 of the 17 had durable responses of 6 months or longer </a:t>
            </a:r>
          </a:p>
          <a:p>
            <a:pPr marL="278120" indent="-278120" defTabSz="444993">
              <a:buFont typeface="Arial" panose="020B0604020202020204" pitchFamily="34" charset="0"/>
              <a:buChar char="•"/>
              <a:defRPr/>
            </a:pPr>
            <a:r>
              <a:rPr lang="en-US" dirty="0"/>
              <a:t>Common adverse events in at least 20% of patients (reported from Phase II trial): fatigue, dyspnea, musculoskeletal pain, decreased appetite, cough, nausea, and constipation</a:t>
            </a:r>
          </a:p>
          <a:p>
            <a:pPr marL="278120" indent="-278120" defTabSz="444993">
              <a:buFont typeface="Arial" panose="020B0604020202020204" pitchFamily="34" charset="0"/>
              <a:buChar char="•"/>
              <a:defRPr/>
            </a:pPr>
            <a:r>
              <a:rPr lang="en-US" dirty="0"/>
              <a:t>Prior to its NSCLC approval, </a:t>
            </a:r>
            <a:r>
              <a:rPr lang="en-US" dirty="0" err="1"/>
              <a:t>nivolumab</a:t>
            </a:r>
            <a:r>
              <a:rPr lang="en-US" dirty="0"/>
              <a:t> was approved by the FDA to treat patients with </a:t>
            </a:r>
            <a:r>
              <a:rPr lang="en-US" dirty="0" err="1"/>
              <a:t>unresectable</a:t>
            </a:r>
            <a:r>
              <a:rPr lang="en-US" dirty="0"/>
              <a:t> or metastatic melanoma following treatment with </a:t>
            </a:r>
            <a:r>
              <a:rPr lang="en-US" dirty="0" err="1"/>
              <a:t>ipilimumab</a:t>
            </a:r>
            <a:r>
              <a:rPr lang="en-US" dirty="0"/>
              <a:t> (</a:t>
            </a:r>
            <a:r>
              <a:rPr lang="en-US" dirty="0" err="1"/>
              <a:t>Yervoy</a:t>
            </a:r>
            <a:r>
              <a:rPr lang="en-US" dirty="0"/>
              <a:t>), or a BRAF inhibitor if the patient has a BRAF V600 mutation. </a:t>
            </a:r>
          </a:p>
          <a:p>
            <a:pPr marL="278120" indent="-278120" defTabSz="444993">
              <a:buFont typeface="Arial" panose="020B0604020202020204" pitchFamily="34" charset="0"/>
              <a:buChar char="•"/>
              <a:defRPr/>
            </a:pPr>
            <a:endParaRPr lang="en-US" dirty="0"/>
          </a:p>
          <a:p>
            <a:pPr defTabSz="444993">
              <a:defRPr/>
            </a:pPr>
            <a:r>
              <a:rPr lang="en-US" dirty="0"/>
              <a:t>sources: label; Rizvi, et al. Activity and safety of </a:t>
            </a:r>
            <a:r>
              <a:rPr lang="en-US" dirty="0" err="1"/>
              <a:t>nivolumab</a:t>
            </a:r>
            <a:r>
              <a:rPr lang="en-US" dirty="0"/>
              <a:t>, an anti-PD-1 immune checkpoint inhibitor, for patients with advanced, refractory squamous non-small-cell lung cancer (</a:t>
            </a:r>
            <a:r>
              <a:rPr lang="en-US" dirty="0" err="1"/>
              <a:t>CheckMate</a:t>
            </a:r>
            <a:r>
              <a:rPr lang="en-US" dirty="0"/>
              <a:t> 063): a phase 2, single-arm trial. </a:t>
            </a:r>
            <a:r>
              <a:rPr lang="en-US" i="1" dirty="0"/>
              <a:t>The Lancet Oncology </a:t>
            </a:r>
            <a:r>
              <a:rPr lang="en-US" dirty="0"/>
              <a:t>2015: 16(3): 257-265.; </a:t>
            </a:r>
            <a:r>
              <a:rPr lang="en-US" i="1" dirty="0"/>
              <a:t>ClinicalTrials.gov, </a:t>
            </a:r>
            <a:r>
              <a:rPr lang="en-US" dirty="0"/>
              <a:t>NCT01642004, NCT01721759</a:t>
            </a:r>
            <a:endParaRPr lang="en-US" i="1" dirty="0"/>
          </a:p>
          <a:p>
            <a:pPr defTabSz="444993">
              <a:defRPr/>
            </a:pPr>
            <a:endParaRPr lang="en-US" i="1"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7</a:t>
            </a:fld>
            <a:endParaRPr lang="en-US"/>
          </a:p>
        </p:txBody>
      </p:sp>
    </p:spTree>
    <p:extLst>
      <p:ext uri="{BB962C8B-B14F-4D97-AF65-F5344CB8AC3E}">
        <p14:creationId xmlns="" xmlns:p14="http://schemas.microsoft.com/office/powerpoint/2010/main" val="66953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In addition to its FDA approved indication for treating patients with squamous NSCLC, </a:t>
            </a:r>
            <a:r>
              <a:rPr lang="en-US" dirty="0" err="1"/>
              <a:t>nivolumab</a:t>
            </a:r>
            <a:r>
              <a:rPr lang="en-US" dirty="0"/>
              <a:t> is being studied for additional indications.</a:t>
            </a:r>
          </a:p>
          <a:p>
            <a:pPr marL="166872" indent="-166872">
              <a:buFont typeface="Arial" panose="020B0604020202020204" pitchFamily="34" charset="0"/>
              <a:buChar char="•"/>
            </a:pPr>
            <a:r>
              <a:rPr lang="en-US" dirty="0"/>
              <a:t>Bristol-Myers Squibb (BMS) is seeking a broader use for </a:t>
            </a:r>
            <a:r>
              <a:rPr lang="en-US" dirty="0" err="1"/>
              <a:t>nivolumab</a:t>
            </a:r>
            <a:r>
              <a:rPr lang="en-US" dirty="0"/>
              <a:t> 2</a:t>
            </a:r>
            <a:r>
              <a:rPr lang="en-US" baseline="30000" dirty="0"/>
              <a:t>nd</a:t>
            </a:r>
            <a:r>
              <a:rPr lang="en-US" dirty="0"/>
              <a:t> line in patients with advanced NSCLC. Bristol-Myers Squibb’s pivotal </a:t>
            </a:r>
            <a:r>
              <a:rPr lang="en-US" dirty="0" err="1"/>
              <a:t>CheckMate</a:t>
            </a:r>
            <a:r>
              <a:rPr lang="en-US" dirty="0"/>
              <a:t> 057 is a randomized, open-label trial studying </a:t>
            </a:r>
            <a:r>
              <a:rPr lang="en-US" dirty="0" err="1"/>
              <a:t>nivolumab</a:t>
            </a:r>
            <a:r>
              <a:rPr lang="en-US" dirty="0"/>
              <a:t> against </a:t>
            </a:r>
            <a:r>
              <a:rPr lang="en-US" dirty="0" err="1"/>
              <a:t>docetaxel</a:t>
            </a:r>
            <a:r>
              <a:rPr lang="en-US" dirty="0"/>
              <a:t> in previously treated patients with advanced </a:t>
            </a:r>
            <a:r>
              <a:rPr lang="en-US" u="sng" dirty="0"/>
              <a:t>non-squamous</a:t>
            </a:r>
            <a:r>
              <a:rPr lang="en-US" dirty="0"/>
              <a:t> NSCLC.</a:t>
            </a:r>
          </a:p>
          <a:p>
            <a:pPr marL="611865" lvl="1" indent="-166872">
              <a:buFont typeface="Wingdings" panose="05000000000000000000" pitchFamily="2" charset="2"/>
              <a:buChar char="Ø"/>
            </a:pPr>
            <a:r>
              <a:rPr lang="en-US" dirty="0"/>
              <a:t>The trial was stopped early as a result of impressive overall survival results:</a:t>
            </a:r>
          </a:p>
          <a:p>
            <a:pPr lvl="1"/>
            <a:r>
              <a:rPr lang="en-US" sz="1600" dirty="0"/>
              <a:t>Median OS = 12.2 months with </a:t>
            </a:r>
            <a:r>
              <a:rPr lang="en-US" sz="1600" dirty="0" err="1"/>
              <a:t>nivolumab</a:t>
            </a:r>
            <a:r>
              <a:rPr lang="en-US" sz="1600" dirty="0"/>
              <a:t> compared to 9.4 months with </a:t>
            </a:r>
            <a:r>
              <a:rPr lang="en-US" sz="1600" dirty="0" err="1"/>
              <a:t>docetaxel</a:t>
            </a:r>
            <a:endParaRPr lang="en-US" sz="1600" dirty="0"/>
          </a:p>
          <a:p>
            <a:pPr lvl="1"/>
            <a:r>
              <a:rPr lang="en-US" sz="1600" dirty="0"/>
              <a:t>ORR was 19% vs. 12% and median DOR was 17.2 months vs. 5.6 months with </a:t>
            </a:r>
            <a:r>
              <a:rPr lang="en-US" sz="1600" dirty="0" err="1"/>
              <a:t>nivolumab</a:t>
            </a:r>
            <a:r>
              <a:rPr lang="en-US" sz="1600" dirty="0"/>
              <a:t> vs. </a:t>
            </a:r>
            <a:r>
              <a:rPr lang="en-US" sz="1600" dirty="0" err="1"/>
              <a:t>docetaxel</a:t>
            </a:r>
            <a:r>
              <a:rPr lang="en-US" sz="1600" dirty="0"/>
              <a:t> respectively</a:t>
            </a:r>
          </a:p>
          <a:p>
            <a:pPr lvl="1"/>
            <a:r>
              <a:rPr lang="en-US" sz="1600" dirty="0"/>
              <a:t>Higher PD-L1 expression correlated with higher improved survival; PD-L1 expression </a:t>
            </a:r>
            <a:r>
              <a:rPr lang="en-US" sz="1600" u="sng" dirty="0"/>
              <a:t>&gt;</a:t>
            </a:r>
            <a:r>
              <a:rPr lang="en-US" sz="1600" dirty="0"/>
              <a:t> 1% in tumor cells improved median OS by 41%; no difference in survival in PD-L1 non-</a:t>
            </a:r>
            <a:r>
              <a:rPr lang="en-US" sz="1600" dirty="0" err="1"/>
              <a:t>expressors</a:t>
            </a:r>
            <a:r>
              <a:rPr lang="en-US" sz="1600" dirty="0"/>
              <a:t> suggesting that PD-L1 expression could be predictive of benefit with PD-1 inhibitors</a:t>
            </a:r>
          </a:p>
          <a:p>
            <a:pPr lvl="1"/>
            <a:r>
              <a:rPr lang="en-US" sz="1600" dirty="0" err="1"/>
              <a:t>Nivolumab</a:t>
            </a:r>
            <a:r>
              <a:rPr lang="en-US" sz="1600" dirty="0"/>
              <a:t> had a better adverse event profile compared to </a:t>
            </a:r>
            <a:r>
              <a:rPr lang="en-US" sz="1600" dirty="0" err="1"/>
              <a:t>docetaxel</a:t>
            </a:r>
            <a:r>
              <a:rPr lang="en-US" sz="1600" dirty="0"/>
              <a:t>; Grade 3-4 AEs were 10% with </a:t>
            </a:r>
            <a:r>
              <a:rPr lang="en-US" sz="1600" dirty="0" err="1"/>
              <a:t>nivolumab</a:t>
            </a:r>
            <a:r>
              <a:rPr lang="en-US" sz="1600" dirty="0"/>
              <a:t> vs. 54% with </a:t>
            </a:r>
            <a:r>
              <a:rPr lang="en-US" sz="1600" dirty="0" err="1"/>
              <a:t>docetaxel</a:t>
            </a:r>
            <a:r>
              <a:rPr lang="en-US" sz="1600" dirty="0"/>
              <a:t>; all-grade AEs were 69% with </a:t>
            </a:r>
            <a:r>
              <a:rPr lang="en-US" sz="1600" dirty="0" err="1"/>
              <a:t>nivolumab</a:t>
            </a:r>
            <a:r>
              <a:rPr lang="en-US" sz="1600" dirty="0"/>
              <a:t> vs. 88% with </a:t>
            </a:r>
            <a:r>
              <a:rPr lang="en-US" sz="1600" dirty="0" err="1"/>
              <a:t>docetaxel</a:t>
            </a:r>
            <a:endParaRPr lang="en-US" sz="1600" dirty="0"/>
          </a:p>
          <a:p>
            <a:pPr marL="166872" indent="-166872">
              <a:buFont typeface="Arial" panose="020B0604020202020204" pitchFamily="34" charset="0"/>
              <a:buChar char="•"/>
            </a:pPr>
            <a:r>
              <a:rPr lang="en-US" dirty="0"/>
              <a:t>BMS is also pursuing a 1</a:t>
            </a:r>
            <a:r>
              <a:rPr lang="en-US" baseline="30000" dirty="0"/>
              <a:t>st</a:t>
            </a:r>
            <a:r>
              <a:rPr lang="en-US" dirty="0"/>
              <a:t> line indication for </a:t>
            </a:r>
            <a:r>
              <a:rPr lang="en-US" dirty="0" err="1"/>
              <a:t>nivolumab</a:t>
            </a:r>
            <a:r>
              <a:rPr lang="en-US" dirty="0"/>
              <a:t> in patients with later-stage NSCLC, for both non-squamous and squamous </a:t>
            </a:r>
            <a:r>
              <a:rPr lang="en-US" dirty="0" err="1"/>
              <a:t>histologies</a:t>
            </a:r>
            <a:r>
              <a:rPr lang="en-US" dirty="0"/>
              <a:t>. </a:t>
            </a:r>
          </a:p>
          <a:p>
            <a:pPr marL="611865" lvl="1" indent="-166872">
              <a:buFont typeface="Wingdings" panose="05000000000000000000" pitchFamily="2" charset="2"/>
              <a:buChar char="Ø"/>
            </a:pPr>
            <a:r>
              <a:rPr lang="en-US" dirty="0" err="1"/>
              <a:t>CheckMate</a:t>
            </a:r>
            <a:r>
              <a:rPr lang="en-US" dirty="0"/>
              <a:t> 026 Clinical trial is an open-label, randomized Phase III trial of </a:t>
            </a:r>
            <a:r>
              <a:rPr lang="en-US" dirty="0" err="1"/>
              <a:t>nivolumab</a:t>
            </a:r>
            <a:r>
              <a:rPr lang="en-US" dirty="0"/>
              <a:t> versus investigator’s choice of chemotherapy for 1</a:t>
            </a:r>
            <a:r>
              <a:rPr lang="en-US" baseline="30000" dirty="0"/>
              <a:t>st</a:t>
            </a:r>
            <a:r>
              <a:rPr lang="en-US" dirty="0"/>
              <a:t> line use in patients with stage IV NSCLC.</a:t>
            </a:r>
          </a:p>
          <a:p>
            <a:pPr marL="1056858" lvl="2" indent="-166872">
              <a:buFont typeface="Courier New" panose="02070309020205020404" pitchFamily="49" charset="0"/>
              <a:buChar char="o"/>
            </a:pPr>
            <a:r>
              <a:rPr lang="en-US" dirty="0"/>
              <a:t>Primary endpoint is progression-free survival (PFS)</a:t>
            </a:r>
          </a:p>
          <a:p>
            <a:pPr marL="1056858" lvl="2" indent="-166872">
              <a:buFont typeface="Courier New" panose="02070309020205020404" pitchFamily="49" charset="0"/>
              <a:buChar char="o"/>
            </a:pPr>
            <a:r>
              <a:rPr lang="en-US" dirty="0"/>
              <a:t>Secondary endpoints include Objective Response Rate (ORR) and Overall Survival (OS)</a:t>
            </a:r>
          </a:p>
          <a:p>
            <a:pPr marL="1056858" lvl="2" indent="-166872">
              <a:buFont typeface="Courier New" panose="02070309020205020404" pitchFamily="49" charset="0"/>
              <a:buChar char="o"/>
            </a:pPr>
            <a:r>
              <a:rPr lang="en-US" dirty="0"/>
              <a:t>This study will also measure PD-L1 expression – a potential biomarker that may be used to predict clinical response to PD-1 / PD-L1 inhibitors</a:t>
            </a:r>
          </a:p>
          <a:p>
            <a:pPr marL="1056858" lvl="2" indent="-166872">
              <a:buFont typeface="Courier New" panose="02070309020205020404" pitchFamily="49" charset="0"/>
              <a:buChar char="o"/>
            </a:pPr>
            <a:r>
              <a:rPr lang="en-US" dirty="0"/>
              <a:t>The estimated primary completion date for this study is August 2016</a:t>
            </a:r>
          </a:p>
          <a:p>
            <a:pPr marL="166872" indent="-166872">
              <a:buFont typeface="Arial" panose="020B0604020202020204" pitchFamily="34" charset="0"/>
              <a:buChar char="•"/>
            </a:pPr>
            <a:r>
              <a:rPr lang="en-US" dirty="0" err="1"/>
              <a:t>Nivolumab</a:t>
            </a:r>
            <a:r>
              <a:rPr lang="en-US" dirty="0"/>
              <a:t> is also being studied in combination with a number of agents in development, including EGF816, a third generation EGFR inhibitor, or </a:t>
            </a:r>
            <a:r>
              <a:rPr lang="en-US" dirty="0" err="1"/>
              <a:t>capmatinib</a:t>
            </a:r>
            <a:r>
              <a:rPr lang="en-US" dirty="0"/>
              <a:t>, a c-Met inhibitor; this study is a collaboration between BMS and Novartis</a:t>
            </a:r>
          </a:p>
          <a:p>
            <a:pPr marL="611865" lvl="1" indent="-166872">
              <a:buFont typeface="Wingdings" panose="05000000000000000000" pitchFamily="2" charset="2"/>
              <a:buChar char="Ø"/>
            </a:pPr>
            <a:r>
              <a:rPr lang="en-US" dirty="0"/>
              <a:t>Combination trial is a Phase II, open-label study in previously treated patients with advanced, metastatic NSCLC</a:t>
            </a:r>
          </a:p>
          <a:p>
            <a:pPr marL="611865" lvl="1" indent="-166872">
              <a:buFont typeface="Wingdings" panose="05000000000000000000" pitchFamily="2" charset="2"/>
              <a:buChar char="Ø"/>
            </a:pPr>
            <a:r>
              <a:rPr lang="en-US" dirty="0"/>
              <a:t>Patients with EGFR-mutated NSCLC with receive </a:t>
            </a:r>
            <a:r>
              <a:rPr lang="en-US" dirty="0" err="1"/>
              <a:t>nivolumab</a:t>
            </a:r>
            <a:r>
              <a:rPr lang="en-US" dirty="0"/>
              <a:t> in combination with EGF816; patients with c-Met positive NSCLC will receive </a:t>
            </a:r>
            <a:r>
              <a:rPr lang="en-US" dirty="0" err="1"/>
              <a:t>nivolumab</a:t>
            </a:r>
            <a:r>
              <a:rPr lang="en-US" dirty="0"/>
              <a:t> in combination with </a:t>
            </a:r>
            <a:r>
              <a:rPr lang="en-US" dirty="0" err="1"/>
              <a:t>capmatinib</a:t>
            </a:r>
            <a:endParaRPr lang="en-US" dirty="0"/>
          </a:p>
          <a:p>
            <a:pPr marL="611865" lvl="1" indent="-166872">
              <a:buFont typeface="Wingdings" panose="05000000000000000000" pitchFamily="2" charset="2"/>
              <a:buChar char="Ø"/>
            </a:pPr>
            <a:r>
              <a:rPr lang="en-US" dirty="0"/>
              <a:t>Primary endpoint is PFS</a:t>
            </a:r>
          </a:p>
          <a:p>
            <a:pPr marL="611865" lvl="1" indent="-166872">
              <a:buFont typeface="Wingdings" panose="05000000000000000000" pitchFamily="2" charset="2"/>
              <a:buChar char="Ø"/>
            </a:pPr>
            <a:r>
              <a:rPr lang="en-US" dirty="0"/>
              <a:t>Secondary endpoints include the number of participants with Adverse Events, ORR, Disease Control Rate (DCR), and OS</a:t>
            </a:r>
          </a:p>
          <a:p>
            <a:pPr marL="611865" lvl="1" indent="-166872">
              <a:buFont typeface="Wingdings" panose="05000000000000000000" pitchFamily="2" charset="2"/>
              <a:buChar char="Ø"/>
            </a:pPr>
            <a:r>
              <a:rPr lang="en-US" dirty="0"/>
              <a:t>Estimated primary completion date for this study is August 2017</a:t>
            </a:r>
          </a:p>
          <a:p>
            <a:pPr defTabSz="444993">
              <a:defRPr/>
            </a:pPr>
            <a:endParaRPr lang="en-US" dirty="0"/>
          </a:p>
          <a:p>
            <a:pPr defTabSz="444993">
              <a:defRPr/>
            </a:pPr>
            <a:r>
              <a:rPr lang="en-US" i="1" dirty="0"/>
              <a:t>sources:  J </a:t>
            </a:r>
            <a:r>
              <a:rPr lang="en-US" i="1" dirty="0" err="1"/>
              <a:t>Clin</a:t>
            </a:r>
            <a:r>
              <a:rPr lang="en-US" i="1" dirty="0"/>
              <a:t> </a:t>
            </a:r>
            <a:r>
              <a:rPr lang="en-US" i="1" dirty="0" err="1"/>
              <a:t>Oncol</a:t>
            </a:r>
            <a:r>
              <a:rPr lang="en-US" i="1" dirty="0"/>
              <a:t>. 2015 33 (</a:t>
            </a:r>
            <a:r>
              <a:rPr lang="en-US" i="1" dirty="0" err="1"/>
              <a:t>suppl</a:t>
            </a:r>
            <a:r>
              <a:rPr lang="en-US" i="1" dirty="0"/>
              <a:t>; </a:t>
            </a:r>
            <a:r>
              <a:rPr lang="en-US" i="1" dirty="0" err="1"/>
              <a:t>abstr</a:t>
            </a:r>
            <a:r>
              <a:rPr lang="en-US" i="1" dirty="0"/>
              <a:t> LBA 109); clinicaltrials.gov </a:t>
            </a:r>
            <a:r>
              <a:rPr lang="en-US" dirty="0"/>
              <a:t>NCT02041533, NCT02323126</a:t>
            </a:r>
            <a:r>
              <a:rPr lang="en-US" i="1" dirty="0"/>
              <a:t> </a:t>
            </a:r>
          </a:p>
          <a:p>
            <a:pPr marL="166872" indent="-166872">
              <a:buFont typeface="Courier New" panose="02070309020205020404" pitchFamily="49" charset="0"/>
              <a:buChar char="o"/>
            </a:pPr>
            <a:endParaRPr lang="en-US" dirty="0"/>
          </a:p>
          <a:p>
            <a:pPr marL="1056858" lvl="2" indent="-166872">
              <a:buFont typeface="Wingdings" panose="05000000000000000000" pitchFamily="2" charset="2"/>
              <a:buChar char="Ø"/>
            </a:pPr>
            <a:endParaRPr lang="en-US" dirty="0"/>
          </a:p>
          <a:p>
            <a:pPr marL="1056858" lvl="2" indent="-166872">
              <a:buFont typeface="Courier New" panose="02070309020205020404" pitchFamily="49" charset="0"/>
              <a:buChar char="o"/>
            </a:pPr>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8</a:t>
            </a:fld>
            <a:endParaRPr lang="en-US"/>
          </a:p>
        </p:txBody>
      </p:sp>
    </p:spTree>
    <p:extLst>
      <p:ext uri="{BB962C8B-B14F-4D97-AF65-F5344CB8AC3E}">
        <p14:creationId xmlns="" xmlns:p14="http://schemas.microsoft.com/office/powerpoint/2010/main" val="94526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PD-1 / PD-L1 inhibitors are in late-stage</a:t>
            </a:r>
            <a:r>
              <a:rPr lang="en-US" baseline="0" dirty="0" smtClean="0"/>
              <a:t> development for treating patients with advanced, metastatic NSCLC. They include:</a:t>
            </a:r>
          </a:p>
          <a:p>
            <a:pPr marL="166872" indent="-166872">
              <a:buFont typeface="Arial" panose="020B0604020202020204" pitchFamily="34" charset="0"/>
              <a:buChar char="•"/>
            </a:pPr>
            <a:r>
              <a:rPr lang="en-US" baseline="0" dirty="0" smtClean="0"/>
              <a:t>Merck’s </a:t>
            </a:r>
            <a:r>
              <a:rPr lang="en-US" baseline="0" dirty="0" err="1" smtClean="0"/>
              <a:t>pembrolizumab</a:t>
            </a:r>
            <a:r>
              <a:rPr lang="en-US" baseline="0" dirty="0" smtClean="0"/>
              <a:t> (</a:t>
            </a:r>
            <a:r>
              <a:rPr lang="en-US" baseline="0" dirty="0" err="1" smtClean="0"/>
              <a:t>Keytruda</a:t>
            </a:r>
            <a:r>
              <a:rPr lang="en-US" baseline="0" dirty="0" smtClean="0"/>
              <a:t>) is already FDA approved to treat </a:t>
            </a:r>
            <a:r>
              <a:rPr lang="en-US" dirty="0" smtClean="0">
                <a:effectLst/>
              </a:rPr>
              <a:t>patients with </a:t>
            </a:r>
            <a:r>
              <a:rPr lang="en-US" dirty="0" err="1" smtClean="0">
                <a:effectLst/>
              </a:rPr>
              <a:t>unresectable</a:t>
            </a:r>
            <a:r>
              <a:rPr lang="en-US" dirty="0" smtClean="0">
                <a:effectLst/>
              </a:rPr>
              <a:t> or metastatic melanoma following treatment with </a:t>
            </a:r>
            <a:r>
              <a:rPr lang="en-US" dirty="0" err="1" smtClean="0">
                <a:effectLst/>
              </a:rPr>
              <a:t>ipilimumab</a:t>
            </a:r>
            <a:r>
              <a:rPr lang="en-US" baseline="0" dirty="0" smtClean="0">
                <a:effectLst/>
              </a:rPr>
              <a:t> (</a:t>
            </a:r>
            <a:r>
              <a:rPr lang="en-US" baseline="0" dirty="0" err="1" smtClean="0">
                <a:effectLst/>
              </a:rPr>
              <a:t>Yervoy</a:t>
            </a:r>
            <a:r>
              <a:rPr lang="en-US" baseline="0" dirty="0" smtClean="0">
                <a:effectLst/>
              </a:rPr>
              <a:t>), or a BRAF inhibitor if the patient </a:t>
            </a:r>
            <a:r>
              <a:rPr lang="en-US" dirty="0" smtClean="0">
                <a:effectLst/>
              </a:rPr>
              <a:t>has a BRAF V600 mutation.</a:t>
            </a:r>
            <a:r>
              <a:rPr lang="en-US" baseline="0" dirty="0" smtClean="0">
                <a:effectLst/>
              </a:rPr>
              <a:t> </a:t>
            </a:r>
          </a:p>
          <a:p>
            <a:pPr marL="611865" lvl="1" indent="-166872" defTabSz="444993">
              <a:buFont typeface="Wingdings" panose="05000000000000000000" pitchFamily="2" charset="2"/>
              <a:buChar char="Ø"/>
              <a:defRPr/>
            </a:pPr>
            <a:r>
              <a:rPr lang="en-US" baseline="0" dirty="0" smtClean="0">
                <a:effectLst/>
              </a:rPr>
              <a:t>Merck’s </a:t>
            </a:r>
            <a:r>
              <a:rPr lang="en-US" baseline="0" dirty="0" err="1" smtClean="0">
                <a:effectLst/>
              </a:rPr>
              <a:t>pembrolizumab</a:t>
            </a:r>
            <a:r>
              <a:rPr lang="en-US" baseline="0" dirty="0" smtClean="0">
                <a:effectLst/>
              </a:rPr>
              <a:t> is a human monoclonal antibody directed against PD-1. Binding to PD-1 </a:t>
            </a:r>
            <a:r>
              <a:rPr lang="en-US" dirty="0"/>
              <a:t>blocks the interaction with programmed cell death ligand 1 (PD-L1) and PD-L2 on the tumor cell releasing PD-1 pathway-mediated inhibition of the immune response and the anti-tumor immune response</a:t>
            </a:r>
          </a:p>
          <a:p>
            <a:pPr marL="611865" lvl="1" indent="-166872" defTabSz="444993">
              <a:buFont typeface="Wingdings" panose="05000000000000000000" pitchFamily="2" charset="2"/>
              <a:buChar char="Ø"/>
              <a:defRPr/>
            </a:pPr>
            <a:r>
              <a:rPr lang="en-US" dirty="0" err="1"/>
              <a:t>Pembrolizumab</a:t>
            </a:r>
            <a:r>
              <a:rPr lang="en-US" dirty="0"/>
              <a:t> received breakthrough designation by the FDA; breakthrough designation is given to a drug or biologic  where preliminary clinical evidence indicates that the drug may demonstrate substantial improvement on a clinically significant endpoint(s) over available therapies </a:t>
            </a:r>
          </a:p>
          <a:p>
            <a:pPr marL="166872" indent="-166872" defTabSz="444993">
              <a:buFont typeface="Arial" panose="020B0604020202020204" pitchFamily="34" charset="0"/>
              <a:buChar char="•"/>
              <a:defRPr/>
            </a:pPr>
            <a:r>
              <a:rPr lang="en-US" dirty="0"/>
              <a:t>Two anti-PD-L1 inhibitors in late-stage development for the treatment of advanced, metastatic NSCLC include MEDI4736 and MPDL3280A.</a:t>
            </a:r>
          </a:p>
          <a:p>
            <a:pPr marL="611865" lvl="1" indent="-166872" defTabSz="444993">
              <a:buFont typeface="Wingdings" panose="05000000000000000000" pitchFamily="2" charset="2"/>
              <a:buChar char="Ø"/>
              <a:defRPr/>
            </a:pPr>
            <a:r>
              <a:rPr lang="en-US" dirty="0"/>
              <a:t>Unlike </a:t>
            </a:r>
            <a:r>
              <a:rPr lang="en-US" dirty="0" err="1"/>
              <a:t>nivolumab</a:t>
            </a:r>
            <a:r>
              <a:rPr lang="en-US" dirty="0"/>
              <a:t> or </a:t>
            </a:r>
            <a:r>
              <a:rPr lang="en-US" dirty="0" err="1"/>
              <a:t>pembrolizumab</a:t>
            </a:r>
            <a:r>
              <a:rPr lang="en-US" dirty="0"/>
              <a:t>, MEDI4736 and MPDL3280A release PD-1 pathway-mediated inhibition by binding to the programmed cell death ligand 1 (PD-L1) protein on the cancer cell</a:t>
            </a:r>
          </a:p>
          <a:p>
            <a:pPr marL="611865" lvl="1" indent="-166872">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C57433FC-6B0A-6945-9A69-B11CBF6DD319}" type="slidenum">
              <a:rPr lang="en-US" smtClean="0"/>
              <a:pPr/>
              <a:t>9</a:t>
            </a:fld>
            <a:endParaRPr lang="en-US"/>
          </a:p>
        </p:txBody>
      </p:sp>
    </p:spTree>
    <p:extLst>
      <p:ext uri="{BB962C8B-B14F-4D97-AF65-F5344CB8AC3E}">
        <p14:creationId xmlns="" xmlns:p14="http://schemas.microsoft.com/office/powerpoint/2010/main" val="3541863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descr="coverslide.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2" name="Title 1"/>
          <p:cNvSpPr>
            <a:spLocks noGrp="1"/>
          </p:cNvSpPr>
          <p:nvPr>
            <p:ph type="ctrTitle" hasCustomPrompt="1"/>
          </p:nvPr>
        </p:nvSpPr>
        <p:spPr>
          <a:xfrm>
            <a:off x="542704" y="1283794"/>
            <a:ext cx="6010496" cy="1595939"/>
          </a:xfrm>
          <a:prstGeom prst="rect">
            <a:avLst/>
          </a:prstGeom>
        </p:spPr>
        <p:txBody>
          <a:bodyPr/>
          <a:lstStyle>
            <a:lvl1pPr algn="l">
              <a:defRPr b="0" i="0">
                <a:solidFill>
                  <a:schemeClr val="accent1"/>
                </a:solidFill>
                <a:latin typeface="Arial"/>
                <a:cs typeface="Arial"/>
              </a:defRPr>
            </a:lvl1pPr>
          </a:lstStyle>
          <a:p>
            <a:r>
              <a:rPr lang="en-US" dirty="0" smtClean="0"/>
              <a:t>Click to add title</a:t>
            </a:r>
            <a:endParaRPr lang="en-US" dirty="0"/>
          </a:p>
        </p:txBody>
      </p:sp>
      <p:sp>
        <p:nvSpPr>
          <p:cNvPr id="3" name="Subtitle 2"/>
          <p:cNvSpPr>
            <a:spLocks noGrp="1"/>
          </p:cNvSpPr>
          <p:nvPr>
            <p:ph type="subTitle" idx="1"/>
          </p:nvPr>
        </p:nvSpPr>
        <p:spPr>
          <a:xfrm>
            <a:off x="542704" y="3176699"/>
            <a:ext cx="4179473" cy="1599990"/>
          </a:xfrm>
          <a:prstGeom prst="rect">
            <a:avLst/>
          </a:prstGeom>
        </p:spPr>
        <p:txBody>
          <a:bodyPr/>
          <a:lstStyle>
            <a:lvl1pPr marL="0" indent="0" algn="l">
              <a:buNone/>
              <a:defRPr sz="1800" b="0" i="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4" name="Picture 3" descr="cover-logos.BMP"/>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542704" y="5861617"/>
            <a:ext cx="3807927" cy="564024"/>
          </a:xfrm>
          <a:prstGeom prst="rect">
            <a:avLst/>
          </a:prstGeom>
        </p:spPr>
      </p:pic>
    </p:spTree>
    <p:extLst>
      <p:ext uri="{BB962C8B-B14F-4D97-AF65-F5344CB8AC3E}">
        <p14:creationId xmlns="" xmlns:p14="http://schemas.microsoft.com/office/powerpoint/2010/main" val="1864951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11" name="Rectangle 10"/>
          <p:cNvSpPr/>
          <p:nvPr userDrawn="1"/>
        </p:nvSpPr>
        <p:spPr>
          <a:xfrm>
            <a:off x="-241905" y="5866787"/>
            <a:ext cx="9815286" cy="991213"/>
          </a:xfrm>
          <a:prstGeom prst="rect">
            <a:avLst/>
          </a:prstGeom>
          <a:effectLst>
            <a:outerShdw blurRad="222250" dir="16200000" sx="96000" sy="96000" rotWithShape="0">
              <a:prstClr val="black">
                <a:alpha val="27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04598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park-accc.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57200" y="6086590"/>
            <a:ext cx="1361315" cy="498417"/>
          </a:xfrm>
          <a:prstGeom prst="rect">
            <a:avLst/>
          </a:prstGeom>
        </p:spPr>
      </p:pic>
      <p:pic>
        <p:nvPicPr>
          <p:cNvPr id="4" name="Picture 3" descr="website.BMP"/>
          <p:cNvPicPr>
            <a:picLocks noChangeAspect="1"/>
          </p:cNvPicPr>
          <p:nvPr userDrawn="1"/>
        </p:nvPicPr>
        <p:blipFill>
          <a:blip r:embed="rId3">
            <a:alphaModFix amt="61000"/>
            <a:extLst>
              <a:ext uri="{28A0092B-C50C-407E-A947-70E740481C1C}">
                <a14:useLocalDpi xmlns="" xmlns:a14="http://schemas.microsoft.com/office/drawing/2010/main" val="0"/>
              </a:ext>
            </a:extLst>
          </a:blip>
          <a:stretch>
            <a:fillRect/>
          </a:stretch>
        </p:blipFill>
        <p:spPr>
          <a:xfrm>
            <a:off x="4221340" y="6296651"/>
            <a:ext cx="894016" cy="151775"/>
          </a:xfrm>
          <a:prstGeom prst="rect">
            <a:avLst/>
          </a:prstGeom>
        </p:spPr>
      </p:pic>
      <p:sp>
        <p:nvSpPr>
          <p:cNvPr id="7" name="Slide Number Placeholder 5"/>
          <p:cNvSpPr>
            <a:spLocks noGrp="1"/>
          </p:cNvSpPr>
          <p:nvPr>
            <p:ph type="sldNum" sz="quarter" idx="4"/>
          </p:nvPr>
        </p:nvSpPr>
        <p:spPr>
          <a:xfrm>
            <a:off x="7696200" y="6178148"/>
            <a:ext cx="990600" cy="365125"/>
          </a:xfrm>
          <a:prstGeom prst="rect">
            <a:avLst/>
          </a:prstGeom>
          <a:ln>
            <a:noFill/>
          </a:ln>
        </p:spPr>
        <p:txBody>
          <a:bodyPr vert="horz" lIns="91440" tIns="45720" rIns="91440" bIns="45720" rtlCol="0" anchor="ctr"/>
          <a:lstStyle>
            <a:lvl1pPr algn="r">
              <a:defRPr sz="1100" baseline="0">
                <a:solidFill>
                  <a:schemeClr val="accent2"/>
                </a:solidFill>
              </a:defRPr>
            </a:lvl1pPr>
          </a:lstStyle>
          <a:p>
            <a:fld id="{BB80AA5D-D073-1C49-84F0-294BDDC747F6}" type="slidenum">
              <a:rPr lang="en-US" smtClean="0"/>
              <a:pPr/>
              <a:t>‹#›</a:t>
            </a:fld>
            <a:endParaRPr lang="en-US" dirty="0"/>
          </a:p>
        </p:txBody>
      </p:sp>
    </p:spTree>
    <p:extLst>
      <p:ext uri="{BB962C8B-B14F-4D97-AF65-F5344CB8AC3E}">
        <p14:creationId xmlns="" xmlns:p14="http://schemas.microsoft.com/office/powerpoint/2010/main" val="436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11" name="Rectangle 10"/>
          <p:cNvSpPr/>
          <p:nvPr userDrawn="1"/>
        </p:nvSpPr>
        <p:spPr>
          <a:xfrm>
            <a:off x="-241905" y="5866787"/>
            <a:ext cx="9815286" cy="991213"/>
          </a:xfrm>
          <a:prstGeom prst="rect">
            <a:avLst/>
          </a:prstGeom>
          <a:effectLst>
            <a:outerShdw blurRad="222250" dir="16200000" sx="96000" sy="96000" rotWithShape="0">
              <a:prstClr val="black">
                <a:alpha val="27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3764140" cy="404598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park-accc.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57200" y="6086590"/>
            <a:ext cx="1361315" cy="498417"/>
          </a:xfrm>
          <a:prstGeom prst="rect">
            <a:avLst/>
          </a:prstGeom>
        </p:spPr>
      </p:pic>
      <p:pic>
        <p:nvPicPr>
          <p:cNvPr id="4" name="Picture 3" descr="website.BMP"/>
          <p:cNvPicPr>
            <a:picLocks noChangeAspect="1"/>
          </p:cNvPicPr>
          <p:nvPr userDrawn="1"/>
        </p:nvPicPr>
        <p:blipFill>
          <a:blip r:embed="rId3">
            <a:alphaModFix amt="61000"/>
            <a:extLst>
              <a:ext uri="{28A0092B-C50C-407E-A947-70E740481C1C}">
                <a14:useLocalDpi xmlns="" xmlns:a14="http://schemas.microsoft.com/office/drawing/2010/main" val="0"/>
              </a:ext>
            </a:extLst>
          </a:blip>
          <a:stretch>
            <a:fillRect/>
          </a:stretch>
        </p:blipFill>
        <p:spPr>
          <a:xfrm>
            <a:off x="4221340" y="6296651"/>
            <a:ext cx="894016" cy="151775"/>
          </a:xfrm>
          <a:prstGeom prst="rect">
            <a:avLst/>
          </a:prstGeom>
        </p:spPr>
      </p:pic>
      <p:sp>
        <p:nvSpPr>
          <p:cNvPr id="7" name="Slide Number Placeholder 5"/>
          <p:cNvSpPr>
            <a:spLocks noGrp="1"/>
          </p:cNvSpPr>
          <p:nvPr>
            <p:ph type="sldNum" sz="quarter" idx="4"/>
          </p:nvPr>
        </p:nvSpPr>
        <p:spPr>
          <a:xfrm>
            <a:off x="7696200" y="6178148"/>
            <a:ext cx="990600" cy="365125"/>
          </a:xfrm>
          <a:prstGeom prst="rect">
            <a:avLst/>
          </a:prstGeom>
          <a:ln>
            <a:noFill/>
          </a:ln>
        </p:spPr>
        <p:txBody>
          <a:bodyPr vert="horz" lIns="91440" tIns="45720" rIns="91440" bIns="45720" rtlCol="0" anchor="ctr"/>
          <a:lstStyle>
            <a:lvl1pPr algn="r">
              <a:defRPr sz="1100" baseline="0">
                <a:solidFill>
                  <a:schemeClr val="accent2"/>
                </a:solidFill>
              </a:defRPr>
            </a:lvl1pPr>
          </a:lstStyle>
          <a:p>
            <a:fld id="{BB80AA5D-D073-1C49-84F0-294BDDC747F6}" type="slidenum">
              <a:rPr lang="en-US" smtClean="0"/>
              <a:pPr/>
              <a:t>‹#›</a:t>
            </a:fld>
            <a:endParaRPr lang="en-US" dirty="0"/>
          </a:p>
        </p:txBody>
      </p:sp>
      <p:sp>
        <p:nvSpPr>
          <p:cNvPr id="9" name="Picture Placeholder 2"/>
          <p:cNvSpPr>
            <a:spLocks noGrp="1"/>
          </p:cNvSpPr>
          <p:nvPr>
            <p:ph type="pic" idx="11"/>
          </p:nvPr>
        </p:nvSpPr>
        <p:spPr>
          <a:xfrm>
            <a:off x="4893847" y="1600201"/>
            <a:ext cx="376876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 xmlns:p14="http://schemas.microsoft.com/office/powerpoint/2010/main" val="331488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8" name="Picture 17" descr="background.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417638"/>
            <a:ext cx="8229600" cy="3674066"/>
          </a:xfrm>
          <a:prstGeom prst="rect">
            <a:avLst/>
          </a:prstGeom>
        </p:spPr>
        <p:txBody>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32238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descr="ending.BMP"/>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34868" cy="6858000"/>
          </a:xfrm>
          <a:prstGeom prst="rect">
            <a:avLst/>
          </a:prstGeom>
        </p:spPr>
      </p:pic>
      <p:sp>
        <p:nvSpPr>
          <p:cNvPr id="5" name="Subtitle 2"/>
          <p:cNvSpPr>
            <a:spLocks noGrp="1"/>
          </p:cNvSpPr>
          <p:nvPr>
            <p:ph type="subTitle" idx="1" hasCustomPrompt="1"/>
          </p:nvPr>
        </p:nvSpPr>
        <p:spPr>
          <a:xfrm>
            <a:off x="4108186" y="3301905"/>
            <a:ext cx="4179473" cy="1599990"/>
          </a:xfrm>
          <a:prstGeom prst="rect">
            <a:avLst/>
          </a:prstGeom>
        </p:spPr>
        <p:txBody>
          <a:bodyPr/>
          <a:lstStyle>
            <a:lvl1pPr marL="0" indent="0" algn="r">
              <a:buNone/>
              <a:defRPr sz="1800" b="0" i="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p>
          <a:p>
            <a:r>
              <a:rPr lang="en-US" dirty="0" smtClean="0"/>
              <a:t>Address</a:t>
            </a:r>
          </a:p>
          <a:p>
            <a:r>
              <a:rPr lang="en-US" dirty="0" smtClean="0"/>
              <a:t>Email</a:t>
            </a:r>
          </a:p>
          <a:p>
            <a:r>
              <a:rPr lang="en-US" dirty="0" smtClean="0"/>
              <a:t>Phone</a:t>
            </a:r>
          </a:p>
          <a:p>
            <a:endParaRPr lang="en-US" dirty="0" smtClean="0"/>
          </a:p>
        </p:txBody>
      </p:sp>
      <p:pic>
        <p:nvPicPr>
          <p:cNvPr id="6" name="Picture 5" descr="cover-logos.BMP"/>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479732" y="5861617"/>
            <a:ext cx="3807927" cy="564024"/>
          </a:xfrm>
          <a:prstGeom prst="rect">
            <a:avLst/>
          </a:prstGeom>
        </p:spPr>
      </p:pic>
    </p:spTree>
    <p:extLst>
      <p:ext uri="{BB962C8B-B14F-4D97-AF65-F5344CB8AC3E}">
        <p14:creationId xmlns="" xmlns:p14="http://schemas.microsoft.com/office/powerpoint/2010/main" val="78993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FD7419C-38E2-43C3-89F0-1066FF6ADCA1}" type="datetimeFigureOut">
              <a:rPr lang="en-US" smtClean="0"/>
              <a:pPr/>
              <a:t>7/28/2015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2838568-408C-4C0A-A812-E2D70A1BE058}" type="slidenum">
              <a:rPr lang="en-US" smtClean="0"/>
              <a:pPr/>
              <a:t>‹#›</a:t>
            </a:fld>
            <a:endParaRPr lang="en-US"/>
          </a:p>
        </p:txBody>
      </p:sp>
    </p:spTree>
    <p:extLst>
      <p:ext uri="{BB962C8B-B14F-4D97-AF65-F5344CB8AC3E}">
        <p14:creationId xmlns="" xmlns:p14="http://schemas.microsoft.com/office/powerpoint/2010/main" val="1432138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3362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 id="2147483654" r:id="rId5"/>
    <p:sldLayoutId id="214748365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accc-iclio.org/"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cancer.org/cancer/lungcancer-non-smallcell/" TargetMode="External"/><Relationship Id="rId7" Type="http://schemas.openxmlformats.org/officeDocument/2006/relationships/hyperlink" Target="http://www.nccn.org/professionals/physician_gls/f_guidelines.as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mercknewsroom.com/news-release/oncology-newsroom/treatment-advanced-non-small-cell-lung-cancer-nsclc-keytruda-pembroli" TargetMode="External"/><Relationship Id="rId5" Type="http://schemas.openxmlformats.org/officeDocument/2006/relationships/hyperlink" Target="http://www.gene.com/media/press-releases/14583/2015-02-01/fda-grants-breakthrough-therapy-designat" TargetMode="External"/><Relationship Id="rId4" Type="http://schemas.openxmlformats.org/officeDocument/2006/relationships/hyperlink" Target="https://clinicaltrial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er.cancer.gov/statfacts/html/lungb.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itn.hms.harvard.edu/flash/2014/blocking-the-brakes-helping-your-immune-system-battle-canc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704" y="483079"/>
            <a:ext cx="6010496" cy="1595939"/>
          </a:xfrm>
        </p:spPr>
        <p:txBody>
          <a:bodyPr/>
          <a:lstStyle/>
          <a:p>
            <a:r>
              <a:rPr lang="en-US" dirty="0" smtClean="0">
                <a:solidFill>
                  <a:schemeClr val="accent4">
                    <a:lumMod val="50000"/>
                  </a:schemeClr>
                </a:solidFill>
              </a:rPr>
              <a:t>Immunotherapy in Non-Small Cell Lung Cancer (NSCLC)</a:t>
            </a:r>
            <a:endParaRPr lang="en-US" dirty="0">
              <a:solidFill>
                <a:schemeClr val="accent4">
                  <a:lumMod val="50000"/>
                </a:schemeClr>
              </a:solidFill>
            </a:endParaRPr>
          </a:p>
        </p:txBody>
      </p:sp>
      <p:sp>
        <p:nvSpPr>
          <p:cNvPr id="3" name="Subtitle 2"/>
          <p:cNvSpPr>
            <a:spLocks noGrp="1"/>
          </p:cNvSpPr>
          <p:nvPr>
            <p:ph type="subTitle" idx="1"/>
          </p:nvPr>
        </p:nvSpPr>
        <p:spPr>
          <a:xfrm>
            <a:off x="542704" y="2950234"/>
            <a:ext cx="4179473" cy="2656114"/>
          </a:xfrm>
        </p:spPr>
        <p:txBody>
          <a:bodyPr>
            <a:normAutofit/>
          </a:bodyPr>
          <a:lstStyle/>
          <a:p>
            <a:r>
              <a:rPr lang="en-US" sz="2400" dirty="0" smtClean="0"/>
              <a:t>Renato G. Martins, MD, MPH</a:t>
            </a:r>
          </a:p>
          <a:p>
            <a:r>
              <a:rPr lang="en-US" dirty="0" smtClean="0"/>
              <a:t>Medical Director, Thoracic/Head and Neck; General Oncology and Hematology</a:t>
            </a:r>
          </a:p>
          <a:p>
            <a:r>
              <a:rPr lang="en-US" dirty="0" smtClean="0"/>
              <a:t>Seattle Cancer Care Alliance</a:t>
            </a:r>
          </a:p>
          <a:p>
            <a:endParaRPr lang="en-US" dirty="0" smtClean="0"/>
          </a:p>
          <a:p>
            <a:r>
              <a:rPr lang="en-US" dirty="0" smtClean="0"/>
              <a:t>July 28, 2015</a:t>
            </a:r>
            <a:br>
              <a:rPr lang="en-US" dirty="0" smtClean="0"/>
            </a:br>
            <a:r>
              <a:rPr lang="en-US" dirty="0" smtClean="0"/>
              <a:t>11:30 am – 12:30 pm, EST</a:t>
            </a:r>
            <a:endParaRPr lang="en-US" dirty="0"/>
          </a:p>
        </p:txBody>
      </p:sp>
      <p:sp>
        <p:nvSpPr>
          <p:cNvPr id="6" name="TextBox 5"/>
          <p:cNvSpPr txBox="1"/>
          <p:nvPr/>
        </p:nvSpPr>
        <p:spPr>
          <a:xfrm>
            <a:off x="6952891" y="5877274"/>
            <a:ext cx="2191109" cy="369332"/>
          </a:xfrm>
          <a:prstGeom prst="rect">
            <a:avLst/>
          </a:prstGeom>
          <a:noFill/>
        </p:spPr>
        <p:txBody>
          <a:bodyPr wrap="square" rtlCol="0">
            <a:spAutoFit/>
          </a:bodyPr>
          <a:lstStyle/>
          <a:p>
            <a:r>
              <a:rPr lang="en-US" dirty="0" smtClean="0">
                <a:solidFill>
                  <a:schemeClr val="accent2"/>
                </a:solidFill>
                <a:latin typeface="Arial"/>
                <a:cs typeface="Arial"/>
              </a:rPr>
              <a:t>ICLIO e-Course 02</a:t>
            </a:r>
          </a:p>
        </p:txBody>
      </p:sp>
    </p:spTree>
    <p:extLst>
      <p:ext uri="{BB962C8B-B14F-4D97-AF65-F5344CB8AC3E}">
        <p14:creationId xmlns="" xmlns:p14="http://schemas.microsoft.com/office/powerpoint/2010/main" val="4002440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Pembrolizumab</a:t>
            </a:r>
            <a:r>
              <a:rPr lang="en-US" sz="3600" dirty="0" smtClean="0"/>
              <a:t> - KEYNOTE-001 study</a:t>
            </a:r>
            <a:endParaRPr lang="en-US" sz="3600" dirty="0"/>
          </a:p>
        </p:txBody>
      </p:sp>
      <p:sp>
        <p:nvSpPr>
          <p:cNvPr id="3" name="Content Placeholder 2"/>
          <p:cNvSpPr>
            <a:spLocks noGrp="1"/>
          </p:cNvSpPr>
          <p:nvPr>
            <p:ph idx="1"/>
          </p:nvPr>
        </p:nvSpPr>
        <p:spPr>
          <a:xfrm>
            <a:off x="457200" y="990568"/>
            <a:ext cx="7620000" cy="4570431"/>
          </a:xfrm>
        </p:spPr>
        <p:txBody>
          <a:bodyPr>
            <a:normAutofit/>
          </a:bodyPr>
          <a:lstStyle/>
          <a:p>
            <a:r>
              <a:rPr lang="en-US" sz="2000" dirty="0" smtClean="0"/>
              <a:t>Phase I study to evaluate safety, side-effect profile, and antitumor activity of </a:t>
            </a:r>
            <a:r>
              <a:rPr lang="en-US" sz="2000" dirty="0" err="1" smtClean="0"/>
              <a:t>pembrolizumab</a:t>
            </a:r>
            <a:r>
              <a:rPr lang="en-US" sz="2000" dirty="0" smtClean="0"/>
              <a:t> as monotherapy in patients with advanced NSCLC</a:t>
            </a:r>
          </a:p>
          <a:p>
            <a:r>
              <a:rPr lang="en-US" sz="2000" dirty="0"/>
              <a:t>D</a:t>
            </a:r>
            <a:r>
              <a:rPr lang="en-US" sz="2000" dirty="0" smtClean="0"/>
              <a:t>efine and validate expression level of PD-L1, a potential biomarker that may indicate response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Common side effects: fatigue, </a:t>
            </a:r>
            <a:r>
              <a:rPr lang="en-US" sz="2000" dirty="0" err="1" smtClean="0"/>
              <a:t>pruritis</a:t>
            </a:r>
            <a:r>
              <a:rPr lang="en-US" sz="2000" dirty="0" smtClean="0"/>
              <a:t>, and decreased appetite</a:t>
            </a:r>
          </a:p>
        </p:txBody>
      </p:sp>
      <p:graphicFrame>
        <p:nvGraphicFramePr>
          <p:cNvPr id="4" name="Table 3"/>
          <p:cNvGraphicFramePr>
            <a:graphicFrameLocks noGrp="1"/>
          </p:cNvGraphicFramePr>
          <p:nvPr>
            <p:extLst>
              <p:ext uri="{D42A27DB-BD31-4B8C-83A1-F6EECF244321}">
                <p14:modId xmlns="" xmlns:p14="http://schemas.microsoft.com/office/powerpoint/2010/main" val="2379488213"/>
              </p:ext>
            </p:extLst>
          </p:nvPr>
        </p:nvGraphicFramePr>
        <p:xfrm>
          <a:off x="795648" y="2978369"/>
          <a:ext cx="7172694" cy="1752600"/>
        </p:xfrm>
        <a:graphic>
          <a:graphicData uri="http://schemas.openxmlformats.org/drawingml/2006/table">
            <a:tbl>
              <a:tblPr firstRow="1" bandRow="1">
                <a:tableStyleId>{5C22544A-7EE6-4342-B048-85BDC9FD1C3A}</a:tableStyleId>
              </a:tblPr>
              <a:tblGrid>
                <a:gridCol w="1650669"/>
                <a:gridCol w="2660073"/>
                <a:gridCol w="2861952"/>
              </a:tblGrid>
              <a:tr h="370840">
                <a:tc>
                  <a:txBody>
                    <a:bodyPr/>
                    <a:lstStyle/>
                    <a:p>
                      <a:r>
                        <a:rPr lang="en-US" dirty="0" smtClean="0"/>
                        <a:t>Endpoint</a:t>
                      </a:r>
                      <a:endParaRPr lang="en-US" dirty="0"/>
                    </a:p>
                  </a:txBody>
                  <a:tcPr/>
                </a:tc>
                <a:tc>
                  <a:txBody>
                    <a:bodyPr/>
                    <a:lstStyle/>
                    <a:p>
                      <a:r>
                        <a:rPr lang="en-US" dirty="0" smtClean="0"/>
                        <a:t>Overall</a:t>
                      </a:r>
                      <a:r>
                        <a:rPr lang="en-US" baseline="0" dirty="0" smtClean="0"/>
                        <a:t> (regardless of PD-L1 expression</a:t>
                      </a:r>
                      <a:endParaRPr lang="en-US" dirty="0"/>
                    </a:p>
                  </a:txBody>
                  <a:tcPr/>
                </a:tc>
                <a:tc>
                  <a:txBody>
                    <a:bodyPr/>
                    <a:lstStyle/>
                    <a:p>
                      <a:r>
                        <a:rPr lang="en-US" dirty="0" smtClean="0"/>
                        <a:t>PD-L1</a:t>
                      </a:r>
                      <a:r>
                        <a:rPr lang="en-US" baseline="0" dirty="0" smtClean="0"/>
                        <a:t> expression </a:t>
                      </a:r>
                      <a:r>
                        <a:rPr lang="en-US" u="sng" baseline="0" dirty="0" smtClean="0"/>
                        <a:t>&gt;</a:t>
                      </a:r>
                      <a:r>
                        <a:rPr lang="en-US" u="none" baseline="0" dirty="0" smtClean="0"/>
                        <a:t> 50%</a:t>
                      </a:r>
                      <a:endParaRPr lang="en-US" dirty="0"/>
                    </a:p>
                  </a:txBody>
                  <a:tcPr/>
                </a:tc>
              </a:tr>
              <a:tr h="370840">
                <a:tc>
                  <a:txBody>
                    <a:bodyPr/>
                    <a:lstStyle/>
                    <a:p>
                      <a:r>
                        <a:rPr lang="en-US" dirty="0" smtClean="0"/>
                        <a:t>Median PFS</a:t>
                      </a:r>
                      <a:endParaRPr lang="en-US" dirty="0"/>
                    </a:p>
                  </a:txBody>
                  <a:tcPr/>
                </a:tc>
                <a:tc>
                  <a:txBody>
                    <a:bodyPr/>
                    <a:lstStyle/>
                    <a:p>
                      <a:r>
                        <a:rPr lang="en-US" dirty="0" smtClean="0"/>
                        <a:t>3.7 months</a:t>
                      </a:r>
                      <a:endParaRPr lang="en-US" dirty="0"/>
                    </a:p>
                  </a:txBody>
                  <a:tcPr/>
                </a:tc>
                <a:tc>
                  <a:txBody>
                    <a:bodyPr/>
                    <a:lstStyle/>
                    <a:p>
                      <a:r>
                        <a:rPr lang="en-US" dirty="0" smtClean="0"/>
                        <a:t>6.3 months</a:t>
                      </a:r>
                      <a:endParaRPr lang="en-US" dirty="0"/>
                    </a:p>
                  </a:txBody>
                  <a:tcPr/>
                </a:tc>
              </a:tr>
              <a:tr h="370840">
                <a:tc>
                  <a:txBody>
                    <a:bodyPr/>
                    <a:lstStyle/>
                    <a:p>
                      <a:r>
                        <a:rPr lang="en-US" dirty="0" smtClean="0"/>
                        <a:t>ORR</a:t>
                      </a:r>
                      <a:endParaRPr lang="en-US" dirty="0"/>
                    </a:p>
                  </a:txBody>
                  <a:tcPr/>
                </a:tc>
                <a:tc>
                  <a:txBody>
                    <a:bodyPr/>
                    <a:lstStyle/>
                    <a:p>
                      <a:r>
                        <a:rPr lang="en-US" dirty="0" smtClean="0"/>
                        <a:t>19.4%</a:t>
                      </a:r>
                      <a:endParaRPr lang="en-US" dirty="0"/>
                    </a:p>
                  </a:txBody>
                  <a:tcPr/>
                </a:tc>
                <a:tc>
                  <a:txBody>
                    <a:bodyPr/>
                    <a:lstStyle/>
                    <a:p>
                      <a:r>
                        <a:rPr lang="en-US" dirty="0" smtClean="0"/>
                        <a:t>45.2%</a:t>
                      </a:r>
                      <a:endParaRPr lang="en-US" dirty="0"/>
                    </a:p>
                  </a:txBody>
                  <a:tcPr/>
                </a:tc>
              </a:tr>
              <a:tr h="370840">
                <a:tc>
                  <a:txBody>
                    <a:bodyPr/>
                    <a:lstStyle/>
                    <a:p>
                      <a:r>
                        <a:rPr lang="en-US" dirty="0" smtClean="0"/>
                        <a:t>Median OS</a:t>
                      </a:r>
                      <a:endParaRPr lang="en-US" dirty="0"/>
                    </a:p>
                  </a:txBody>
                  <a:tcPr/>
                </a:tc>
                <a:tc>
                  <a:txBody>
                    <a:bodyPr/>
                    <a:lstStyle/>
                    <a:p>
                      <a:r>
                        <a:rPr lang="en-US" dirty="0" smtClean="0"/>
                        <a:t>12</a:t>
                      </a:r>
                      <a:r>
                        <a:rPr lang="en-US" baseline="0" dirty="0" smtClean="0"/>
                        <a:t>.0 </a:t>
                      </a:r>
                      <a:r>
                        <a:rPr lang="en-US" dirty="0" smtClean="0"/>
                        <a:t>months</a:t>
                      </a:r>
                      <a:endParaRPr lang="en-US" dirty="0"/>
                    </a:p>
                  </a:txBody>
                  <a:tcPr/>
                </a:tc>
                <a:tc>
                  <a:txBody>
                    <a:bodyPr/>
                    <a:lstStyle/>
                    <a:p>
                      <a:r>
                        <a:rPr lang="en-US" dirty="0" smtClean="0"/>
                        <a:t>Median OS not reached</a:t>
                      </a:r>
                      <a:endParaRPr lang="en-US" dirty="0"/>
                    </a:p>
                  </a:txBody>
                  <a:tcPr/>
                </a:tc>
              </a:tr>
            </a:tbl>
          </a:graphicData>
        </a:graphic>
      </p:graphicFrame>
      <p:sp>
        <p:nvSpPr>
          <p:cNvPr id="5" name="TextBox 4"/>
          <p:cNvSpPr txBox="1"/>
          <p:nvPr/>
        </p:nvSpPr>
        <p:spPr>
          <a:xfrm>
            <a:off x="688769" y="2644428"/>
            <a:ext cx="2488566" cy="369332"/>
          </a:xfrm>
          <a:prstGeom prst="rect">
            <a:avLst/>
          </a:prstGeom>
          <a:noFill/>
        </p:spPr>
        <p:txBody>
          <a:bodyPr wrap="none" rtlCol="0">
            <a:spAutoFit/>
          </a:bodyPr>
          <a:lstStyle/>
          <a:p>
            <a:r>
              <a:rPr lang="en-US" b="1" dirty="0" smtClean="0"/>
              <a:t>Results (n=495 patients)</a:t>
            </a:r>
            <a:endParaRPr lang="en-US" b="1" dirty="0"/>
          </a:p>
        </p:txBody>
      </p:sp>
      <p:sp>
        <p:nvSpPr>
          <p:cNvPr id="6" name="Content Placeholder 2"/>
          <p:cNvSpPr txBox="1">
            <a:spLocks/>
          </p:cNvSpPr>
          <p:nvPr/>
        </p:nvSpPr>
        <p:spPr>
          <a:xfrm>
            <a:off x="578274" y="5207632"/>
            <a:ext cx="7620000" cy="836207"/>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600" i="1" dirty="0" err="1"/>
              <a:t>P</a:t>
            </a:r>
            <a:r>
              <a:rPr lang="en-US" sz="1600" i="1" dirty="0" err="1" smtClean="0"/>
              <a:t>embrolizumab</a:t>
            </a:r>
            <a:r>
              <a:rPr lang="en-US" sz="1600" i="1" dirty="0" smtClean="0"/>
              <a:t> received FDA’s Breakthrough Designation for the treatment of patients with NSCLC and on April 2015, Merck submitted a supplemental BLA to the FDA for </a:t>
            </a:r>
            <a:r>
              <a:rPr lang="en-US" sz="1600" i="1" dirty="0" err="1" smtClean="0"/>
              <a:t>pembrolizumab</a:t>
            </a:r>
            <a:r>
              <a:rPr lang="en-US" sz="1600" i="1" dirty="0" smtClean="0"/>
              <a:t> in advanced NSCLC</a:t>
            </a:r>
            <a:endParaRPr lang="en-US" sz="1600" i="1" dirty="0"/>
          </a:p>
        </p:txBody>
      </p:sp>
    </p:spTree>
    <p:extLst>
      <p:ext uri="{BB962C8B-B14F-4D97-AF65-F5344CB8AC3E}">
        <p14:creationId xmlns="" xmlns:p14="http://schemas.microsoft.com/office/powerpoint/2010/main" val="2114560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Pembrolizumab</a:t>
            </a:r>
            <a:r>
              <a:rPr lang="en-US" sz="3200" dirty="0" smtClean="0"/>
              <a:t> – additional studies for the treatment of NSCLC</a:t>
            </a:r>
            <a:endParaRPr lang="en-US" sz="3200" dirty="0"/>
          </a:p>
        </p:txBody>
      </p:sp>
      <p:sp>
        <p:nvSpPr>
          <p:cNvPr id="3" name="Content Placeholder 2"/>
          <p:cNvSpPr>
            <a:spLocks noGrp="1"/>
          </p:cNvSpPr>
          <p:nvPr>
            <p:ph idx="1"/>
          </p:nvPr>
        </p:nvSpPr>
        <p:spPr>
          <a:xfrm>
            <a:off x="457200" y="1784906"/>
            <a:ext cx="7620000" cy="1851047"/>
          </a:xfrm>
        </p:spPr>
        <p:txBody>
          <a:bodyPr>
            <a:normAutofit fontScale="92500" lnSpcReduction="10000"/>
          </a:bodyPr>
          <a:lstStyle/>
          <a:p>
            <a:r>
              <a:rPr lang="en-US" sz="1600" dirty="0" smtClean="0"/>
              <a:t>Phase III, randomized, open-label, target of 1,240 patients (Clinical Trial NCT02220894) – 1</a:t>
            </a:r>
            <a:r>
              <a:rPr lang="en-US" sz="1600" baseline="30000" dirty="0" smtClean="0"/>
              <a:t>st</a:t>
            </a:r>
            <a:r>
              <a:rPr lang="en-US" sz="1600" dirty="0" smtClean="0"/>
              <a:t> line monotherapy for advanced or metastatic NSCLC</a:t>
            </a:r>
          </a:p>
          <a:p>
            <a:pPr lvl="1"/>
            <a:r>
              <a:rPr lang="en-US" sz="1400" dirty="0" err="1" smtClean="0"/>
              <a:t>Pembrolizumab</a:t>
            </a:r>
            <a:r>
              <a:rPr lang="en-US" sz="1400" dirty="0" smtClean="0"/>
              <a:t> vs. platinum doublet chemotherapy in treatment-naïve patients with PD-L1 expression</a:t>
            </a:r>
          </a:p>
          <a:p>
            <a:pPr lvl="1"/>
            <a:r>
              <a:rPr lang="en-US" sz="1400" dirty="0" smtClean="0"/>
              <a:t>Primary Endpoint: OS; Secondary Endpoint: PFS</a:t>
            </a:r>
          </a:p>
          <a:p>
            <a:pPr lvl="1"/>
            <a:r>
              <a:rPr lang="en-US" sz="1400" dirty="0"/>
              <a:t>Patients with EGFR-sensitizing mutation and/or echinoderm microtubule-associated protein-like 4(EML4) gene/ALK gene fusion positive are </a:t>
            </a:r>
            <a:r>
              <a:rPr lang="en-US" sz="1400" dirty="0" smtClean="0"/>
              <a:t>excluded</a:t>
            </a:r>
          </a:p>
          <a:p>
            <a:pPr lvl="1"/>
            <a:r>
              <a:rPr lang="en-US" sz="1400" dirty="0" smtClean="0"/>
              <a:t>Primary Completion Date: June 2018</a:t>
            </a:r>
          </a:p>
        </p:txBody>
      </p:sp>
      <p:sp>
        <p:nvSpPr>
          <p:cNvPr id="4" name="Rectangle 3"/>
          <p:cNvSpPr/>
          <p:nvPr/>
        </p:nvSpPr>
        <p:spPr>
          <a:xfrm>
            <a:off x="457199" y="1322678"/>
            <a:ext cx="2913529" cy="369332"/>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b="1" i="1" dirty="0" smtClean="0"/>
              <a:t>KEYNOTE-042 Trial</a:t>
            </a:r>
            <a:endParaRPr lang="en-US" b="1" i="1" dirty="0"/>
          </a:p>
        </p:txBody>
      </p:sp>
      <p:sp>
        <p:nvSpPr>
          <p:cNvPr id="5" name="Rectangle 4"/>
          <p:cNvSpPr/>
          <p:nvPr/>
        </p:nvSpPr>
        <p:spPr>
          <a:xfrm>
            <a:off x="502725" y="3671483"/>
            <a:ext cx="2868003" cy="369332"/>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b="1" i="1" dirty="0" smtClean="0"/>
              <a:t>KEYNOTE-021 Trial</a:t>
            </a:r>
            <a:endParaRPr lang="en-US" b="1" i="1" dirty="0"/>
          </a:p>
        </p:txBody>
      </p:sp>
      <p:sp>
        <p:nvSpPr>
          <p:cNvPr id="6" name="Content Placeholder 2"/>
          <p:cNvSpPr txBox="1">
            <a:spLocks/>
          </p:cNvSpPr>
          <p:nvPr/>
        </p:nvSpPr>
        <p:spPr>
          <a:xfrm>
            <a:off x="502725" y="4091607"/>
            <a:ext cx="7620000" cy="1851047"/>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600" dirty="0" smtClean="0"/>
              <a:t>Phase I/II, randomized, open-label, estimated enrollment of 308 patients (Clinical Trial NCT02039674)</a:t>
            </a:r>
          </a:p>
          <a:p>
            <a:pPr lvl="1"/>
            <a:r>
              <a:rPr lang="en-US" sz="1300" dirty="0" err="1"/>
              <a:t>Pembrolizumab</a:t>
            </a:r>
            <a:r>
              <a:rPr lang="en-US" sz="1300" dirty="0"/>
              <a:t> </a:t>
            </a:r>
            <a:r>
              <a:rPr lang="en-US" sz="1300" dirty="0" smtClean="0"/>
              <a:t>in </a:t>
            </a:r>
            <a:r>
              <a:rPr lang="en-US" sz="1300" dirty="0"/>
              <a:t>combination with chemotherapy or </a:t>
            </a:r>
            <a:r>
              <a:rPr lang="en-US" sz="1300" dirty="0" smtClean="0"/>
              <a:t>immunotherapy (</a:t>
            </a:r>
            <a:r>
              <a:rPr lang="en-US" sz="1300" dirty="0" err="1" smtClean="0"/>
              <a:t>ipilimumab</a:t>
            </a:r>
            <a:r>
              <a:rPr lang="en-US" sz="1300" dirty="0" smtClean="0"/>
              <a:t>) </a:t>
            </a:r>
            <a:r>
              <a:rPr lang="en-US" sz="1300" dirty="0"/>
              <a:t>in participants with </a:t>
            </a:r>
            <a:r>
              <a:rPr lang="en-US" sz="1300" dirty="0" err="1"/>
              <a:t>unresectable</a:t>
            </a:r>
            <a:r>
              <a:rPr lang="en-US" sz="1300" dirty="0"/>
              <a:t> or metastatic non-small cell lung cancer (</a:t>
            </a:r>
            <a:r>
              <a:rPr lang="en-US" sz="1300" dirty="0" smtClean="0"/>
              <a:t>NSCLC)</a:t>
            </a:r>
          </a:p>
          <a:p>
            <a:pPr lvl="1"/>
            <a:r>
              <a:rPr lang="en-US" sz="1300" dirty="0" smtClean="0"/>
              <a:t>Primary Endpoints: PFS, ORR; Secondary Endpoint: OS</a:t>
            </a:r>
          </a:p>
          <a:p>
            <a:pPr lvl="1"/>
            <a:r>
              <a:rPr lang="en-US" sz="1300" dirty="0" smtClean="0"/>
              <a:t>Primary Completion Date: November 2016</a:t>
            </a:r>
          </a:p>
          <a:p>
            <a:pPr lvl="1"/>
            <a:r>
              <a:rPr lang="en-US" sz="1300" dirty="0" err="1" smtClean="0"/>
              <a:t>pembrolizumab</a:t>
            </a:r>
            <a:r>
              <a:rPr lang="en-US" sz="1300" dirty="0" smtClean="0"/>
              <a:t> + </a:t>
            </a:r>
            <a:r>
              <a:rPr lang="en-US" sz="1300" dirty="0" err="1" smtClean="0"/>
              <a:t>ipilimumab</a:t>
            </a:r>
            <a:r>
              <a:rPr lang="en-US" sz="1300" dirty="0" smtClean="0"/>
              <a:t> results look promising: ORR = 55% (6 out of 11), Disease Control Rate (DCR) = 100% (n=11)</a:t>
            </a:r>
            <a:endParaRPr lang="en-US" sz="1300" dirty="0"/>
          </a:p>
        </p:txBody>
      </p:sp>
      <p:sp>
        <p:nvSpPr>
          <p:cNvPr id="7" name="TextBox 6"/>
          <p:cNvSpPr txBox="1"/>
          <p:nvPr/>
        </p:nvSpPr>
        <p:spPr>
          <a:xfrm>
            <a:off x="835929" y="5762365"/>
            <a:ext cx="7075714" cy="400110"/>
          </a:xfrm>
          <a:prstGeom prst="rect">
            <a:avLst/>
          </a:prstGeom>
          <a:noFill/>
        </p:spPr>
        <p:txBody>
          <a:bodyPr wrap="square" rtlCol="0">
            <a:spAutoFit/>
          </a:bodyPr>
          <a:lstStyle/>
          <a:p>
            <a:r>
              <a:rPr lang="en-US" sz="1000" i="1" dirty="0" smtClean="0"/>
              <a:t>(sources: ClinicalTrials.gov, Trials NCT02220894 and NCT02039674; 2015 ASCO Abstracts: J </a:t>
            </a:r>
            <a:r>
              <a:rPr lang="en-US" sz="1000" i="1" dirty="0" err="1" smtClean="0"/>
              <a:t>Clin</a:t>
            </a:r>
            <a:r>
              <a:rPr lang="en-US" sz="1000" i="1" dirty="0" smtClean="0"/>
              <a:t> </a:t>
            </a:r>
            <a:r>
              <a:rPr lang="en-US" sz="1000" i="1" dirty="0" err="1" smtClean="0"/>
              <a:t>Oncol</a:t>
            </a:r>
            <a:r>
              <a:rPr lang="en-US" sz="1000" i="1" dirty="0" smtClean="0"/>
              <a:t> 33, 2015 (</a:t>
            </a:r>
            <a:r>
              <a:rPr lang="en-US" sz="1000" i="1" dirty="0" err="1" smtClean="0"/>
              <a:t>suppl</a:t>
            </a:r>
            <a:r>
              <a:rPr lang="en-US" sz="1000" i="1" dirty="0" smtClean="0"/>
              <a:t>; </a:t>
            </a:r>
            <a:r>
              <a:rPr lang="en-US" sz="1000" i="1" dirty="0" err="1" smtClean="0"/>
              <a:t>abstr</a:t>
            </a:r>
            <a:r>
              <a:rPr lang="en-US" sz="1000" i="1" dirty="0" smtClean="0"/>
              <a:t> TPS8105); J </a:t>
            </a:r>
            <a:r>
              <a:rPr lang="en-US" sz="1000" i="1" dirty="0" err="1" smtClean="0"/>
              <a:t>Clin</a:t>
            </a:r>
            <a:r>
              <a:rPr lang="en-US" sz="1000" i="1" dirty="0" smtClean="0"/>
              <a:t> </a:t>
            </a:r>
            <a:r>
              <a:rPr lang="en-US" sz="1000" i="1" dirty="0" err="1" smtClean="0"/>
              <a:t>Oncol</a:t>
            </a:r>
            <a:r>
              <a:rPr lang="en-US" sz="1000" i="1" dirty="0" smtClean="0"/>
              <a:t> 33, 2015 (</a:t>
            </a:r>
            <a:r>
              <a:rPr lang="en-US" sz="1000" i="1" dirty="0" err="1" smtClean="0"/>
              <a:t>suppl</a:t>
            </a:r>
            <a:r>
              <a:rPr lang="en-US" sz="1000" i="1" dirty="0" smtClean="0"/>
              <a:t>; </a:t>
            </a:r>
            <a:r>
              <a:rPr lang="en-US" sz="1000" i="1" dirty="0" err="1" smtClean="0"/>
              <a:t>abstr</a:t>
            </a:r>
            <a:r>
              <a:rPr lang="en-US" sz="1000" i="1" dirty="0" smtClean="0"/>
              <a:t> 8011) )</a:t>
            </a:r>
            <a:endParaRPr lang="en-US" sz="1000" i="1" dirty="0"/>
          </a:p>
        </p:txBody>
      </p:sp>
    </p:spTree>
    <p:extLst>
      <p:ext uri="{BB962C8B-B14F-4D97-AF65-F5344CB8AC3E}">
        <p14:creationId xmlns="" xmlns:p14="http://schemas.microsoft.com/office/powerpoint/2010/main" val="240952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MPDL3280A – POPLAR Study</a:t>
            </a:r>
            <a:endParaRPr lang="en-US" sz="4000" dirty="0"/>
          </a:p>
        </p:txBody>
      </p:sp>
      <p:sp>
        <p:nvSpPr>
          <p:cNvPr id="4" name="Content Placeholder 2"/>
          <p:cNvSpPr txBox="1">
            <a:spLocks/>
          </p:cNvSpPr>
          <p:nvPr/>
        </p:nvSpPr>
        <p:spPr>
          <a:xfrm>
            <a:off x="457200" y="925882"/>
            <a:ext cx="7620000" cy="437544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dirty="0" smtClean="0"/>
              <a:t>Phase II POPLAR study (NCT01903993): randomized study comparing MPDL3280A  vs. </a:t>
            </a:r>
            <a:r>
              <a:rPr lang="en-US" sz="1800" dirty="0" err="1" smtClean="0"/>
              <a:t>docetaxel</a:t>
            </a:r>
            <a:r>
              <a:rPr lang="en-US" sz="1800" dirty="0" smtClean="0"/>
              <a:t> in previously treated patients with NSCLC</a:t>
            </a:r>
          </a:p>
          <a:p>
            <a:pPr marL="114300" indent="0">
              <a:buNone/>
            </a:pPr>
            <a:endParaRPr lang="en-US" sz="1800" dirty="0" smtClean="0"/>
          </a:p>
          <a:p>
            <a:endParaRPr lang="en-US" sz="1800" dirty="0" smtClean="0"/>
          </a:p>
          <a:p>
            <a:endParaRPr lang="en-US" sz="1800" dirty="0"/>
          </a:p>
          <a:p>
            <a:endParaRPr lang="en-US" sz="1800" dirty="0" smtClean="0"/>
          </a:p>
          <a:p>
            <a:endParaRPr lang="en-US" sz="1800" dirty="0" smtClean="0"/>
          </a:p>
          <a:p>
            <a:pPr marL="114300" indent="0">
              <a:buNone/>
            </a:pPr>
            <a:endParaRPr lang="en-US" sz="1800" dirty="0" smtClean="0"/>
          </a:p>
          <a:p>
            <a:r>
              <a:rPr lang="en-US" sz="1800" dirty="0"/>
              <a:t>Greater PD-L1 expression correlated with a better clinical </a:t>
            </a:r>
            <a:r>
              <a:rPr lang="en-US" sz="1800" dirty="0" smtClean="0"/>
              <a:t>response; benefit not as great with lower PD-L1 expression</a:t>
            </a:r>
          </a:p>
          <a:p>
            <a:r>
              <a:rPr lang="en-US" sz="1800" dirty="0" smtClean="0"/>
              <a:t>Out of 277 patients evaluable for safety, fewer patients (43%) experienced Grade </a:t>
            </a:r>
            <a:r>
              <a:rPr lang="en-US" sz="1800" u="sng" dirty="0" smtClean="0"/>
              <a:t>&gt;</a:t>
            </a:r>
            <a:r>
              <a:rPr lang="en-US" sz="1800" dirty="0" smtClean="0"/>
              <a:t> 3 adverse events on MPDL3280A compared to </a:t>
            </a:r>
            <a:r>
              <a:rPr lang="en-US" sz="1800" dirty="0" err="1" smtClean="0"/>
              <a:t>docetaxel</a:t>
            </a:r>
            <a:r>
              <a:rPr lang="en-US" sz="1800" dirty="0" smtClean="0"/>
              <a:t> (56%)</a:t>
            </a:r>
          </a:p>
        </p:txBody>
      </p:sp>
      <p:graphicFrame>
        <p:nvGraphicFramePr>
          <p:cNvPr id="5" name="Table 4"/>
          <p:cNvGraphicFramePr>
            <a:graphicFrameLocks noGrp="1"/>
          </p:cNvGraphicFramePr>
          <p:nvPr>
            <p:extLst>
              <p:ext uri="{D42A27DB-BD31-4B8C-83A1-F6EECF244321}">
                <p14:modId xmlns="" xmlns:p14="http://schemas.microsoft.com/office/powerpoint/2010/main" val="3707266380"/>
              </p:ext>
            </p:extLst>
          </p:nvPr>
        </p:nvGraphicFramePr>
        <p:xfrm>
          <a:off x="887372" y="2164300"/>
          <a:ext cx="7297389" cy="1463040"/>
        </p:xfrm>
        <a:graphic>
          <a:graphicData uri="http://schemas.openxmlformats.org/drawingml/2006/table">
            <a:tbl>
              <a:tblPr firstRow="1" bandRow="1">
                <a:tableStyleId>{5C22544A-7EE6-4342-B048-85BDC9FD1C3A}</a:tableStyleId>
              </a:tblPr>
              <a:tblGrid>
                <a:gridCol w="1728001"/>
                <a:gridCol w="2784694"/>
                <a:gridCol w="2784694"/>
              </a:tblGrid>
              <a:tr h="320864">
                <a:tc>
                  <a:txBody>
                    <a:bodyPr/>
                    <a:lstStyle/>
                    <a:p>
                      <a:r>
                        <a:rPr lang="en-US" dirty="0" smtClean="0"/>
                        <a:t>Endpoint</a:t>
                      </a:r>
                      <a:endParaRPr lang="en-US" dirty="0"/>
                    </a:p>
                  </a:txBody>
                  <a:tcPr/>
                </a:tc>
                <a:tc>
                  <a:txBody>
                    <a:bodyPr/>
                    <a:lstStyle/>
                    <a:p>
                      <a:r>
                        <a:rPr lang="en-US" dirty="0" smtClean="0"/>
                        <a:t>MPDL3280A (n=24)</a:t>
                      </a:r>
                      <a:endParaRPr lang="en-US" dirty="0"/>
                    </a:p>
                  </a:txBody>
                  <a:tcPr/>
                </a:tc>
                <a:tc>
                  <a:txBody>
                    <a:bodyPr/>
                    <a:lstStyle/>
                    <a:p>
                      <a:r>
                        <a:rPr lang="en-US" dirty="0" err="1" smtClean="0"/>
                        <a:t>Docetaxel</a:t>
                      </a:r>
                      <a:r>
                        <a:rPr lang="en-US" dirty="0" smtClean="0"/>
                        <a:t> (n=23)</a:t>
                      </a:r>
                      <a:endParaRPr lang="en-US" dirty="0"/>
                    </a:p>
                  </a:txBody>
                  <a:tcPr/>
                </a:tc>
              </a:tr>
              <a:tr h="320864">
                <a:tc>
                  <a:txBody>
                    <a:bodyPr/>
                    <a:lstStyle/>
                    <a:p>
                      <a:r>
                        <a:rPr lang="en-US" dirty="0" smtClean="0"/>
                        <a:t>Median OS</a:t>
                      </a:r>
                      <a:endParaRPr lang="en-US" dirty="0"/>
                    </a:p>
                  </a:txBody>
                  <a:tcPr/>
                </a:tc>
                <a:tc>
                  <a:txBody>
                    <a:bodyPr/>
                    <a:lstStyle/>
                    <a:p>
                      <a:r>
                        <a:rPr lang="en-US" dirty="0" smtClean="0"/>
                        <a:t>Not yet reached</a:t>
                      </a:r>
                      <a:endParaRPr lang="en-US" dirty="0"/>
                    </a:p>
                  </a:txBody>
                  <a:tcPr/>
                </a:tc>
                <a:tc>
                  <a:txBody>
                    <a:bodyPr/>
                    <a:lstStyle/>
                    <a:p>
                      <a:r>
                        <a:rPr lang="en-US" dirty="0" smtClean="0"/>
                        <a:t>11.1 months</a:t>
                      </a:r>
                      <a:endParaRPr lang="en-US" dirty="0"/>
                    </a:p>
                  </a:txBody>
                  <a:tcPr/>
                </a:tc>
              </a:tr>
              <a:tr h="320864">
                <a:tc>
                  <a:txBody>
                    <a:bodyPr/>
                    <a:lstStyle/>
                    <a:p>
                      <a:r>
                        <a:rPr lang="en-US" dirty="0" smtClean="0"/>
                        <a:t>Median PFS</a:t>
                      </a:r>
                      <a:endParaRPr lang="en-US" dirty="0"/>
                    </a:p>
                  </a:txBody>
                  <a:tcPr/>
                </a:tc>
                <a:tc>
                  <a:txBody>
                    <a:bodyPr/>
                    <a:lstStyle/>
                    <a:p>
                      <a:r>
                        <a:rPr lang="en-US" dirty="0" smtClean="0"/>
                        <a:t>9.7 months</a:t>
                      </a:r>
                      <a:endParaRPr lang="en-US" dirty="0"/>
                    </a:p>
                  </a:txBody>
                  <a:tcPr/>
                </a:tc>
                <a:tc>
                  <a:txBody>
                    <a:bodyPr/>
                    <a:lstStyle/>
                    <a:p>
                      <a:r>
                        <a:rPr lang="en-US" dirty="0" smtClean="0"/>
                        <a:t>3.9 months</a:t>
                      </a:r>
                      <a:endParaRPr lang="en-US" dirty="0"/>
                    </a:p>
                  </a:txBody>
                  <a:tcPr/>
                </a:tc>
              </a:tr>
              <a:tr h="320864">
                <a:tc>
                  <a:txBody>
                    <a:bodyPr/>
                    <a:lstStyle/>
                    <a:p>
                      <a:r>
                        <a:rPr lang="en-US" dirty="0" smtClean="0"/>
                        <a:t>ORR</a:t>
                      </a:r>
                      <a:endParaRPr lang="en-US" dirty="0"/>
                    </a:p>
                  </a:txBody>
                  <a:tcPr/>
                </a:tc>
                <a:tc>
                  <a:txBody>
                    <a:bodyPr/>
                    <a:lstStyle/>
                    <a:p>
                      <a:r>
                        <a:rPr lang="en-US" dirty="0" smtClean="0"/>
                        <a:t>38%</a:t>
                      </a:r>
                      <a:endParaRPr lang="en-US" dirty="0"/>
                    </a:p>
                  </a:txBody>
                  <a:tcPr/>
                </a:tc>
                <a:tc>
                  <a:txBody>
                    <a:bodyPr/>
                    <a:lstStyle/>
                    <a:p>
                      <a:r>
                        <a:rPr lang="en-US" dirty="0" smtClean="0"/>
                        <a:t>13%</a:t>
                      </a:r>
                      <a:endParaRPr lang="en-US" dirty="0"/>
                    </a:p>
                  </a:txBody>
                  <a:tcPr/>
                </a:tc>
              </a:tr>
            </a:tbl>
          </a:graphicData>
        </a:graphic>
      </p:graphicFrame>
      <p:sp>
        <p:nvSpPr>
          <p:cNvPr id="6" name="TextBox 5"/>
          <p:cNvSpPr txBox="1"/>
          <p:nvPr/>
        </p:nvSpPr>
        <p:spPr>
          <a:xfrm>
            <a:off x="829859" y="1830115"/>
            <a:ext cx="4676280" cy="646331"/>
          </a:xfrm>
          <a:prstGeom prst="rect">
            <a:avLst/>
          </a:prstGeom>
          <a:noFill/>
        </p:spPr>
        <p:txBody>
          <a:bodyPr wrap="none" rtlCol="0">
            <a:spAutoFit/>
          </a:bodyPr>
          <a:lstStyle/>
          <a:p>
            <a:r>
              <a:rPr lang="en-US" b="1" dirty="0" smtClean="0"/>
              <a:t>Results: Patients </a:t>
            </a:r>
            <a:r>
              <a:rPr lang="en-US" b="1" dirty="0"/>
              <a:t>with highest PD-L1 expression</a:t>
            </a:r>
          </a:p>
          <a:p>
            <a:endParaRPr lang="en-US" b="1" dirty="0"/>
          </a:p>
        </p:txBody>
      </p:sp>
      <p:sp>
        <p:nvSpPr>
          <p:cNvPr id="7" name="Content Placeholder 2"/>
          <p:cNvSpPr txBox="1">
            <a:spLocks/>
          </p:cNvSpPr>
          <p:nvPr/>
        </p:nvSpPr>
        <p:spPr>
          <a:xfrm>
            <a:off x="457198" y="5331875"/>
            <a:ext cx="8063345" cy="64238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800" i="1" dirty="0" smtClean="0"/>
              <a:t>MPDL3280A was granted Breakthrough Therapy Designation by the FDA</a:t>
            </a:r>
          </a:p>
        </p:txBody>
      </p:sp>
      <p:sp>
        <p:nvSpPr>
          <p:cNvPr id="8" name="TextBox 7"/>
          <p:cNvSpPr txBox="1"/>
          <p:nvPr/>
        </p:nvSpPr>
        <p:spPr>
          <a:xfrm>
            <a:off x="647204" y="5683028"/>
            <a:ext cx="7683335" cy="415498"/>
          </a:xfrm>
          <a:prstGeom prst="rect">
            <a:avLst/>
          </a:prstGeom>
          <a:noFill/>
        </p:spPr>
        <p:txBody>
          <a:bodyPr wrap="square" rtlCol="0">
            <a:spAutoFit/>
          </a:bodyPr>
          <a:lstStyle/>
          <a:p>
            <a:r>
              <a:rPr lang="en-US" sz="1050" i="1" dirty="0" smtClean="0"/>
              <a:t>(sources: ClinicalTrials.gov, NCT01903993; J </a:t>
            </a:r>
            <a:r>
              <a:rPr lang="en-US" sz="1050" i="1" dirty="0" err="1" smtClean="0"/>
              <a:t>Clin</a:t>
            </a:r>
            <a:r>
              <a:rPr lang="en-US" sz="1050" i="1" dirty="0" smtClean="0"/>
              <a:t> </a:t>
            </a:r>
            <a:r>
              <a:rPr lang="en-US" sz="1050" i="1" dirty="0" err="1" smtClean="0"/>
              <a:t>Oncol</a:t>
            </a:r>
            <a:r>
              <a:rPr lang="en-US" sz="1050" i="1" dirty="0" smtClean="0"/>
              <a:t> 33, 2015 (</a:t>
            </a:r>
            <a:r>
              <a:rPr lang="en-US" sz="1050" i="1" dirty="0" err="1" smtClean="0"/>
              <a:t>suppl</a:t>
            </a:r>
            <a:r>
              <a:rPr lang="en-US" sz="1050" i="1" dirty="0" smtClean="0"/>
              <a:t>; </a:t>
            </a:r>
            <a:r>
              <a:rPr lang="en-US" sz="1050" i="1" dirty="0" err="1" smtClean="0"/>
              <a:t>abstr</a:t>
            </a:r>
            <a:r>
              <a:rPr lang="en-US" sz="1050" i="1" dirty="0" smtClean="0"/>
              <a:t> 8010); Genentech Press Release, February 2014, http://www.gene.com/media/press-releases/14583/2015-02-01/fda-grants-breakthrough-therapy-designat) </a:t>
            </a:r>
            <a:endParaRPr lang="en-US" sz="1050" i="1" dirty="0"/>
          </a:p>
        </p:txBody>
      </p:sp>
    </p:spTree>
    <p:extLst>
      <p:ext uri="{BB962C8B-B14F-4D97-AF65-F5344CB8AC3E}">
        <p14:creationId xmlns="" xmlns:p14="http://schemas.microsoft.com/office/powerpoint/2010/main" val="341960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MPDL3280A - </a:t>
            </a:r>
            <a:r>
              <a:rPr lang="en-US" sz="3200" dirty="0" smtClean="0"/>
              <a:t>additional </a:t>
            </a:r>
            <a:r>
              <a:rPr lang="en-US" sz="3200" dirty="0"/>
              <a:t>studies for the treatment of NSCLC</a:t>
            </a:r>
          </a:p>
        </p:txBody>
      </p:sp>
      <p:sp>
        <p:nvSpPr>
          <p:cNvPr id="3" name="Content Placeholder 2"/>
          <p:cNvSpPr>
            <a:spLocks noGrp="1"/>
          </p:cNvSpPr>
          <p:nvPr>
            <p:ph idx="1"/>
          </p:nvPr>
        </p:nvSpPr>
        <p:spPr>
          <a:xfrm>
            <a:off x="1211433" y="1460761"/>
            <a:ext cx="6865767" cy="2475808"/>
          </a:xfrm>
        </p:spPr>
        <p:txBody>
          <a:bodyPr>
            <a:normAutofit fontScale="55000" lnSpcReduction="20000"/>
          </a:bodyPr>
          <a:lstStyle/>
          <a:p>
            <a:r>
              <a:rPr lang="en-US" dirty="0" smtClean="0"/>
              <a:t>Phase II, non-randomized, single-group, open label study, 138 patients</a:t>
            </a:r>
          </a:p>
          <a:p>
            <a:pPr lvl="1"/>
            <a:r>
              <a:rPr lang="en-US" dirty="0" smtClean="0"/>
              <a:t>MPDL3280A monotherapy to treat patients with stage </a:t>
            </a:r>
            <a:r>
              <a:rPr lang="en-US" dirty="0" err="1"/>
              <a:t>IIIb</a:t>
            </a:r>
            <a:r>
              <a:rPr lang="en-US" dirty="0"/>
              <a:t>, IV, or recurrent </a:t>
            </a:r>
            <a:r>
              <a:rPr lang="en-US" dirty="0" smtClean="0"/>
              <a:t>NSCLC and are PD-L1+</a:t>
            </a:r>
          </a:p>
          <a:p>
            <a:pPr lvl="1"/>
            <a:r>
              <a:rPr lang="en-US" dirty="0" smtClean="0"/>
              <a:t>Primary endpoint: Objective Response</a:t>
            </a:r>
          </a:p>
          <a:p>
            <a:pPr lvl="1"/>
            <a:r>
              <a:rPr lang="en-US" dirty="0" smtClean="0"/>
              <a:t>Secondary endpoints: DOR, PFS, Safety (e.g. Adverse Events)</a:t>
            </a:r>
          </a:p>
          <a:p>
            <a:pPr lvl="1"/>
            <a:r>
              <a:rPr lang="en-US" dirty="0" smtClean="0"/>
              <a:t>Preliminary results showed clinical efficacy in both chemo-naïve and previously treated patients with NSCLC; high PD-L1 expression was associated with higher ORR</a:t>
            </a:r>
          </a:p>
          <a:p>
            <a:pPr lvl="1"/>
            <a:r>
              <a:rPr lang="en-US" dirty="0" smtClean="0"/>
              <a:t>Estimated Primary Completion date: June 2016</a:t>
            </a:r>
            <a:endParaRPr lang="en-US" dirty="0"/>
          </a:p>
        </p:txBody>
      </p:sp>
      <p:sp>
        <p:nvSpPr>
          <p:cNvPr id="4" name="Rectangle 3"/>
          <p:cNvSpPr/>
          <p:nvPr/>
        </p:nvSpPr>
        <p:spPr>
          <a:xfrm>
            <a:off x="130717" y="1462463"/>
            <a:ext cx="1438100" cy="369332"/>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b="1" i="1" dirty="0" smtClean="0"/>
              <a:t>FIR Trial</a:t>
            </a:r>
            <a:endParaRPr lang="en-US" b="1" i="1" dirty="0"/>
          </a:p>
        </p:txBody>
      </p:sp>
      <p:sp>
        <p:nvSpPr>
          <p:cNvPr id="5" name="TextBox 4"/>
          <p:cNvSpPr txBox="1"/>
          <p:nvPr/>
        </p:nvSpPr>
        <p:spPr>
          <a:xfrm>
            <a:off x="647204" y="5955760"/>
            <a:ext cx="7683335" cy="253916"/>
          </a:xfrm>
          <a:prstGeom prst="rect">
            <a:avLst/>
          </a:prstGeom>
          <a:noFill/>
        </p:spPr>
        <p:txBody>
          <a:bodyPr wrap="square" rtlCol="0">
            <a:spAutoFit/>
          </a:bodyPr>
          <a:lstStyle/>
          <a:p>
            <a:r>
              <a:rPr lang="en-US" sz="1050" i="1" dirty="0" smtClean="0"/>
              <a:t>(sources: ClinicalTrials.gov, NCT01846416, </a:t>
            </a:r>
            <a:r>
              <a:rPr lang="en-US" sz="1050" i="1" dirty="0"/>
              <a:t>NCT02008227</a:t>
            </a:r>
            <a:r>
              <a:rPr lang="en-US" sz="1050" i="1" dirty="0" smtClean="0"/>
              <a:t>; J </a:t>
            </a:r>
            <a:r>
              <a:rPr lang="en-US" sz="1050" i="1" dirty="0" err="1" smtClean="0"/>
              <a:t>Clin</a:t>
            </a:r>
            <a:r>
              <a:rPr lang="en-US" sz="1050" i="1" dirty="0" smtClean="0"/>
              <a:t> </a:t>
            </a:r>
            <a:r>
              <a:rPr lang="en-US" sz="1050" i="1" dirty="0" err="1" smtClean="0"/>
              <a:t>Oncol</a:t>
            </a:r>
            <a:r>
              <a:rPr lang="en-US" sz="1050" i="1" dirty="0" smtClean="0"/>
              <a:t> 33, 2015 (</a:t>
            </a:r>
            <a:r>
              <a:rPr lang="en-US" sz="1050" i="1" dirty="0" err="1" smtClean="0"/>
              <a:t>suppl</a:t>
            </a:r>
            <a:r>
              <a:rPr lang="en-US" sz="1050" i="1" dirty="0" smtClean="0"/>
              <a:t>; </a:t>
            </a:r>
            <a:r>
              <a:rPr lang="en-US" sz="1050" i="1" dirty="0" err="1" smtClean="0"/>
              <a:t>abstr</a:t>
            </a:r>
            <a:r>
              <a:rPr lang="en-US" sz="1050" i="1" dirty="0" smtClean="0"/>
              <a:t> 8028)</a:t>
            </a:r>
            <a:endParaRPr lang="en-US" sz="1050" i="1" dirty="0"/>
          </a:p>
        </p:txBody>
      </p:sp>
      <p:sp>
        <p:nvSpPr>
          <p:cNvPr id="6" name="Rectangle 5"/>
          <p:cNvSpPr/>
          <p:nvPr/>
        </p:nvSpPr>
        <p:spPr>
          <a:xfrm>
            <a:off x="121751" y="3905576"/>
            <a:ext cx="1473960" cy="369332"/>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b="1" i="1" dirty="0" smtClean="0"/>
              <a:t>OAK Trial</a:t>
            </a:r>
            <a:endParaRPr lang="en-US" b="1" i="1" dirty="0"/>
          </a:p>
        </p:txBody>
      </p:sp>
      <p:sp>
        <p:nvSpPr>
          <p:cNvPr id="7" name="Content Placeholder 2"/>
          <p:cNvSpPr txBox="1">
            <a:spLocks/>
          </p:cNvSpPr>
          <p:nvPr/>
        </p:nvSpPr>
        <p:spPr>
          <a:xfrm>
            <a:off x="1211432" y="3902992"/>
            <a:ext cx="6865767" cy="2179726"/>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700" dirty="0"/>
              <a:t>Phase III, randomized, open label </a:t>
            </a:r>
            <a:r>
              <a:rPr lang="en-US" sz="1700" dirty="0" smtClean="0"/>
              <a:t>study, estimated enrollment of 1100 patients</a:t>
            </a:r>
            <a:endParaRPr lang="en-US" sz="1700" dirty="0"/>
          </a:p>
          <a:p>
            <a:pPr lvl="1"/>
            <a:r>
              <a:rPr lang="en-US" sz="1600" dirty="0" smtClean="0"/>
              <a:t>MPDL3280A  </a:t>
            </a:r>
            <a:r>
              <a:rPr lang="en-US" sz="1600" dirty="0"/>
              <a:t>vs. </a:t>
            </a:r>
            <a:r>
              <a:rPr lang="en-US" sz="1600" dirty="0" err="1"/>
              <a:t>docetaxel</a:t>
            </a:r>
            <a:r>
              <a:rPr lang="en-US" sz="1600" dirty="0"/>
              <a:t> in previously treated patients with </a:t>
            </a:r>
            <a:r>
              <a:rPr lang="en-US" sz="1600" dirty="0" smtClean="0"/>
              <a:t>NSCLC </a:t>
            </a:r>
            <a:r>
              <a:rPr lang="en-US" sz="1600" dirty="0"/>
              <a:t>after failure with platinum-containing </a:t>
            </a:r>
            <a:r>
              <a:rPr lang="en-US" sz="1600" dirty="0" smtClean="0"/>
              <a:t>chemotherapy (similar to POPLAR trial)</a:t>
            </a:r>
          </a:p>
          <a:p>
            <a:pPr lvl="1"/>
            <a:r>
              <a:rPr lang="en-US" sz="1600" dirty="0" smtClean="0"/>
              <a:t>Primary endpoints: OS</a:t>
            </a:r>
          </a:p>
          <a:p>
            <a:pPr lvl="1"/>
            <a:r>
              <a:rPr lang="en-US" sz="1600" dirty="0" smtClean="0"/>
              <a:t>Secondary endpoints: AEs, ORR, PFS, DOR</a:t>
            </a:r>
          </a:p>
          <a:p>
            <a:pPr lvl="1"/>
            <a:r>
              <a:rPr lang="en-US" sz="1600" dirty="0" smtClean="0"/>
              <a:t>Estimated Primary Completion Date: June 2017</a:t>
            </a:r>
            <a:endParaRPr lang="en-US" sz="1600" dirty="0"/>
          </a:p>
        </p:txBody>
      </p:sp>
    </p:spTree>
    <p:extLst>
      <p:ext uri="{BB962C8B-B14F-4D97-AF65-F5344CB8AC3E}">
        <p14:creationId xmlns="" xmlns:p14="http://schemas.microsoft.com/office/powerpoint/2010/main" val="353985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MEDI4736 </a:t>
            </a:r>
            <a:endParaRPr lang="en-US" sz="4000" dirty="0"/>
          </a:p>
        </p:txBody>
      </p:sp>
      <p:sp>
        <p:nvSpPr>
          <p:cNvPr id="3" name="Content Placeholder 2"/>
          <p:cNvSpPr>
            <a:spLocks noGrp="1"/>
          </p:cNvSpPr>
          <p:nvPr>
            <p:ph idx="1"/>
          </p:nvPr>
        </p:nvSpPr>
        <p:spPr>
          <a:xfrm>
            <a:off x="457200" y="1103881"/>
            <a:ext cx="7620000" cy="1218246"/>
          </a:xfrm>
        </p:spPr>
        <p:txBody>
          <a:bodyPr>
            <a:normAutofit/>
          </a:bodyPr>
          <a:lstStyle/>
          <a:p>
            <a:r>
              <a:rPr lang="en-US" sz="2000" dirty="0" smtClean="0"/>
              <a:t>Phase I/II study to evaluate the safety, tolerability, and pharmacokinetics of MEDI4736 in patients with advanced solid tumors, including a NSCLC cohort</a:t>
            </a:r>
          </a:p>
          <a:p>
            <a:endParaRPr lang="en-US" sz="2000" dirty="0"/>
          </a:p>
          <a:p>
            <a:endParaRPr lang="en-US" sz="2000" dirty="0" smtClean="0"/>
          </a:p>
          <a:p>
            <a:endParaRPr lang="en-US" sz="2000" dirty="0"/>
          </a:p>
          <a:p>
            <a:endParaRPr lang="en-US" sz="2000" dirty="0" smtClean="0"/>
          </a:p>
          <a:p>
            <a:endParaRPr lang="en-US" sz="2000" dirty="0"/>
          </a:p>
        </p:txBody>
      </p:sp>
      <p:graphicFrame>
        <p:nvGraphicFramePr>
          <p:cNvPr id="4" name="Table 3"/>
          <p:cNvGraphicFramePr>
            <a:graphicFrameLocks noGrp="1"/>
          </p:cNvGraphicFramePr>
          <p:nvPr>
            <p:extLst>
              <p:ext uri="{D42A27DB-BD31-4B8C-83A1-F6EECF244321}">
                <p14:modId xmlns="" xmlns:p14="http://schemas.microsoft.com/office/powerpoint/2010/main" val="3870596115"/>
              </p:ext>
            </p:extLst>
          </p:nvPr>
        </p:nvGraphicFramePr>
        <p:xfrm>
          <a:off x="799268" y="3099786"/>
          <a:ext cx="7708239" cy="1010920"/>
        </p:xfrm>
        <a:graphic>
          <a:graphicData uri="http://schemas.openxmlformats.org/drawingml/2006/table">
            <a:tbl>
              <a:tblPr firstRow="1" bandRow="1">
                <a:tableStyleId>{5C22544A-7EE6-4342-B048-85BDC9FD1C3A}</a:tableStyleId>
              </a:tblPr>
              <a:tblGrid>
                <a:gridCol w="1253105"/>
                <a:gridCol w="1186971"/>
                <a:gridCol w="1186971"/>
                <a:gridCol w="1727490"/>
                <a:gridCol w="2353702"/>
              </a:tblGrid>
              <a:tr h="370840">
                <a:tc>
                  <a:txBody>
                    <a:bodyPr/>
                    <a:lstStyle/>
                    <a:p>
                      <a:r>
                        <a:rPr lang="en-US" dirty="0" smtClean="0"/>
                        <a:t>Endpoint</a:t>
                      </a:r>
                      <a:endParaRPr lang="en-US" dirty="0"/>
                    </a:p>
                  </a:txBody>
                  <a:tcPr/>
                </a:tc>
                <a:tc>
                  <a:txBody>
                    <a:bodyPr/>
                    <a:lstStyle/>
                    <a:p>
                      <a:r>
                        <a:rPr lang="en-US" dirty="0" smtClean="0"/>
                        <a:t>Overall</a:t>
                      </a:r>
                      <a:endParaRPr lang="en-US" dirty="0"/>
                    </a:p>
                  </a:txBody>
                  <a:tcPr/>
                </a:tc>
                <a:tc>
                  <a:txBody>
                    <a:bodyPr/>
                    <a:lstStyle/>
                    <a:p>
                      <a:r>
                        <a:rPr lang="en-US" dirty="0" smtClean="0"/>
                        <a:t>PD-L1+</a:t>
                      </a:r>
                      <a:endParaRPr lang="en-US" dirty="0"/>
                    </a:p>
                  </a:txBody>
                  <a:tcPr/>
                </a:tc>
                <a:tc>
                  <a:txBody>
                    <a:bodyPr/>
                    <a:lstStyle/>
                    <a:p>
                      <a:r>
                        <a:rPr lang="en-US" dirty="0" smtClean="0"/>
                        <a:t>Squamous histology</a:t>
                      </a:r>
                      <a:endParaRPr lang="en-US" dirty="0"/>
                    </a:p>
                  </a:txBody>
                  <a:tcPr/>
                </a:tc>
                <a:tc>
                  <a:txBody>
                    <a:bodyPr/>
                    <a:lstStyle/>
                    <a:p>
                      <a:r>
                        <a:rPr lang="en-US" dirty="0" smtClean="0"/>
                        <a:t>Non-squamous histology</a:t>
                      </a:r>
                      <a:endParaRPr lang="en-US" dirty="0"/>
                    </a:p>
                  </a:txBody>
                  <a:tcPr/>
                </a:tc>
              </a:tr>
              <a:tr h="370840">
                <a:tc>
                  <a:txBody>
                    <a:bodyPr/>
                    <a:lstStyle/>
                    <a:p>
                      <a:r>
                        <a:rPr lang="en-US" dirty="0" smtClean="0"/>
                        <a:t>ORR</a:t>
                      </a:r>
                      <a:endParaRPr lang="en-US" dirty="0"/>
                    </a:p>
                  </a:txBody>
                  <a:tcPr/>
                </a:tc>
                <a:tc>
                  <a:txBody>
                    <a:bodyPr/>
                    <a:lstStyle/>
                    <a:p>
                      <a:r>
                        <a:rPr lang="en-US" dirty="0" smtClean="0"/>
                        <a:t>14%</a:t>
                      </a:r>
                      <a:endParaRPr lang="en-US" dirty="0"/>
                    </a:p>
                  </a:txBody>
                  <a:tcPr/>
                </a:tc>
                <a:tc>
                  <a:txBody>
                    <a:bodyPr/>
                    <a:lstStyle/>
                    <a:p>
                      <a:r>
                        <a:rPr lang="en-US" dirty="0" smtClean="0"/>
                        <a:t>23%</a:t>
                      </a:r>
                      <a:endParaRPr lang="en-US" dirty="0"/>
                    </a:p>
                  </a:txBody>
                  <a:tcPr/>
                </a:tc>
                <a:tc>
                  <a:txBody>
                    <a:bodyPr/>
                    <a:lstStyle/>
                    <a:p>
                      <a:r>
                        <a:rPr lang="en-US" dirty="0" smtClean="0"/>
                        <a:t>21%</a:t>
                      </a:r>
                      <a:endParaRPr lang="en-US" dirty="0"/>
                    </a:p>
                  </a:txBody>
                  <a:tcPr/>
                </a:tc>
                <a:tc>
                  <a:txBody>
                    <a:bodyPr/>
                    <a:lstStyle/>
                    <a:p>
                      <a:r>
                        <a:rPr lang="en-US" dirty="0" smtClean="0"/>
                        <a:t>10%</a:t>
                      </a:r>
                      <a:endParaRPr lang="en-US" dirty="0"/>
                    </a:p>
                  </a:txBody>
                  <a:tcPr/>
                </a:tc>
              </a:tr>
            </a:tbl>
          </a:graphicData>
        </a:graphic>
      </p:graphicFrame>
      <p:sp>
        <p:nvSpPr>
          <p:cNvPr id="5" name="TextBox 4"/>
          <p:cNvSpPr txBox="1"/>
          <p:nvPr/>
        </p:nvSpPr>
        <p:spPr>
          <a:xfrm>
            <a:off x="688770" y="2357987"/>
            <a:ext cx="7620000" cy="646331"/>
          </a:xfrm>
          <a:prstGeom prst="rect">
            <a:avLst/>
          </a:prstGeom>
          <a:noFill/>
        </p:spPr>
        <p:txBody>
          <a:bodyPr wrap="square" rtlCol="0">
            <a:spAutoFit/>
          </a:bodyPr>
          <a:lstStyle/>
          <a:p>
            <a:r>
              <a:rPr lang="en-US" b="1" dirty="0" smtClean="0"/>
              <a:t>Preliminary Results, patients with advanced NSCLC with a median of 2.5 prior treatments, n=149 patients evaluable for response)</a:t>
            </a:r>
            <a:endParaRPr lang="en-US" b="1" dirty="0"/>
          </a:p>
        </p:txBody>
      </p:sp>
      <p:sp>
        <p:nvSpPr>
          <p:cNvPr id="6" name="Content Placeholder 2"/>
          <p:cNvSpPr txBox="1">
            <a:spLocks/>
          </p:cNvSpPr>
          <p:nvPr/>
        </p:nvSpPr>
        <p:spPr>
          <a:xfrm>
            <a:off x="688769" y="4181957"/>
            <a:ext cx="7620000" cy="441404"/>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600" dirty="0" smtClean="0"/>
              <a:t>Disease Control Rate = 24%</a:t>
            </a:r>
            <a:endParaRPr lang="en-US" sz="1600" dirty="0"/>
          </a:p>
        </p:txBody>
      </p:sp>
      <p:sp>
        <p:nvSpPr>
          <p:cNvPr id="7" name="Content Placeholder 2"/>
          <p:cNvSpPr txBox="1">
            <a:spLocks/>
          </p:cNvSpPr>
          <p:nvPr/>
        </p:nvSpPr>
        <p:spPr>
          <a:xfrm>
            <a:off x="611279" y="4546434"/>
            <a:ext cx="7620000" cy="836207"/>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smtClean="0"/>
              <a:t>Safety profile is manageable.</a:t>
            </a:r>
          </a:p>
          <a:p>
            <a:pPr marL="114300" indent="0">
              <a:buNone/>
            </a:pPr>
            <a:r>
              <a:rPr lang="en-US" sz="1800" i="1" dirty="0" smtClean="0"/>
              <a:t>Overall Response Rate appears higher for patients that are PD-L1+; ORR appears higher for patients with squamous NSCLC vs. non-squamous NSCLC.</a:t>
            </a:r>
          </a:p>
          <a:p>
            <a:pPr marL="114300" indent="0">
              <a:buNone/>
            </a:pPr>
            <a:endParaRPr lang="en-US" sz="1800" i="1" dirty="0"/>
          </a:p>
        </p:txBody>
      </p:sp>
      <p:sp>
        <p:nvSpPr>
          <p:cNvPr id="8" name="TextBox 7"/>
          <p:cNvSpPr txBox="1"/>
          <p:nvPr/>
        </p:nvSpPr>
        <p:spPr>
          <a:xfrm>
            <a:off x="880754" y="5769989"/>
            <a:ext cx="7075714" cy="261610"/>
          </a:xfrm>
          <a:prstGeom prst="rect">
            <a:avLst/>
          </a:prstGeom>
          <a:noFill/>
        </p:spPr>
        <p:txBody>
          <a:bodyPr wrap="square" rtlCol="0">
            <a:spAutoFit/>
          </a:bodyPr>
          <a:lstStyle/>
          <a:p>
            <a:r>
              <a:rPr lang="en-US" sz="1100" i="1" dirty="0" smtClean="0"/>
              <a:t>(sources: ClinicalTrials.gov, Trial NCT01693562; 2015 ASCO Abstract: J </a:t>
            </a:r>
            <a:r>
              <a:rPr lang="en-US" sz="1100" i="1" dirty="0" err="1" smtClean="0"/>
              <a:t>Clin</a:t>
            </a:r>
            <a:r>
              <a:rPr lang="en-US" sz="1100" i="1" dirty="0" smtClean="0"/>
              <a:t> </a:t>
            </a:r>
            <a:r>
              <a:rPr lang="en-US" sz="1100" i="1" dirty="0" err="1" smtClean="0"/>
              <a:t>Oncol</a:t>
            </a:r>
            <a:r>
              <a:rPr lang="en-US" sz="1100" i="1" dirty="0" smtClean="0"/>
              <a:t> 33, 2015 (</a:t>
            </a:r>
            <a:r>
              <a:rPr lang="en-US" sz="1100" i="1" dirty="0" err="1" smtClean="0"/>
              <a:t>suppl</a:t>
            </a:r>
            <a:r>
              <a:rPr lang="en-US" sz="1100" i="1" dirty="0" smtClean="0"/>
              <a:t>; </a:t>
            </a:r>
            <a:r>
              <a:rPr lang="en-US" sz="1100" i="1" dirty="0" err="1" smtClean="0"/>
              <a:t>abstr</a:t>
            </a:r>
            <a:r>
              <a:rPr lang="en-US" sz="1100" i="1" dirty="0" smtClean="0"/>
              <a:t> 8032))</a:t>
            </a:r>
            <a:endParaRPr lang="en-US" sz="1100" i="1" dirty="0"/>
          </a:p>
        </p:txBody>
      </p:sp>
    </p:spTree>
    <p:extLst>
      <p:ext uri="{BB962C8B-B14F-4D97-AF65-F5344CB8AC3E}">
        <p14:creationId xmlns="" xmlns:p14="http://schemas.microsoft.com/office/powerpoint/2010/main" val="2948808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MEDI4736 </a:t>
            </a:r>
            <a:r>
              <a:rPr lang="en-US" sz="3600" dirty="0"/>
              <a:t>– </a:t>
            </a:r>
            <a:r>
              <a:rPr lang="en-US" sz="3600" dirty="0" smtClean="0"/>
              <a:t>additional studies </a:t>
            </a:r>
            <a:r>
              <a:rPr lang="en-US" sz="3600" dirty="0"/>
              <a:t>for the treatment of NSCLC</a:t>
            </a:r>
          </a:p>
        </p:txBody>
      </p:sp>
      <p:sp>
        <p:nvSpPr>
          <p:cNvPr id="4" name="Content Placeholder 2"/>
          <p:cNvSpPr txBox="1">
            <a:spLocks/>
          </p:cNvSpPr>
          <p:nvPr/>
        </p:nvSpPr>
        <p:spPr>
          <a:xfrm>
            <a:off x="457199" y="1400154"/>
            <a:ext cx="7867403" cy="2103067"/>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600" b="1" dirty="0" smtClean="0"/>
              <a:t>Phase III: </a:t>
            </a:r>
            <a:r>
              <a:rPr lang="en-US" sz="1600" dirty="0" smtClean="0"/>
              <a:t>randomized, open-label, estimated enrollment of 900 patients (Clinical Trial NCT02352948) –advanced or metastatic NSCLC (ARCTIC study)</a:t>
            </a:r>
          </a:p>
          <a:p>
            <a:pPr lvl="1"/>
            <a:r>
              <a:rPr lang="en-US" sz="1400" dirty="0" smtClean="0"/>
              <a:t>MEDI4736 versus standard of care in patients with PD-L1 positive tumors; MEDI4736 + </a:t>
            </a:r>
            <a:r>
              <a:rPr lang="en-US" sz="1400" dirty="0" err="1" smtClean="0"/>
              <a:t>tremilumumab</a:t>
            </a:r>
            <a:r>
              <a:rPr lang="en-US" sz="1400" dirty="0" smtClean="0"/>
              <a:t> </a:t>
            </a:r>
            <a:r>
              <a:rPr lang="en-US" sz="1400" dirty="0"/>
              <a:t>versus standard of care in patients with PD-L1 </a:t>
            </a:r>
            <a:r>
              <a:rPr lang="en-US" sz="1400" dirty="0" smtClean="0"/>
              <a:t>negative tumors</a:t>
            </a:r>
          </a:p>
          <a:p>
            <a:pPr lvl="1"/>
            <a:r>
              <a:rPr lang="en-US" sz="1400" dirty="0" smtClean="0"/>
              <a:t>Patients in the study should have received at least 2 prior systemic treatment regimens</a:t>
            </a:r>
          </a:p>
          <a:p>
            <a:pPr lvl="1"/>
            <a:r>
              <a:rPr lang="en-US" sz="1400" dirty="0" smtClean="0"/>
              <a:t>Primary Endpoints: OS, PFS; Secondary Endpoints: ORR, </a:t>
            </a:r>
            <a:r>
              <a:rPr lang="en-US" sz="1400" dirty="0" err="1" smtClean="0"/>
              <a:t>DoR</a:t>
            </a:r>
            <a:endParaRPr lang="en-US" sz="1400" dirty="0" smtClean="0"/>
          </a:p>
          <a:p>
            <a:pPr lvl="1"/>
            <a:r>
              <a:rPr lang="en-US" sz="1400" dirty="0" smtClean="0"/>
              <a:t>Primary Completion Date: February 2017</a:t>
            </a:r>
          </a:p>
        </p:txBody>
      </p:sp>
      <p:sp>
        <p:nvSpPr>
          <p:cNvPr id="6" name="Content Placeholder 2"/>
          <p:cNvSpPr txBox="1">
            <a:spLocks/>
          </p:cNvSpPr>
          <p:nvPr/>
        </p:nvSpPr>
        <p:spPr>
          <a:xfrm>
            <a:off x="457198" y="3269948"/>
            <a:ext cx="7867403" cy="250241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600" b="1" dirty="0" smtClean="0"/>
              <a:t>Phase </a:t>
            </a:r>
            <a:r>
              <a:rPr lang="en-US" sz="1600" b="1" dirty="0" err="1" smtClean="0"/>
              <a:t>Ib</a:t>
            </a:r>
            <a:r>
              <a:rPr lang="en-US" sz="1600" b="1" dirty="0"/>
              <a:t>:</a:t>
            </a:r>
            <a:r>
              <a:rPr lang="en-US" sz="1600" b="1" dirty="0" smtClean="0"/>
              <a:t> </a:t>
            </a:r>
            <a:r>
              <a:rPr lang="en-US" sz="1600" dirty="0" smtClean="0"/>
              <a:t>non-randomized, single-group, open-label, estimated enrollment of 258 patients (Clinical Trial NCT02000947) – combination with </a:t>
            </a:r>
            <a:r>
              <a:rPr lang="en-US" sz="1600" dirty="0" err="1" smtClean="0"/>
              <a:t>tremelimumab</a:t>
            </a:r>
            <a:r>
              <a:rPr lang="en-US" sz="1600" dirty="0" smtClean="0"/>
              <a:t> for the treatment of patients with advanced or metastatic NSCLC</a:t>
            </a:r>
          </a:p>
          <a:p>
            <a:pPr lvl="1"/>
            <a:r>
              <a:rPr lang="en-US" sz="1400" dirty="0"/>
              <a:t>Primary Endpoints: </a:t>
            </a:r>
            <a:r>
              <a:rPr lang="en-US" sz="1400" dirty="0" smtClean="0"/>
              <a:t>Maximum Tolerated Dose, dose-limiting </a:t>
            </a:r>
            <a:r>
              <a:rPr lang="en-US" sz="1400" dirty="0"/>
              <a:t>toxicities, adverse events (AEs), serious adverse events (SAEs) </a:t>
            </a:r>
          </a:p>
          <a:p>
            <a:pPr lvl="1"/>
            <a:r>
              <a:rPr lang="en-US" sz="1400" dirty="0"/>
              <a:t>Secondary endpoints: Immunogenicity of </a:t>
            </a:r>
            <a:r>
              <a:rPr lang="en-US" sz="1400" dirty="0" err="1"/>
              <a:t>tremelimumab</a:t>
            </a:r>
            <a:r>
              <a:rPr lang="en-US" sz="1400" dirty="0"/>
              <a:t> in combination with MEDI4736 ; </a:t>
            </a:r>
            <a:r>
              <a:rPr lang="en-US" sz="1400" dirty="0" smtClean="0"/>
              <a:t>OR (Objective Response), </a:t>
            </a:r>
            <a:r>
              <a:rPr lang="en-US" sz="1400" dirty="0"/>
              <a:t>DC (Disease Control), </a:t>
            </a:r>
            <a:r>
              <a:rPr lang="en-US" sz="1400" dirty="0" err="1" smtClean="0"/>
              <a:t>DoR</a:t>
            </a:r>
            <a:r>
              <a:rPr lang="en-US" sz="1400" dirty="0"/>
              <a:t>, PFS, </a:t>
            </a:r>
            <a:r>
              <a:rPr lang="en-US" sz="1400" dirty="0" smtClean="0"/>
              <a:t>OS</a:t>
            </a:r>
          </a:p>
          <a:p>
            <a:pPr lvl="1"/>
            <a:r>
              <a:rPr lang="en-US" sz="1400" dirty="0" smtClean="0"/>
              <a:t>As of December 2014, of 31 patients, 26% had partial response, 35% had stable disease. In patients with PD-L1 negative tumors, partial responses were observed in 3 out of 10 patients; combination appears to have a manageable safety profile  </a:t>
            </a:r>
            <a:endParaRPr lang="en-US" sz="1200" dirty="0" smtClean="0"/>
          </a:p>
        </p:txBody>
      </p:sp>
      <p:sp>
        <p:nvSpPr>
          <p:cNvPr id="7" name="TextBox 6"/>
          <p:cNvSpPr txBox="1"/>
          <p:nvPr/>
        </p:nvSpPr>
        <p:spPr>
          <a:xfrm>
            <a:off x="880754" y="5673751"/>
            <a:ext cx="7075714" cy="430887"/>
          </a:xfrm>
          <a:prstGeom prst="rect">
            <a:avLst/>
          </a:prstGeom>
          <a:noFill/>
        </p:spPr>
        <p:txBody>
          <a:bodyPr wrap="square" rtlCol="0">
            <a:spAutoFit/>
          </a:bodyPr>
          <a:lstStyle/>
          <a:p>
            <a:r>
              <a:rPr lang="en-US" sz="1100" i="1" dirty="0" smtClean="0"/>
              <a:t>(sources: ClinicalTrials.gov, Trials NCT02352948, </a:t>
            </a:r>
            <a:r>
              <a:rPr lang="en-US" sz="1100" i="1" dirty="0"/>
              <a:t>NCT02000947</a:t>
            </a:r>
            <a:r>
              <a:rPr lang="en-US" sz="1100" i="1" dirty="0" smtClean="0"/>
              <a:t>; 2015 ASCO Abstract: J </a:t>
            </a:r>
            <a:r>
              <a:rPr lang="en-US" sz="1100" i="1" dirty="0" err="1" smtClean="0"/>
              <a:t>Clin</a:t>
            </a:r>
            <a:r>
              <a:rPr lang="en-US" sz="1100" i="1" dirty="0" smtClean="0"/>
              <a:t> </a:t>
            </a:r>
            <a:r>
              <a:rPr lang="en-US" sz="1100" i="1" dirty="0" err="1" smtClean="0"/>
              <a:t>Oncol</a:t>
            </a:r>
            <a:r>
              <a:rPr lang="en-US" sz="1100" i="1" dirty="0" smtClean="0"/>
              <a:t> 33, 2015 (</a:t>
            </a:r>
            <a:r>
              <a:rPr lang="en-US" sz="1100" i="1" dirty="0" err="1" smtClean="0"/>
              <a:t>suppl</a:t>
            </a:r>
            <a:r>
              <a:rPr lang="en-US" sz="1100" i="1" dirty="0" smtClean="0"/>
              <a:t>; </a:t>
            </a:r>
            <a:r>
              <a:rPr lang="en-US" sz="1100" i="1" dirty="0" err="1" smtClean="0"/>
              <a:t>abstr</a:t>
            </a:r>
            <a:r>
              <a:rPr lang="en-US" sz="1100" i="1" dirty="0" smtClean="0"/>
              <a:t> TPS8104</a:t>
            </a:r>
            <a:r>
              <a:rPr lang="en-US" sz="1100" i="1" dirty="0"/>
              <a:t>); J </a:t>
            </a:r>
            <a:r>
              <a:rPr lang="en-US" sz="1100" i="1" dirty="0" err="1"/>
              <a:t>Clin</a:t>
            </a:r>
            <a:r>
              <a:rPr lang="en-US" sz="1100" i="1" dirty="0"/>
              <a:t> </a:t>
            </a:r>
            <a:r>
              <a:rPr lang="en-US" sz="1100" i="1" dirty="0" err="1"/>
              <a:t>Oncol</a:t>
            </a:r>
            <a:r>
              <a:rPr lang="en-US" sz="1100" i="1" dirty="0"/>
              <a:t> 33, 2015 </a:t>
            </a:r>
            <a:r>
              <a:rPr lang="en-US" sz="1100" i="1" dirty="0" smtClean="0"/>
              <a:t>(</a:t>
            </a:r>
            <a:r>
              <a:rPr lang="en-US" sz="1100" i="1" dirty="0" err="1" smtClean="0"/>
              <a:t>suppl</a:t>
            </a:r>
            <a:r>
              <a:rPr lang="en-US" sz="1100" i="1" dirty="0" smtClean="0"/>
              <a:t>; </a:t>
            </a:r>
            <a:r>
              <a:rPr lang="en-US" sz="1100" i="1" dirty="0" err="1" smtClean="0"/>
              <a:t>abstr</a:t>
            </a:r>
            <a:r>
              <a:rPr lang="en-US" sz="1100" i="1" dirty="0" smtClean="0"/>
              <a:t> 3014))</a:t>
            </a:r>
            <a:endParaRPr lang="en-US" sz="1100" i="1" dirty="0"/>
          </a:p>
        </p:txBody>
      </p:sp>
    </p:spTree>
    <p:extLst>
      <p:ext uri="{BB962C8B-B14F-4D97-AF65-F5344CB8AC3E}">
        <p14:creationId xmlns="" xmlns:p14="http://schemas.microsoft.com/office/powerpoint/2010/main" val="239907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NSCLC Immunotherapies</a:t>
            </a:r>
            <a:endParaRPr lang="en-US" sz="4000" dirty="0"/>
          </a:p>
        </p:txBody>
      </p:sp>
      <p:sp>
        <p:nvSpPr>
          <p:cNvPr id="3" name="Content Placeholder 2"/>
          <p:cNvSpPr>
            <a:spLocks noGrp="1"/>
          </p:cNvSpPr>
          <p:nvPr>
            <p:ph idx="1"/>
          </p:nvPr>
        </p:nvSpPr>
        <p:spPr>
          <a:xfrm>
            <a:off x="457200" y="1181745"/>
            <a:ext cx="7620000" cy="4800600"/>
          </a:xfrm>
        </p:spPr>
        <p:txBody>
          <a:bodyPr>
            <a:normAutofit fontScale="92500" lnSpcReduction="10000"/>
          </a:bodyPr>
          <a:lstStyle/>
          <a:p>
            <a:r>
              <a:rPr lang="en-US" sz="2000" dirty="0" smtClean="0"/>
              <a:t>PD-1 and PD-L1 inhibitors – Key </a:t>
            </a:r>
            <a:r>
              <a:rPr lang="en-US" sz="2000" dirty="0"/>
              <a:t>T</a:t>
            </a:r>
            <a:r>
              <a:rPr lang="en-US" sz="2000" dirty="0" smtClean="0"/>
              <a:t>akeaways</a:t>
            </a:r>
          </a:p>
          <a:p>
            <a:pPr marL="114300" indent="0">
              <a:buNone/>
            </a:pPr>
            <a:endParaRPr lang="en-US" sz="2000" dirty="0" smtClean="0"/>
          </a:p>
          <a:p>
            <a:pPr lvl="1"/>
            <a:r>
              <a:rPr lang="en-US" sz="1800" dirty="0" err="1"/>
              <a:t>Nivolumab</a:t>
            </a:r>
            <a:r>
              <a:rPr lang="en-US" sz="1800" dirty="0"/>
              <a:t> </a:t>
            </a:r>
            <a:r>
              <a:rPr lang="en-US" sz="1800" dirty="0" smtClean="0"/>
              <a:t>is currently being used to </a:t>
            </a:r>
            <a:r>
              <a:rPr lang="en-US" sz="1800" dirty="0"/>
              <a:t>treat patients with metastatic squamous non-small cell lung cancer (NSCLC) with progression on or after platinum-based </a:t>
            </a:r>
            <a:r>
              <a:rPr lang="en-US" sz="1800" dirty="0" smtClean="0"/>
              <a:t>chemotherapy; results in patients with non-squamous NSCLC are impressive for those that express PD-L1</a:t>
            </a:r>
          </a:p>
          <a:p>
            <a:pPr lvl="1"/>
            <a:endParaRPr lang="en-US" sz="1800" dirty="0" smtClean="0"/>
          </a:p>
          <a:p>
            <a:pPr lvl="1"/>
            <a:r>
              <a:rPr lang="en-US" sz="1800" dirty="0" smtClean="0"/>
              <a:t>PD-L1 expression is being tested as a potential biomarker to </a:t>
            </a:r>
            <a:r>
              <a:rPr lang="en-US" sz="1800" dirty="0"/>
              <a:t>predict anti-tumor response to PD-1 / PD-L1 </a:t>
            </a:r>
            <a:r>
              <a:rPr lang="en-US" sz="1800" dirty="0" smtClean="0"/>
              <a:t>inhibitors</a:t>
            </a:r>
          </a:p>
          <a:p>
            <a:pPr lvl="1"/>
            <a:endParaRPr lang="en-US" sz="1800" dirty="0" smtClean="0"/>
          </a:p>
          <a:p>
            <a:pPr lvl="1"/>
            <a:r>
              <a:rPr lang="en-US" sz="1800" dirty="0"/>
              <a:t>Other </a:t>
            </a:r>
            <a:r>
              <a:rPr lang="en-US" sz="1800" dirty="0" smtClean="0"/>
              <a:t>PD-1 / PD-L1 inhibitors, </a:t>
            </a:r>
            <a:r>
              <a:rPr lang="en-US" sz="1800" dirty="0"/>
              <a:t>including </a:t>
            </a:r>
            <a:r>
              <a:rPr lang="en-US" sz="1800" dirty="0" err="1"/>
              <a:t>nivolumab</a:t>
            </a:r>
            <a:r>
              <a:rPr lang="en-US" sz="1800" dirty="0"/>
              <a:t>, are being developed </a:t>
            </a:r>
            <a:r>
              <a:rPr lang="en-US" sz="1800" dirty="0" smtClean="0"/>
              <a:t>as </a:t>
            </a:r>
            <a:r>
              <a:rPr lang="en-US" sz="1800" dirty="0"/>
              <a:t>monotherapy or in </a:t>
            </a:r>
            <a:r>
              <a:rPr lang="en-US" sz="1800" dirty="0" smtClean="0"/>
              <a:t>combination with other agents to </a:t>
            </a:r>
            <a:r>
              <a:rPr lang="en-US" sz="1800" dirty="0"/>
              <a:t>treat </a:t>
            </a:r>
            <a:r>
              <a:rPr lang="en-US" sz="1800" dirty="0" smtClean="0"/>
              <a:t>NSCLC</a:t>
            </a:r>
          </a:p>
          <a:p>
            <a:pPr lvl="2"/>
            <a:r>
              <a:rPr lang="en-US" sz="1600" dirty="0" smtClean="0"/>
              <a:t>Inhibitors are being developed for multiple </a:t>
            </a:r>
            <a:r>
              <a:rPr lang="en-US" sz="1600" dirty="0"/>
              <a:t>lines of </a:t>
            </a:r>
            <a:r>
              <a:rPr lang="en-US" sz="1600" dirty="0" smtClean="0"/>
              <a:t>therapy</a:t>
            </a:r>
          </a:p>
          <a:p>
            <a:pPr lvl="2"/>
            <a:r>
              <a:rPr lang="en-US" sz="1600" dirty="0" smtClean="0"/>
              <a:t>PD-1 / PD-L1 inhibitors are being studied in combination with a number of other agents including immunotherapies, cytotoxic agents, and targeted agents</a:t>
            </a:r>
            <a:endParaRPr lang="en-US" sz="1600" dirty="0"/>
          </a:p>
          <a:p>
            <a:pPr lvl="1"/>
            <a:endParaRPr lang="en-US" sz="1800" dirty="0"/>
          </a:p>
          <a:p>
            <a:pPr lvl="1"/>
            <a:endParaRPr lang="en-US" sz="1800" dirty="0"/>
          </a:p>
        </p:txBody>
      </p:sp>
    </p:spTree>
    <p:extLst>
      <p:ext uri="{BB962C8B-B14F-4D97-AF65-F5344CB8AC3E}">
        <p14:creationId xmlns="" xmlns:p14="http://schemas.microsoft.com/office/powerpoint/2010/main" val="1253278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68yo female, current smoker, presented with a mass in her left lower leg</a:t>
            </a:r>
          </a:p>
          <a:p>
            <a:r>
              <a:rPr lang="en-US" dirty="0" smtClean="0"/>
              <a:t>Biopsy showed poorly differentiated carcinoma</a:t>
            </a:r>
          </a:p>
          <a:p>
            <a:r>
              <a:rPr lang="en-US" dirty="0" smtClean="0"/>
              <a:t>Staging showed a right lung mass, adrenal, and brain metastasis</a:t>
            </a:r>
          </a:p>
          <a:p>
            <a:r>
              <a:rPr lang="en-US" dirty="0" smtClean="0"/>
              <a:t>Treated with gamma knife for brain metastasis</a:t>
            </a:r>
          </a:p>
          <a:p>
            <a:r>
              <a:rPr lang="en-US" dirty="0" smtClean="0"/>
              <a:t>PS 2 because of fatigue</a:t>
            </a:r>
          </a:p>
          <a:p>
            <a:r>
              <a:rPr lang="en-US" dirty="0" smtClean="0"/>
              <a:t>Started on chemotherapy and progression of disease after 2 cycles</a:t>
            </a:r>
          </a:p>
          <a:p>
            <a:r>
              <a:rPr lang="en-US" dirty="0" smtClean="0"/>
              <a:t>Enrolled in a randomized trial between </a:t>
            </a:r>
            <a:r>
              <a:rPr lang="en-US" dirty="0" err="1" smtClean="0"/>
              <a:t>docetaxel</a:t>
            </a:r>
            <a:r>
              <a:rPr lang="en-US" dirty="0" smtClean="0"/>
              <a:t> and PD-L1 antibody</a:t>
            </a:r>
          </a:p>
          <a:p>
            <a:r>
              <a:rPr lang="en-US" dirty="0" smtClean="0"/>
              <a:t>Randomized to the PD-L1 antibody</a:t>
            </a:r>
            <a:endParaRPr lang="en-US" dirty="0"/>
          </a:p>
        </p:txBody>
      </p:sp>
      <p:sp>
        <p:nvSpPr>
          <p:cNvPr id="5" name="Title 1"/>
          <p:cNvSpPr txBox="1">
            <a:spLocks/>
          </p:cNvSpPr>
          <p:nvPr/>
        </p:nvSpPr>
        <p:spPr>
          <a:xfrm>
            <a:off x="609600" y="427038"/>
            <a:ext cx="8229600" cy="1143000"/>
          </a:xfrm>
          <a:prstGeom prst="rect">
            <a:avLst/>
          </a:prstGeom>
        </p:spPr>
        <p:txBody>
          <a:bodyPr/>
          <a:lstStyle>
            <a:lvl1pPr algn="l" defTabSz="457200" rtl="0" eaLnBrk="1" latinLnBrk="0" hangingPunct="1">
              <a:spcBef>
                <a:spcPct val="0"/>
              </a:spcBef>
              <a:buNone/>
              <a:defRPr sz="4400" kern="1200">
                <a:solidFill>
                  <a:schemeClr val="accent1"/>
                </a:solidFill>
                <a:latin typeface="+mj-lt"/>
                <a:ea typeface="+mj-ea"/>
                <a:cs typeface="+mj-cs"/>
              </a:defRPr>
            </a:lvl1pPr>
          </a:lstStyle>
          <a:p>
            <a:r>
              <a:rPr lang="en-US" sz="3200" smtClean="0"/>
              <a:t>Real World Case Examples: Case Study 1 </a:t>
            </a:r>
            <a:endParaRPr lang="en-US" sz="3200" dirty="0"/>
          </a:p>
        </p:txBody>
      </p:sp>
    </p:spTree>
    <p:extLst>
      <p:ext uri="{BB962C8B-B14F-4D97-AF65-F5344CB8AC3E}">
        <p14:creationId xmlns="" xmlns:p14="http://schemas.microsoft.com/office/powerpoint/2010/main" val="3068214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5000" y="1752600"/>
            <a:ext cx="5094287" cy="37619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3733800" y="12954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03/28/2013</a:t>
            </a:r>
            <a:endParaRPr lang="en-US" dirty="0"/>
          </a:p>
        </p:txBody>
      </p:sp>
      <p:sp>
        <p:nvSpPr>
          <p:cNvPr id="4" name="Down Arrow 3"/>
          <p:cNvSpPr/>
          <p:nvPr/>
        </p:nvSpPr>
        <p:spPr>
          <a:xfrm>
            <a:off x="3931723" y="3421023"/>
            <a:ext cx="287482" cy="304800"/>
          </a:xfrm>
          <a:prstGeom prst="downArrow">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4496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60164" y="1447801"/>
            <a:ext cx="5202636" cy="3946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3429000" y="914400"/>
            <a:ext cx="2286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10/03/2013</a:t>
            </a:r>
            <a:endParaRPr lang="en-US" dirty="0"/>
          </a:p>
        </p:txBody>
      </p:sp>
      <p:sp>
        <p:nvSpPr>
          <p:cNvPr id="6" name="Down Arrow 5"/>
          <p:cNvSpPr/>
          <p:nvPr/>
        </p:nvSpPr>
        <p:spPr>
          <a:xfrm>
            <a:off x="4067794" y="3268623"/>
            <a:ext cx="287482" cy="304800"/>
          </a:xfrm>
          <a:prstGeom prst="downArrow">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 xmlns:p14="http://schemas.microsoft.com/office/powerpoint/2010/main" val="3037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901"/>
            <a:ext cx="8229600" cy="3674066"/>
          </a:xfrm>
        </p:spPr>
        <p:txBody>
          <a:bodyPr/>
          <a:lstStyle/>
          <a:p>
            <a:r>
              <a:rPr lang="en-US" dirty="0" smtClean="0"/>
              <a:t>Objectives</a:t>
            </a:r>
            <a:endParaRPr lang="en-US" dirty="0"/>
          </a:p>
        </p:txBody>
      </p:sp>
      <p:sp>
        <p:nvSpPr>
          <p:cNvPr id="3" name="Content Placeholder 2"/>
          <p:cNvSpPr>
            <a:spLocks noGrp="1"/>
          </p:cNvSpPr>
          <p:nvPr>
            <p:ph idx="4294967295"/>
          </p:nvPr>
        </p:nvSpPr>
        <p:spPr>
          <a:xfrm>
            <a:off x="603850" y="1224953"/>
            <a:ext cx="7979434" cy="4800600"/>
          </a:xfrm>
          <a:prstGeom prst="rect">
            <a:avLst/>
          </a:prstGeom>
        </p:spPr>
        <p:txBody>
          <a:bodyPr>
            <a:normAutofit fontScale="77500" lnSpcReduction="20000"/>
          </a:bodyPr>
          <a:lstStyle/>
          <a:p>
            <a:pPr marL="114300" indent="0">
              <a:buNone/>
            </a:pPr>
            <a:r>
              <a:rPr lang="en-US" dirty="0" smtClean="0">
                <a:solidFill>
                  <a:schemeClr val="bg1"/>
                </a:solidFill>
              </a:rPr>
              <a:t>By the end of this e-course, participants will be able to:</a:t>
            </a:r>
          </a:p>
          <a:p>
            <a:endParaRPr lang="en-US" dirty="0">
              <a:solidFill>
                <a:schemeClr val="bg1"/>
              </a:solidFill>
            </a:endParaRPr>
          </a:p>
          <a:p>
            <a:pPr lvl="1"/>
            <a:r>
              <a:rPr lang="en-US" dirty="0">
                <a:solidFill>
                  <a:schemeClr val="bg1"/>
                </a:solidFill>
              </a:rPr>
              <a:t>Understand </a:t>
            </a:r>
            <a:r>
              <a:rPr lang="en-US" dirty="0" smtClean="0">
                <a:solidFill>
                  <a:schemeClr val="bg1"/>
                </a:solidFill>
              </a:rPr>
              <a:t>the current treatment algorithm for patients with Non-Small Cell Lung Cancer (NSCLC)</a:t>
            </a:r>
          </a:p>
          <a:p>
            <a:pPr marL="411480" lvl="1" indent="0">
              <a:buNone/>
            </a:pPr>
            <a:endParaRPr lang="en-US" dirty="0" smtClean="0">
              <a:solidFill>
                <a:schemeClr val="bg1"/>
              </a:solidFill>
            </a:endParaRPr>
          </a:p>
          <a:p>
            <a:pPr lvl="1"/>
            <a:r>
              <a:rPr lang="en-US" dirty="0" smtClean="0">
                <a:solidFill>
                  <a:schemeClr val="bg1"/>
                </a:solidFill>
              </a:rPr>
              <a:t>Understand clinical evidence supporting the use of PD-1 / PD-L1 inhibitors to treat patients with NSCLC</a:t>
            </a:r>
          </a:p>
          <a:p>
            <a:pPr lvl="1"/>
            <a:endParaRPr lang="en-US" dirty="0" smtClean="0">
              <a:solidFill>
                <a:schemeClr val="bg1"/>
              </a:solidFill>
            </a:endParaRPr>
          </a:p>
          <a:p>
            <a:pPr lvl="1"/>
            <a:r>
              <a:rPr lang="en-US" dirty="0" smtClean="0">
                <a:solidFill>
                  <a:schemeClr val="bg1"/>
                </a:solidFill>
              </a:rPr>
              <a:t>Be knowledgeable regarding anti-PD1 selection vis-à-vis other available drugs and biologics</a:t>
            </a:r>
          </a:p>
          <a:p>
            <a:pPr marL="411480" lvl="1" indent="0">
              <a:buNone/>
            </a:pPr>
            <a:endParaRPr lang="en-US" dirty="0" smtClean="0">
              <a:solidFill>
                <a:schemeClr val="bg1"/>
              </a:solidFill>
            </a:endParaRPr>
          </a:p>
          <a:p>
            <a:pPr lvl="1"/>
            <a:r>
              <a:rPr lang="en-US" dirty="0" smtClean="0">
                <a:solidFill>
                  <a:schemeClr val="bg1"/>
                </a:solidFill>
              </a:rPr>
              <a:t>Be informed and updated on several immunotherapies in late-stage development for NSCLC</a:t>
            </a:r>
          </a:p>
          <a:p>
            <a:pPr lvl="1"/>
            <a:endParaRPr lang="en-US" dirty="0"/>
          </a:p>
          <a:p>
            <a:pPr lvl="1"/>
            <a:endParaRPr lang="en-US" dirty="0" smtClean="0"/>
          </a:p>
          <a:p>
            <a:pPr lvl="1"/>
            <a:endParaRPr lang="en-US" dirty="0" smtClean="0"/>
          </a:p>
        </p:txBody>
      </p:sp>
    </p:spTree>
    <p:extLst>
      <p:ext uri="{BB962C8B-B14F-4D97-AF65-F5344CB8AC3E}">
        <p14:creationId xmlns="" xmlns:p14="http://schemas.microsoft.com/office/powerpoint/2010/main" val="3161821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55yo presented outside of our system with stage IV (cervical LN)</a:t>
            </a:r>
          </a:p>
          <a:p>
            <a:r>
              <a:rPr lang="en-US" dirty="0" smtClean="0"/>
              <a:t>Smoker up to her diagnosis of 20pack/year</a:t>
            </a:r>
          </a:p>
          <a:p>
            <a:r>
              <a:rPr lang="en-US" dirty="0" smtClean="0"/>
              <a:t>Pathology: Poorly differentiated NSCLC CK7 and p63 (+) TTF-1 (-) (3-25-2011)</a:t>
            </a:r>
          </a:p>
          <a:p>
            <a:r>
              <a:rPr lang="en-US" dirty="0" smtClean="0"/>
              <a:t>Treated with combination of </a:t>
            </a:r>
            <a:r>
              <a:rPr lang="en-US" dirty="0" err="1" smtClean="0"/>
              <a:t>docetaxel+cisplatin+XRT</a:t>
            </a:r>
            <a:r>
              <a:rPr lang="en-US" dirty="0" smtClean="0"/>
              <a:t> (70Gy)</a:t>
            </a:r>
          </a:p>
        </p:txBody>
      </p:sp>
      <p:sp>
        <p:nvSpPr>
          <p:cNvPr id="4" name="Title 1"/>
          <p:cNvSpPr txBox="1">
            <a:spLocks/>
          </p:cNvSpPr>
          <p:nvPr/>
        </p:nvSpPr>
        <p:spPr>
          <a:xfrm>
            <a:off x="609600" y="427038"/>
            <a:ext cx="8229600" cy="1143000"/>
          </a:xfrm>
          <a:prstGeom prst="rect">
            <a:avLst/>
          </a:prstGeom>
        </p:spPr>
        <p:txBody>
          <a:bodyPr/>
          <a:lstStyle>
            <a:lvl1pPr algn="l" defTabSz="457200" rtl="0" eaLnBrk="1" latinLnBrk="0" hangingPunct="1">
              <a:spcBef>
                <a:spcPct val="0"/>
              </a:spcBef>
              <a:buNone/>
              <a:defRPr sz="4400" kern="1200">
                <a:solidFill>
                  <a:schemeClr val="accent1"/>
                </a:solidFill>
                <a:latin typeface="+mj-lt"/>
                <a:ea typeface="+mj-ea"/>
                <a:cs typeface="+mj-cs"/>
              </a:defRPr>
            </a:lvl1pPr>
          </a:lstStyle>
          <a:p>
            <a:r>
              <a:rPr lang="en-US" sz="3200" dirty="0" smtClean="0"/>
              <a:t>Real World Case Examples: Case Study 2 </a:t>
            </a:r>
            <a:endParaRPr lang="en-US" sz="3200" dirty="0"/>
          </a:p>
        </p:txBody>
      </p:sp>
    </p:spTree>
    <p:extLst>
      <p:ext uri="{BB962C8B-B14F-4D97-AF65-F5344CB8AC3E}">
        <p14:creationId xmlns="" xmlns:p14="http://schemas.microsoft.com/office/powerpoint/2010/main" val="438200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Trial of vaccine for 6 months until she had evidence </a:t>
            </a:r>
            <a:r>
              <a:rPr lang="en-US" dirty="0" smtClean="0"/>
              <a:t>progression</a:t>
            </a:r>
          </a:p>
          <a:p>
            <a:r>
              <a:rPr lang="en-US" dirty="0" smtClean="0"/>
              <a:t>Performance status 1</a:t>
            </a:r>
          </a:p>
          <a:p>
            <a:r>
              <a:rPr lang="en-US" dirty="0" smtClean="0"/>
              <a:t>Enrolled on a phase I clinical trial of a anti-PD-L1 antibody</a:t>
            </a:r>
          </a:p>
          <a:p>
            <a:r>
              <a:rPr lang="en-US" dirty="0" smtClean="0"/>
              <a:t>First dose 3-20-2012</a:t>
            </a:r>
            <a:endParaRPr lang="en-US" dirty="0"/>
          </a:p>
          <a:p>
            <a:endParaRPr lang="en-US" dirty="0"/>
          </a:p>
        </p:txBody>
      </p:sp>
      <p:sp>
        <p:nvSpPr>
          <p:cNvPr id="5" name="Title 4"/>
          <p:cNvSpPr>
            <a:spLocks noGrp="1"/>
          </p:cNvSpPr>
          <p:nvPr>
            <p:ph type="title"/>
          </p:nvPr>
        </p:nvSpPr>
        <p:spPr/>
        <p:txBody>
          <a:bodyPr/>
          <a:lstStyle/>
          <a:p>
            <a:r>
              <a:rPr lang="en-US" dirty="0" smtClean="0"/>
              <a:t>Case Study 2 (</a:t>
            </a:r>
            <a:r>
              <a:rPr lang="en-US" dirty="0" err="1" smtClean="0"/>
              <a:t>cont</a:t>
            </a:r>
            <a:r>
              <a:rPr lang="en-US" dirty="0" smtClean="0"/>
              <a:t>)</a:t>
            </a:r>
            <a:endParaRPr lang="en-US" dirty="0"/>
          </a:p>
        </p:txBody>
      </p:sp>
    </p:spTree>
    <p:extLst>
      <p:ext uri="{BB962C8B-B14F-4D97-AF65-F5344CB8AC3E}">
        <p14:creationId xmlns="" xmlns:p14="http://schemas.microsoft.com/office/powerpoint/2010/main" val="83453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012" y="1806574"/>
            <a:ext cx="4704786" cy="25204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733" y="4326995"/>
            <a:ext cx="4643480" cy="2457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48213" y="1806574"/>
            <a:ext cx="4321140" cy="25204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748213" y="4326995"/>
            <a:ext cx="4321140" cy="2457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Down Arrow 1"/>
          <p:cNvSpPr/>
          <p:nvPr/>
        </p:nvSpPr>
        <p:spPr>
          <a:xfrm>
            <a:off x="1876383" y="2429001"/>
            <a:ext cx="242316" cy="303869"/>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089817" y="5163267"/>
            <a:ext cx="242316" cy="303869"/>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6394958" y="2658997"/>
            <a:ext cx="242316" cy="303869"/>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2692400" y="4859398"/>
            <a:ext cx="242316" cy="303869"/>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016000" y="1151467"/>
            <a:ext cx="2658533"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2-29-2012</a:t>
            </a:r>
            <a:endParaRPr lang="en-US" dirty="0"/>
          </a:p>
        </p:txBody>
      </p:sp>
      <p:sp>
        <p:nvSpPr>
          <p:cNvPr id="11" name="Rectangle 10"/>
          <p:cNvSpPr/>
          <p:nvPr/>
        </p:nvSpPr>
        <p:spPr>
          <a:xfrm>
            <a:off x="5579515" y="1151467"/>
            <a:ext cx="2658533" cy="40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4-29-2015</a:t>
            </a:r>
            <a:endParaRPr lang="en-US" dirty="0"/>
          </a:p>
        </p:txBody>
      </p:sp>
    </p:spTree>
    <p:extLst>
      <p:ext uri="{BB962C8B-B14F-4D97-AF65-F5344CB8AC3E}">
        <p14:creationId xmlns="" xmlns:p14="http://schemas.microsoft.com/office/powerpoint/2010/main" val="282466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a:xfrm>
            <a:off x="457200" y="1155358"/>
            <a:ext cx="8229600" cy="4045986"/>
          </a:xfrm>
        </p:spPr>
        <p:txBody>
          <a:bodyPr/>
          <a:lstStyle/>
          <a:p>
            <a:r>
              <a:rPr lang="en-US" dirty="0" smtClean="0"/>
              <a:t>70 </a:t>
            </a:r>
            <a:r>
              <a:rPr lang="en-US" dirty="0" err="1" smtClean="0"/>
              <a:t>yo</a:t>
            </a:r>
            <a:r>
              <a:rPr lang="en-US" dirty="0" smtClean="0"/>
              <a:t> with no smoking history presented with multiple pulmonary nodules.</a:t>
            </a:r>
          </a:p>
          <a:p>
            <a:r>
              <a:rPr lang="en-US" dirty="0" smtClean="0"/>
              <a:t>Biopsy showed adenocarcinoma EGFR and ALK (-)</a:t>
            </a:r>
          </a:p>
          <a:p>
            <a:r>
              <a:rPr lang="en-US" dirty="0" smtClean="0"/>
              <a:t>Broad molecular profiling showed amplification of TTF-1 and loss of CDKN2A but no “actionable mutation”</a:t>
            </a:r>
          </a:p>
          <a:p>
            <a:r>
              <a:rPr lang="en-US" dirty="0" smtClean="0"/>
              <a:t>He has type II DM and mild chronic renal insufficiency</a:t>
            </a:r>
          </a:p>
          <a:p>
            <a:endParaRPr lang="en-US" dirty="0"/>
          </a:p>
        </p:txBody>
      </p:sp>
    </p:spTree>
    <p:extLst>
      <p:ext uri="{BB962C8B-B14F-4D97-AF65-F5344CB8AC3E}">
        <p14:creationId xmlns="" xmlns:p14="http://schemas.microsoft.com/office/powerpoint/2010/main" val="2742380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Patient wants to avoid hair loss and renal function does not allow the administration of </a:t>
            </a:r>
            <a:r>
              <a:rPr lang="en-US" dirty="0" err="1" smtClean="0"/>
              <a:t>pemetrexed</a:t>
            </a:r>
            <a:endParaRPr lang="en-US" dirty="0" smtClean="0"/>
          </a:p>
          <a:p>
            <a:r>
              <a:rPr lang="en-US" dirty="0" smtClean="0"/>
              <a:t>He receives therapy with carboplatin and gemcitabine with stable disease</a:t>
            </a:r>
          </a:p>
          <a:p>
            <a:r>
              <a:rPr lang="en-US" dirty="0" smtClean="0"/>
              <a:t>Starts a phase II clinical trial of anti-PD-L1 antibody</a:t>
            </a:r>
            <a:endParaRPr lang="en-US" dirty="0"/>
          </a:p>
        </p:txBody>
      </p:sp>
    </p:spTree>
    <p:extLst>
      <p:ext uri="{BB962C8B-B14F-4D97-AF65-F5344CB8AC3E}">
        <p14:creationId xmlns="" xmlns:p14="http://schemas.microsoft.com/office/powerpoint/2010/main" val="2420257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16944"/>
            <a:ext cx="4636843" cy="32279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36843" y="616944"/>
            <a:ext cx="4561012" cy="32279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36843" y="3844888"/>
            <a:ext cx="4507157" cy="30011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3752768"/>
            <a:ext cx="4636843" cy="30742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93214" y="264405"/>
            <a:ext cx="3183875" cy="3525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3-13-2014</a:t>
            </a:r>
            <a:endParaRPr lang="en-US" dirty="0"/>
          </a:p>
        </p:txBody>
      </p:sp>
      <p:sp>
        <p:nvSpPr>
          <p:cNvPr id="7" name="Rectangle 6"/>
          <p:cNvSpPr/>
          <p:nvPr/>
        </p:nvSpPr>
        <p:spPr>
          <a:xfrm>
            <a:off x="5506598" y="229517"/>
            <a:ext cx="3183875" cy="3525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6-04-2015</a:t>
            </a:r>
            <a:endParaRPr lang="en-US" dirty="0"/>
          </a:p>
        </p:txBody>
      </p:sp>
    </p:spTree>
    <p:extLst>
      <p:ext uri="{BB962C8B-B14F-4D97-AF65-F5344CB8AC3E}">
        <p14:creationId xmlns="" xmlns:p14="http://schemas.microsoft.com/office/powerpoint/2010/main" val="186641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33600"/>
            <a:ext cx="8229600" cy="3674066"/>
          </a:xfrm>
        </p:spPr>
        <p:txBody>
          <a:bodyPr/>
          <a:lstStyle/>
          <a:p>
            <a:r>
              <a:rPr lang="en-US" sz="6600" dirty="0" smtClean="0"/>
              <a:t>Questions?</a:t>
            </a:r>
            <a:endParaRPr lang="en-US" sz="6600" dirty="0"/>
          </a:p>
        </p:txBody>
      </p:sp>
    </p:spTree>
    <p:extLst>
      <p:ext uri="{BB962C8B-B14F-4D97-AF65-F5344CB8AC3E}">
        <p14:creationId xmlns="" xmlns:p14="http://schemas.microsoft.com/office/powerpoint/2010/main" val="2278178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0" y="92134"/>
            <a:ext cx="8999884" cy="4877800"/>
          </a:xfrm>
          <a:prstGeom prst="rect">
            <a:avLst/>
          </a:prstGeom>
          <a:noFill/>
          <a:ln w="9525">
            <a:noFill/>
            <a:miter lim="800000"/>
            <a:headEnd/>
            <a:tailEnd/>
          </a:ln>
        </p:spPr>
      </p:pic>
      <p:sp>
        <p:nvSpPr>
          <p:cNvPr id="4" name="TextBox 3"/>
          <p:cNvSpPr txBox="1"/>
          <p:nvPr/>
        </p:nvSpPr>
        <p:spPr>
          <a:xfrm>
            <a:off x="237067" y="4986857"/>
            <a:ext cx="6527800" cy="707886"/>
          </a:xfrm>
          <a:prstGeom prst="rect">
            <a:avLst/>
          </a:prstGeom>
          <a:noFill/>
        </p:spPr>
        <p:txBody>
          <a:bodyPr wrap="square" rtlCol="0">
            <a:spAutoFit/>
          </a:bodyPr>
          <a:lstStyle/>
          <a:p>
            <a:r>
              <a:rPr lang="en-US" sz="4000" dirty="0" smtClean="0">
                <a:hlinkClick r:id="rId3"/>
              </a:rPr>
              <a:t>Register Today!</a:t>
            </a: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21742" y="3301905"/>
            <a:ext cx="5342964" cy="1599990"/>
          </a:xfrm>
          <a:noFill/>
        </p:spPr>
        <p:txBody>
          <a:bodyPr/>
          <a:lstStyle/>
          <a:p>
            <a:pPr algn="l"/>
            <a:r>
              <a:rPr lang="en-US" dirty="0" smtClean="0">
                <a:solidFill>
                  <a:schemeClr val="accent2">
                    <a:lumMod val="50000"/>
                  </a:schemeClr>
                </a:solidFill>
              </a:rPr>
              <a:t>Thank you for participating in the ICLIO e-Course.  Presentation slides and archived recording will be available at accc-iclio.org</a:t>
            </a:r>
          </a:p>
          <a:p>
            <a:endParaRPr lang="en-US" dirty="0">
              <a:solidFill>
                <a:srgbClr val="00B0F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365"/>
            <a:ext cx="8229600" cy="1143000"/>
          </a:xfrm>
        </p:spPr>
        <p:txBody>
          <a:bodyPr/>
          <a:lstStyle/>
          <a:p>
            <a:r>
              <a:rPr lang="en-US" sz="3600" dirty="0" smtClean="0"/>
              <a:t>References</a:t>
            </a:r>
            <a:endParaRPr lang="en-US" sz="3600" dirty="0"/>
          </a:p>
        </p:txBody>
      </p:sp>
      <p:sp>
        <p:nvSpPr>
          <p:cNvPr id="4" name="Content Placeholder 3"/>
          <p:cNvSpPr txBox="1">
            <a:spLocks noGrp="1"/>
          </p:cNvSpPr>
          <p:nvPr>
            <p:ph idx="1"/>
          </p:nvPr>
        </p:nvSpPr>
        <p:spPr>
          <a:xfrm>
            <a:off x="457199" y="884059"/>
            <a:ext cx="8346141" cy="5295296"/>
          </a:xfrm>
          <a:prstGeom prst="rect">
            <a:avLst/>
          </a:prstGeom>
          <a:solidFill>
            <a:schemeClr val="accent2"/>
          </a:solidFill>
        </p:spPr>
        <p:txBody>
          <a:bodyPr wrap="square" rtlCol="0">
            <a:spAutoFit/>
          </a:bodyPr>
          <a:lstStyle/>
          <a:p>
            <a:pPr marL="114300" indent="0">
              <a:buNone/>
            </a:pPr>
            <a:r>
              <a:rPr lang="en-US" sz="1050" dirty="0" smtClean="0"/>
              <a:t>American Cancer Society</a:t>
            </a:r>
          </a:p>
          <a:p>
            <a:pPr marL="114300" indent="0">
              <a:buNone/>
            </a:pPr>
            <a:r>
              <a:rPr lang="en-US" sz="1050" i="1" u="sng" dirty="0" smtClean="0">
                <a:solidFill>
                  <a:schemeClr val="tx1">
                    <a:lumMod val="50000"/>
                    <a:lumOff val="50000"/>
                  </a:schemeClr>
                </a:solidFill>
                <a:hlinkClick r:id="rId3"/>
              </a:rPr>
              <a:t>http://www.cancer.org/cancer/lungcancer-non-smallcell/</a:t>
            </a:r>
            <a:endParaRPr lang="en-US" sz="1050" dirty="0" smtClean="0">
              <a:solidFill>
                <a:schemeClr val="tx1">
                  <a:lumMod val="50000"/>
                  <a:lumOff val="50000"/>
                </a:schemeClr>
              </a:solidFill>
            </a:endParaRPr>
          </a:p>
          <a:p>
            <a:pPr marL="114300" indent="0">
              <a:buNone/>
            </a:pPr>
            <a:r>
              <a:rPr lang="en-US" sz="1050" dirty="0" smtClean="0"/>
              <a:t> </a:t>
            </a:r>
          </a:p>
          <a:p>
            <a:pPr marL="114300" indent="0">
              <a:buNone/>
            </a:pPr>
            <a:r>
              <a:rPr lang="en-US" sz="1050" dirty="0" smtClean="0"/>
              <a:t>Antonia SJ, et al. Phase </a:t>
            </a:r>
            <a:r>
              <a:rPr lang="en-US" sz="1050" dirty="0" err="1" smtClean="0"/>
              <a:t>Ib</a:t>
            </a:r>
            <a:r>
              <a:rPr lang="en-US" sz="1050" dirty="0" smtClean="0"/>
              <a:t> study of MEDI4736, a programmed cell death ligand-1 (PD-L1) antibody, in combination with </a:t>
            </a:r>
            <a:r>
              <a:rPr lang="en-US" sz="1050" dirty="0" err="1" smtClean="0"/>
              <a:t>tremelimumab</a:t>
            </a:r>
            <a:r>
              <a:rPr lang="en-US" sz="1050" dirty="0" smtClean="0"/>
              <a:t>, a </a:t>
            </a:r>
            <a:r>
              <a:rPr lang="en-US" sz="1050" dirty="0" err="1" smtClean="0"/>
              <a:t>cytotoxic</a:t>
            </a:r>
            <a:r>
              <a:rPr lang="en-US" sz="1050" dirty="0" smtClean="0"/>
              <a:t> T-lymphocyte-associated protein-4 (CTLA-4) antibody, in patients (pts) with advanced NSCLC. </a:t>
            </a:r>
            <a:r>
              <a:rPr lang="en-US" sz="1050" i="1" dirty="0" smtClean="0"/>
              <a:t>J </a:t>
            </a:r>
            <a:r>
              <a:rPr lang="en-US" sz="1050" i="1" dirty="0" err="1" smtClean="0"/>
              <a:t>Clin</a:t>
            </a:r>
            <a:r>
              <a:rPr lang="en-US" sz="1050" i="1" dirty="0" smtClean="0"/>
              <a:t> </a:t>
            </a:r>
            <a:r>
              <a:rPr lang="en-US" sz="1050" i="1" dirty="0" err="1" smtClean="0"/>
              <a:t>Oncol</a:t>
            </a:r>
            <a:r>
              <a:rPr lang="en-US" sz="1050" i="1" dirty="0" smtClean="0"/>
              <a:t> 33, 2015 (</a:t>
            </a:r>
            <a:r>
              <a:rPr lang="en-US" sz="1050" i="1" dirty="0" err="1" smtClean="0"/>
              <a:t>suppl</a:t>
            </a:r>
            <a:r>
              <a:rPr lang="en-US" sz="1050" i="1" dirty="0" smtClean="0"/>
              <a:t>; </a:t>
            </a:r>
            <a:r>
              <a:rPr lang="en-US" sz="1050" i="1" dirty="0" err="1" smtClean="0"/>
              <a:t>abstr</a:t>
            </a:r>
            <a:r>
              <a:rPr lang="en-US" sz="1050" i="1" dirty="0" smtClean="0"/>
              <a:t> 3014)</a:t>
            </a:r>
            <a:endParaRPr lang="en-US" sz="1050" dirty="0" smtClean="0"/>
          </a:p>
          <a:p>
            <a:pPr marL="114300" indent="0">
              <a:buNone/>
            </a:pPr>
            <a:r>
              <a:rPr lang="en-US" sz="1050" i="1" dirty="0" smtClean="0"/>
              <a:t> </a:t>
            </a:r>
            <a:endParaRPr lang="en-US" sz="1050" dirty="0" smtClean="0"/>
          </a:p>
          <a:p>
            <a:pPr marL="114300" indent="0">
              <a:buNone/>
            </a:pPr>
            <a:r>
              <a:rPr lang="en-US" sz="1050" dirty="0" smtClean="0"/>
              <a:t>ClinicalTrials.gov,  A service of the U.S. National Institutes of Health</a:t>
            </a:r>
          </a:p>
          <a:p>
            <a:pPr marL="114300" indent="0">
              <a:buNone/>
            </a:pPr>
            <a:r>
              <a:rPr lang="en-US" sz="1050" u="sng" dirty="0" smtClean="0">
                <a:hlinkClick r:id="rId4"/>
              </a:rPr>
              <a:t>https://clinicaltrials.gov/</a:t>
            </a:r>
            <a:r>
              <a:rPr lang="en-US" sz="1050" dirty="0" smtClean="0"/>
              <a:t>  :Trials NCT02220894, NCT02039674, NCT01693562, NCT02352948, NCT02000947, NCT01903993, </a:t>
            </a:r>
            <a:r>
              <a:rPr lang="en-US" sz="1050" i="1" dirty="0" smtClean="0"/>
              <a:t>, </a:t>
            </a:r>
            <a:r>
              <a:rPr lang="en-US" sz="1050" dirty="0" smtClean="0"/>
              <a:t>NCT01846416, NCT02008227, NCT02041533, NCT02323126, NCT01642004, NCT01721759, NCT01295827</a:t>
            </a:r>
            <a:r>
              <a:rPr lang="en-US" sz="1050" i="1" dirty="0" smtClean="0"/>
              <a:t> </a:t>
            </a:r>
            <a:endParaRPr lang="en-US" sz="1050" dirty="0" smtClean="0"/>
          </a:p>
          <a:p>
            <a:pPr marL="114300" indent="0">
              <a:buNone/>
            </a:pPr>
            <a:r>
              <a:rPr lang="en-US" sz="1050" i="1" dirty="0" smtClean="0"/>
              <a:t> </a:t>
            </a:r>
            <a:endParaRPr lang="en-US" sz="1050" dirty="0" smtClean="0"/>
          </a:p>
          <a:p>
            <a:pPr marL="114300" indent="0">
              <a:buNone/>
            </a:pPr>
            <a:r>
              <a:rPr lang="en-US" sz="1050" dirty="0" err="1" smtClean="0"/>
              <a:t>Garon</a:t>
            </a:r>
            <a:r>
              <a:rPr lang="en-US" sz="1050" dirty="0" smtClean="0"/>
              <a:t> EB, et al. </a:t>
            </a:r>
            <a:r>
              <a:rPr lang="en-US" sz="1050" dirty="0" err="1" smtClean="0"/>
              <a:t>Pembrolizumab</a:t>
            </a:r>
            <a:r>
              <a:rPr lang="en-US" sz="1050" dirty="0" smtClean="0"/>
              <a:t> for the Treatment of Non-Small Cell Lung Cancer. </a:t>
            </a:r>
            <a:r>
              <a:rPr lang="en-US" sz="1050" i="1" dirty="0" smtClean="0"/>
              <a:t>N </a:t>
            </a:r>
            <a:r>
              <a:rPr lang="en-US" sz="1050" i="1" dirty="0" err="1" smtClean="0"/>
              <a:t>Engl</a:t>
            </a:r>
            <a:r>
              <a:rPr lang="en-US" sz="1050" i="1" dirty="0" smtClean="0"/>
              <a:t> J Med </a:t>
            </a:r>
            <a:r>
              <a:rPr lang="en-US" sz="1050" dirty="0" smtClean="0"/>
              <a:t>2015; 372:2018-2028</a:t>
            </a:r>
          </a:p>
          <a:p>
            <a:pPr marL="114300" indent="0">
              <a:buNone/>
            </a:pPr>
            <a:r>
              <a:rPr lang="en-US" sz="1050" dirty="0" smtClean="0"/>
              <a:t> </a:t>
            </a:r>
          </a:p>
          <a:p>
            <a:pPr marL="114300" indent="0">
              <a:buNone/>
            </a:pPr>
            <a:r>
              <a:rPr lang="en-US" sz="1050" dirty="0" smtClean="0"/>
              <a:t>Genentech Press Release, February 2014,</a:t>
            </a:r>
            <a:r>
              <a:rPr lang="en-US" sz="1050" u="sng" dirty="0" smtClean="0">
                <a:hlinkClick r:id="rId5"/>
              </a:rPr>
              <a:t>http</a:t>
            </a:r>
            <a:r>
              <a:rPr lang="en-US" sz="1050" i="1" u="sng" dirty="0" smtClean="0">
                <a:hlinkClick r:id="rId5"/>
              </a:rPr>
              <a:t>://</a:t>
            </a:r>
            <a:r>
              <a:rPr lang="en-US" sz="1050" i="1" u="sng" dirty="0" err="1" smtClean="0">
                <a:hlinkClick r:id="rId5"/>
              </a:rPr>
              <a:t>www.gene.com</a:t>
            </a:r>
            <a:r>
              <a:rPr lang="en-US" sz="1050" i="1" u="sng" dirty="0" smtClean="0">
                <a:hlinkClick r:id="rId5"/>
              </a:rPr>
              <a:t>/media/press-releases/14583/2015-02-01/</a:t>
            </a:r>
            <a:r>
              <a:rPr lang="en-US" sz="1050" i="1" u="sng" dirty="0" err="1" smtClean="0">
                <a:hlinkClick r:id="rId5"/>
              </a:rPr>
              <a:t>fda</a:t>
            </a:r>
            <a:r>
              <a:rPr lang="en-US" sz="1050" i="1" u="sng" dirty="0" smtClean="0">
                <a:hlinkClick r:id="rId5"/>
              </a:rPr>
              <a:t>-grants-breakthrough-therapy-</a:t>
            </a:r>
            <a:r>
              <a:rPr lang="en-US" sz="1050" i="1" u="sng" dirty="0" err="1" smtClean="0">
                <a:hlinkClick r:id="rId5"/>
              </a:rPr>
              <a:t>designat</a:t>
            </a:r>
            <a:r>
              <a:rPr lang="en-US" sz="1050" i="1" dirty="0" smtClean="0"/>
              <a:t> </a:t>
            </a:r>
            <a:endParaRPr lang="en-US" sz="1050" dirty="0" smtClean="0"/>
          </a:p>
          <a:p>
            <a:pPr marL="114300" indent="0">
              <a:buNone/>
            </a:pPr>
            <a:r>
              <a:rPr lang="en-US" sz="1050" i="1" dirty="0" smtClean="0"/>
              <a:t> </a:t>
            </a:r>
            <a:endParaRPr lang="en-US" sz="1050" dirty="0" smtClean="0"/>
          </a:p>
          <a:p>
            <a:pPr marL="114300" indent="0">
              <a:buNone/>
            </a:pPr>
            <a:r>
              <a:rPr lang="en-US" sz="1050" dirty="0" smtClean="0"/>
              <a:t>Merck Press Release, April 19, 2015</a:t>
            </a:r>
          </a:p>
          <a:p>
            <a:pPr marL="114300" indent="0">
              <a:buNone/>
            </a:pPr>
            <a:r>
              <a:rPr lang="en-US" sz="1050" u="sng" dirty="0" smtClean="0">
                <a:hlinkClick r:id="rId6"/>
              </a:rPr>
              <a:t>http://www.mercknewsroom.com/news-release/oncology-newsroom/treatment-advanced-non-small-cell-lung-cancer-nsclc-keytruda-pembroli</a:t>
            </a:r>
            <a:r>
              <a:rPr lang="en-US" sz="1050" dirty="0" smtClean="0"/>
              <a:t> </a:t>
            </a:r>
          </a:p>
          <a:p>
            <a:pPr marL="114300" indent="0">
              <a:buNone/>
            </a:pPr>
            <a:r>
              <a:rPr lang="en-US" sz="1050" dirty="0" smtClean="0"/>
              <a:t> </a:t>
            </a:r>
          </a:p>
          <a:p>
            <a:pPr marL="114300" indent="0">
              <a:buNone/>
            </a:pPr>
            <a:r>
              <a:rPr lang="en-US" sz="1050" dirty="0" err="1" smtClean="0"/>
              <a:t>Mok</a:t>
            </a:r>
            <a:r>
              <a:rPr lang="en-US" sz="1050" dirty="0" smtClean="0"/>
              <a:t>, T. et al. Phase 3 KEYNOTE-042 trial of </a:t>
            </a:r>
            <a:r>
              <a:rPr lang="en-US" sz="1050" dirty="0" err="1" smtClean="0"/>
              <a:t>pembrolizumab</a:t>
            </a:r>
            <a:r>
              <a:rPr lang="en-US" sz="1050" dirty="0" smtClean="0"/>
              <a:t> (MK-3475) versus platinum doublet chemotherapy in treatment-naïve patients (pts) with PD-L1-positive advanced non-small cell lung cancer (NSCLC). </a:t>
            </a:r>
            <a:r>
              <a:rPr lang="en-US" sz="1050" i="1" dirty="0" smtClean="0"/>
              <a:t>J </a:t>
            </a:r>
            <a:r>
              <a:rPr lang="en-US" sz="1050" i="1" dirty="0" err="1" smtClean="0"/>
              <a:t>Clin</a:t>
            </a:r>
            <a:r>
              <a:rPr lang="en-US" sz="1050" i="1" dirty="0" smtClean="0"/>
              <a:t> </a:t>
            </a:r>
            <a:r>
              <a:rPr lang="en-US" sz="1050" i="1" dirty="0" err="1" smtClean="0"/>
              <a:t>Oncol</a:t>
            </a:r>
            <a:r>
              <a:rPr lang="en-US" sz="1050" i="1" dirty="0" smtClean="0"/>
              <a:t> 33, 2015 (</a:t>
            </a:r>
            <a:r>
              <a:rPr lang="en-US" sz="1050" i="1" dirty="0" err="1" smtClean="0"/>
              <a:t>suppl</a:t>
            </a:r>
            <a:r>
              <a:rPr lang="en-US" sz="1050" i="1" dirty="0" smtClean="0"/>
              <a:t>; </a:t>
            </a:r>
            <a:r>
              <a:rPr lang="en-US" sz="1050" i="1" dirty="0" err="1" smtClean="0"/>
              <a:t>abstr</a:t>
            </a:r>
            <a:r>
              <a:rPr lang="en-US" sz="1050" i="1" dirty="0" smtClean="0"/>
              <a:t> TPS8105)</a:t>
            </a:r>
            <a:endParaRPr lang="en-US" sz="1050" dirty="0" smtClean="0"/>
          </a:p>
          <a:p>
            <a:pPr marL="114300" indent="0">
              <a:buNone/>
            </a:pPr>
            <a:r>
              <a:rPr lang="en-US" sz="1050" i="1" dirty="0" smtClean="0"/>
              <a:t> </a:t>
            </a:r>
            <a:endParaRPr lang="en-US" sz="1050" dirty="0" smtClean="0"/>
          </a:p>
          <a:p>
            <a:pPr marL="114300" indent="0">
              <a:buNone/>
            </a:pPr>
            <a:r>
              <a:rPr lang="en-US" sz="1050" dirty="0" smtClean="0"/>
              <a:t>NCCN Clinical Practice Guidelines in Oncology, Non-Small Cell Lung Cancer</a:t>
            </a:r>
          </a:p>
          <a:p>
            <a:pPr marL="114300" indent="0">
              <a:buNone/>
            </a:pPr>
            <a:r>
              <a:rPr lang="en-US" sz="1050" u="sng" dirty="0" smtClean="0">
                <a:hlinkClick r:id="rId7"/>
              </a:rPr>
              <a:t>http://www.nccn.org/professionals/physician_gls/f_guidelines.asp</a:t>
            </a:r>
            <a:r>
              <a:rPr lang="en-US" sz="1050" dirty="0" smtClean="0"/>
              <a:t> </a:t>
            </a:r>
          </a:p>
          <a:p>
            <a:pPr marL="114300" indent="0">
              <a:buNone/>
            </a:pPr>
            <a:endParaRPr lang="en-US" sz="1050" dirty="0" smtClean="0"/>
          </a:p>
          <a:p>
            <a:pPr marL="114300" indent="0">
              <a:buNone/>
            </a:pPr>
            <a:r>
              <a:rPr lang="en-US" sz="1050" dirty="0" err="1" smtClean="0"/>
              <a:t>Opdivo</a:t>
            </a:r>
            <a:r>
              <a:rPr lang="en-US" sz="1050" dirty="0" smtClean="0"/>
              <a:t> (</a:t>
            </a:r>
            <a:r>
              <a:rPr lang="en-US" sz="1050" dirty="0" err="1" smtClean="0"/>
              <a:t>nivolumab</a:t>
            </a:r>
            <a:r>
              <a:rPr lang="en-US" sz="1050" dirty="0" smtClean="0"/>
              <a:t>) FDA approved Label / Prescribing Information</a:t>
            </a:r>
          </a:p>
          <a:p>
            <a:pPr marL="114300" indent="0">
              <a:buNone/>
            </a:pPr>
            <a:endParaRPr lang="en-US" sz="1050" i="1" dirty="0" smtClean="0"/>
          </a:p>
        </p:txBody>
      </p:sp>
    </p:spTree>
    <p:extLst>
      <p:ext uri="{BB962C8B-B14F-4D97-AF65-F5344CB8AC3E}">
        <p14:creationId xmlns="" xmlns:p14="http://schemas.microsoft.com/office/powerpoint/2010/main" val="869268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128"/>
            <a:ext cx="8229600" cy="1143000"/>
          </a:xfrm>
        </p:spPr>
        <p:txBody>
          <a:bodyPr/>
          <a:lstStyle/>
          <a:p>
            <a:r>
              <a:rPr lang="en-US" sz="3600" dirty="0" smtClean="0"/>
              <a:t>Non-Small Cell Lung Cancer (NSCLC)</a:t>
            </a:r>
            <a:endParaRPr lang="en-US" sz="3600" dirty="0"/>
          </a:p>
        </p:txBody>
      </p:sp>
      <p:sp>
        <p:nvSpPr>
          <p:cNvPr id="23" name="Content Placeholder 2"/>
          <p:cNvSpPr txBox="1">
            <a:spLocks/>
          </p:cNvSpPr>
          <p:nvPr/>
        </p:nvSpPr>
        <p:spPr>
          <a:xfrm>
            <a:off x="457200" y="5512030"/>
            <a:ext cx="6932141" cy="368757"/>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endParaRPr lang="en-US" sz="1100" i="1" dirty="0">
              <a:solidFill>
                <a:schemeClr val="tx1">
                  <a:lumMod val="50000"/>
                  <a:lumOff val="50000"/>
                </a:schemeClr>
              </a:solidFill>
            </a:endParaRPr>
          </a:p>
        </p:txBody>
      </p:sp>
      <p:sp>
        <p:nvSpPr>
          <p:cNvPr id="14" name="Content Placeholder 13"/>
          <p:cNvSpPr>
            <a:spLocks noGrp="1"/>
          </p:cNvSpPr>
          <p:nvPr>
            <p:ph idx="1"/>
          </p:nvPr>
        </p:nvSpPr>
        <p:spPr>
          <a:xfrm>
            <a:off x="583114" y="1417638"/>
            <a:ext cx="7731384" cy="3687896"/>
          </a:xfrm>
        </p:spPr>
        <p:txBody>
          <a:bodyPr>
            <a:normAutofit/>
          </a:bodyPr>
          <a:lstStyle/>
          <a:p>
            <a:r>
              <a:rPr lang="en-US" sz="2400" dirty="0" smtClean="0"/>
              <a:t>NSCLC divided into:</a:t>
            </a:r>
          </a:p>
          <a:p>
            <a:pPr lvl="1"/>
            <a:r>
              <a:rPr lang="en-US" sz="2400" u="sng" dirty="0" smtClean="0"/>
              <a:t>Squamous</a:t>
            </a:r>
            <a:r>
              <a:rPr lang="en-US" sz="2400" dirty="0" smtClean="0"/>
              <a:t> (epidermoid carcinoma): ~25% of all NSCLC</a:t>
            </a:r>
          </a:p>
          <a:p>
            <a:pPr lvl="1"/>
            <a:r>
              <a:rPr lang="en-US" sz="2400" u="sng" dirty="0" smtClean="0"/>
              <a:t>Non-Squamous</a:t>
            </a:r>
            <a:r>
              <a:rPr lang="en-US" sz="2400" dirty="0" smtClean="0"/>
              <a:t>: ~75% of all NSCLC</a:t>
            </a:r>
          </a:p>
        </p:txBody>
      </p:sp>
      <p:graphicFrame>
        <p:nvGraphicFramePr>
          <p:cNvPr id="5" name="Table 4"/>
          <p:cNvGraphicFramePr>
            <a:graphicFrameLocks noGrp="1"/>
          </p:cNvGraphicFramePr>
          <p:nvPr>
            <p:extLst>
              <p:ext uri="{D42A27DB-BD31-4B8C-83A1-F6EECF244321}">
                <p14:modId xmlns="" xmlns:p14="http://schemas.microsoft.com/office/powerpoint/2010/main" val="3399553435"/>
              </p:ext>
            </p:extLst>
          </p:nvPr>
        </p:nvGraphicFramePr>
        <p:xfrm>
          <a:off x="5609398" y="3239439"/>
          <a:ext cx="2951896" cy="2272591"/>
        </p:xfrm>
        <a:graphic>
          <a:graphicData uri="http://schemas.openxmlformats.org/drawingml/2006/table">
            <a:tbl>
              <a:tblPr/>
              <a:tblGrid>
                <a:gridCol w="1660231"/>
                <a:gridCol w="1291665"/>
              </a:tblGrid>
              <a:tr h="622208">
                <a:tc gridSpan="2">
                  <a:txBody>
                    <a:bodyPr/>
                    <a:lstStyle/>
                    <a:p>
                      <a:pPr algn="l" fontAlgn="b"/>
                      <a:r>
                        <a:rPr lang="en-US" sz="1600" b="1" i="0" u="none" strike="noStrike" dirty="0">
                          <a:solidFill>
                            <a:srgbClr val="000000"/>
                          </a:solidFill>
                          <a:effectLst/>
                          <a:latin typeface="Calibri" panose="020F0502020204030204" pitchFamily="34" charset="0"/>
                        </a:rPr>
                        <a:t>2015 Lung Cancer Statistics (United States)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657283">
                <a:tc gridSpan="2">
                  <a:txBody>
                    <a:bodyPr/>
                    <a:lstStyle/>
                    <a:p>
                      <a:pPr algn="l" fontAlgn="b"/>
                      <a:r>
                        <a:rPr lang="en-US" sz="1400" b="1" i="0" u="none" strike="noStrike" dirty="0">
                          <a:solidFill>
                            <a:srgbClr val="000000"/>
                          </a:solidFill>
                          <a:effectLst/>
                          <a:latin typeface="Calibri" panose="020F0502020204030204" pitchFamily="34" charset="0"/>
                        </a:rPr>
                        <a:t>NSCLC and SCLC (Small Cell Lung Cancer)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657283">
                <a:tc>
                  <a:txBody>
                    <a:bodyPr/>
                    <a:lstStyle/>
                    <a:p>
                      <a:pPr algn="l" fontAlgn="b"/>
                      <a:r>
                        <a:rPr lang="en-US" sz="1400" b="1" i="0" u="none" strike="noStrike" dirty="0">
                          <a:solidFill>
                            <a:srgbClr val="000000"/>
                          </a:solidFill>
                          <a:effectLst/>
                          <a:latin typeface="Calibri" panose="020F0502020204030204" pitchFamily="34" charset="0"/>
                        </a:rPr>
                        <a:t>Estimated New Cases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Estimated Deaths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817">
                <a:tc>
                  <a:txBody>
                    <a:bodyPr/>
                    <a:lstStyle/>
                    <a:p>
                      <a:pPr algn="ctr" fontAlgn="b"/>
                      <a:r>
                        <a:rPr lang="en-US" sz="1400" b="0" i="0" u="none" strike="noStrike">
                          <a:solidFill>
                            <a:srgbClr val="000000"/>
                          </a:solidFill>
                          <a:effectLst/>
                          <a:latin typeface="Calibri" panose="020F0502020204030204" pitchFamily="34" charset="0"/>
                        </a:rPr>
                        <a:t>221,200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158,040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229431" y="3237684"/>
            <a:ext cx="5104569" cy="923330"/>
          </a:xfrm>
          <a:prstGeom prst="rect">
            <a:avLst/>
          </a:prstGeom>
        </p:spPr>
        <p:txBody>
          <a:bodyPr wrap="square">
            <a:spAutoFit/>
          </a:bodyPr>
          <a:lstStyle/>
          <a:p>
            <a:pPr marL="1200150" lvl="2" indent="-285750">
              <a:buClr>
                <a:schemeClr val="accent2">
                  <a:lumMod val="75000"/>
                </a:schemeClr>
              </a:buClr>
              <a:buFont typeface="Wingdings" panose="05000000000000000000" pitchFamily="2" charset="2"/>
              <a:buChar char="Ø"/>
            </a:pPr>
            <a:r>
              <a:rPr lang="en-US" dirty="0"/>
              <a:t>Adenocarcinoma: cancer that originates from the mucus secreting cells, most common </a:t>
            </a:r>
            <a:r>
              <a:rPr lang="en-US" dirty="0" smtClean="0"/>
              <a:t>form</a:t>
            </a:r>
          </a:p>
        </p:txBody>
      </p:sp>
      <p:sp>
        <p:nvSpPr>
          <p:cNvPr id="9" name="Rectangle 8"/>
          <p:cNvSpPr/>
          <p:nvPr/>
        </p:nvSpPr>
        <p:spPr>
          <a:xfrm>
            <a:off x="229431" y="4072833"/>
            <a:ext cx="4651458" cy="1200329"/>
          </a:xfrm>
          <a:prstGeom prst="rect">
            <a:avLst/>
          </a:prstGeom>
        </p:spPr>
        <p:txBody>
          <a:bodyPr wrap="square">
            <a:spAutoFit/>
          </a:bodyPr>
          <a:lstStyle/>
          <a:p>
            <a:pPr marL="1200150" lvl="2" indent="-285750">
              <a:buClr>
                <a:schemeClr val="accent2">
                  <a:lumMod val="75000"/>
                </a:schemeClr>
              </a:buClr>
              <a:buFont typeface="Wingdings" panose="05000000000000000000" pitchFamily="2" charset="2"/>
              <a:buChar char="Ø"/>
            </a:pPr>
            <a:r>
              <a:rPr lang="en-US" dirty="0" smtClean="0"/>
              <a:t>Large </a:t>
            </a:r>
            <a:r>
              <a:rPr lang="en-US" dirty="0"/>
              <a:t>cell (undifferentiated) carcinoma: </a:t>
            </a:r>
            <a:r>
              <a:rPr lang="en-US" dirty="0" err="1"/>
              <a:t>heterogenous</a:t>
            </a:r>
            <a:r>
              <a:rPr lang="en-US" dirty="0"/>
              <a:t> epithelial </a:t>
            </a:r>
            <a:r>
              <a:rPr lang="en-US" dirty="0" smtClean="0"/>
              <a:t>neoplasms</a:t>
            </a:r>
          </a:p>
          <a:p>
            <a:pPr marL="1200150" lvl="2" indent="-285750">
              <a:buClr>
                <a:schemeClr val="accent2">
                  <a:lumMod val="75000"/>
                </a:schemeClr>
              </a:buClr>
              <a:buFont typeface="Wingdings" panose="05000000000000000000" pitchFamily="2" charset="2"/>
              <a:buChar char="Ø"/>
            </a:pPr>
            <a:r>
              <a:rPr lang="en-US" dirty="0" smtClean="0"/>
              <a:t>Other types: occur </a:t>
            </a:r>
            <a:r>
              <a:rPr lang="en-US" dirty="0"/>
              <a:t>less frequently</a:t>
            </a:r>
          </a:p>
        </p:txBody>
      </p:sp>
      <p:sp>
        <p:nvSpPr>
          <p:cNvPr id="7" name="TextBox 6"/>
          <p:cNvSpPr txBox="1"/>
          <p:nvPr/>
        </p:nvSpPr>
        <p:spPr>
          <a:xfrm>
            <a:off x="743922" y="864425"/>
            <a:ext cx="6341993" cy="461665"/>
          </a:xfrm>
          <a:prstGeom prst="rect">
            <a:avLst/>
          </a:prstGeom>
          <a:noFill/>
        </p:spPr>
        <p:txBody>
          <a:bodyPr wrap="none" rtlCol="0">
            <a:spAutoFit/>
          </a:bodyPr>
          <a:lstStyle/>
          <a:p>
            <a:r>
              <a:rPr lang="en-US" sz="2400" b="1" i="1" dirty="0" smtClean="0"/>
              <a:t>NSCLC constitutes 85% to 90% of all lung cancers</a:t>
            </a:r>
            <a:endParaRPr lang="en-US" sz="2400" b="1" i="1" dirty="0"/>
          </a:p>
        </p:txBody>
      </p:sp>
      <p:sp>
        <p:nvSpPr>
          <p:cNvPr id="10" name="Rectangle 9"/>
          <p:cNvSpPr/>
          <p:nvPr/>
        </p:nvSpPr>
        <p:spPr>
          <a:xfrm>
            <a:off x="1111622" y="5512030"/>
            <a:ext cx="6893859" cy="492443"/>
          </a:xfrm>
          <a:prstGeom prst="rect">
            <a:avLst/>
          </a:prstGeom>
        </p:spPr>
        <p:txBody>
          <a:bodyPr wrap="square">
            <a:spAutoFit/>
          </a:bodyPr>
          <a:lstStyle/>
          <a:p>
            <a:pPr marL="114300" indent="0">
              <a:buNone/>
            </a:pPr>
            <a:r>
              <a:rPr lang="en-US" sz="1400" b="1" dirty="0" smtClean="0">
                <a:solidFill>
                  <a:schemeClr val="tx1">
                    <a:lumMod val="50000"/>
                    <a:lumOff val="50000"/>
                  </a:schemeClr>
                </a:solidFill>
              </a:rPr>
              <a:t>(</a:t>
            </a:r>
            <a:r>
              <a:rPr lang="en-US" sz="1200" i="1" dirty="0" smtClean="0">
                <a:solidFill>
                  <a:schemeClr val="accent4">
                    <a:lumMod val="50000"/>
                  </a:schemeClr>
                </a:solidFill>
              </a:rPr>
              <a:t>sources: Seer Cancer Statistics, http://seer.cancer.gov/statfacts/html/lungb.html</a:t>
            </a:r>
            <a:r>
              <a:rPr lang="en-US" sz="1200" i="1" dirty="0" smtClean="0">
                <a:solidFill>
                  <a:schemeClr val="tx1">
                    <a:lumMod val="50000"/>
                    <a:lumOff val="50000"/>
                  </a:schemeClr>
                </a:solidFill>
              </a:rPr>
              <a:t>;  American Cancer Society, http://www.cancer.org/cancer/lungcancer-non-smallcell/)</a:t>
            </a:r>
            <a:endParaRPr lang="en-US" sz="1200" i="1" dirty="0">
              <a:solidFill>
                <a:schemeClr val="tx1">
                  <a:lumMod val="50000"/>
                  <a:lumOff val="50000"/>
                </a:schemeClr>
              </a:solidFill>
            </a:endParaRPr>
          </a:p>
        </p:txBody>
      </p:sp>
    </p:spTree>
    <p:extLst>
      <p:ext uri="{BB962C8B-B14F-4D97-AF65-F5344CB8AC3E}">
        <p14:creationId xmlns="" xmlns:p14="http://schemas.microsoft.com/office/powerpoint/2010/main" val="2578100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27"/>
            <a:ext cx="8229600" cy="1143000"/>
          </a:xfrm>
        </p:spPr>
        <p:txBody>
          <a:bodyPr/>
          <a:lstStyle/>
          <a:p>
            <a:r>
              <a:rPr lang="en-US" sz="3600" dirty="0" smtClean="0"/>
              <a:t>References (cont.)</a:t>
            </a:r>
            <a:endParaRPr lang="en-US" sz="3600" dirty="0"/>
          </a:p>
        </p:txBody>
      </p:sp>
      <p:sp>
        <p:nvSpPr>
          <p:cNvPr id="6" name="Content Placeholder 3"/>
          <p:cNvSpPr txBox="1">
            <a:spLocks noGrp="1"/>
          </p:cNvSpPr>
          <p:nvPr>
            <p:ph idx="1"/>
          </p:nvPr>
        </p:nvSpPr>
        <p:spPr>
          <a:xfrm>
            <a:off x="636587" y="717178"/>
            <a:ext cx="8337083" cy="5198346"/>
          </a:xfrm>
          <a:prstGeom prst="rect">
            <a:avLst/>
          </a:prstGeom>
          <a:solidFill>
            <a:schemeClr val="accent2"/>
          </a:solidFill>
        </p:spPr>
        <p:txBody>
          <a:bodyPr wrap="square" rtlCol="0">
            <a:spAutoFit/>
          </a:bodyPr>
          <a:lstStyle/>
          <a:p>
            <a:pPr marL="114300" indent="0">
              <a:buNone/>
            </a:pPr>
            <a:r>
              <a:rPr lang="en-US" sz="1050" dirty="0" err="1" smtClean="0"/>
              <a:t>Patnaik</a:t>
            </a:r>
            <a:r>
              <a:rPr lang="en-US" sz="1050" dirty="0"/>
              <a:t>, A., et al. Phase I study of </a:t>
            </a:r>
            <a:r>
              <a:rPr lang="en-US" sz="1050" dirty="0" err="1"/>
              <a:t>pembrolizumab</a:t>
            </a:r>
            <a:r>
              <a:rPr lang="en-US" sz="1050" dirty="0"/>
              <a:t> (</a:t>
            </a:r>
            <a:r>
              <a:rPr lang="en-US" sz="1050" dirty="0" err="1"/>
              <a:t>pembro</a:t>
            </a:r>
            <a:r>
              <a:rPr lang="en-US" sz="1050" dirty="0"/>
              <a:t>; MK-3475) plus </a:t>
            </a:r>
            <a:r>
              <a:rPr lang="en-US" sz="1050" dirty="0" err="1"/>
              <a:t>ipilimumab</a:t>
            </a:r>
            <a:r>
              <a:rPr lang="en-US" sz="1050" dirty="0"/>
              <a:t> (IPI) as second-line therapy for advanced non-small cell lung cancer (NSCLC): KEYNOTE-021 cohort D. </a:t>
            </a:r>
            <a:r>
              <a:rPr lang="en-US" sz="1050" i="1" dirty="0"/>
              <a:t>J </a:t>
            </a:r>
            <a:r>
              <a:rPr lang="en-US" sz="1050" i="1" dirty="0" err="1"/>
              <a:t>Clin</a:t>
            </a:r>
            <a:r>
              <a:rPr lang="en-US" sz="1050" i="1" dirty="0"/>
              <a:t> </a:t>
            </a:r>
            <a:r>
              <a:rPr lang="en-US" sz="1050" i="1" dirty="0" err="1"/>
              <a:t>Oncol</a:t>
            </a:r>
            <a:r>
              <a:rPr lang="en-US" sz="1050" i="1" dirty="0"/>
              <a:t> 33, 2015 (</a:t>
            </a:r>
            <a:r>
              <a:rPr lang="en-US" sz="1050" i="1" dirty="0" err="1"/>
              <a:t>suppl</a:t>
            </a:r>
            <a:r>
              <a:rPr lang="en-US" sz="1050" i="1" dirty="0"/>
              <a:t>; </a:t>
            </a:r>
            <a:r>
              <a:rPr lang="en-US" sz="1050" i="1" dirty="0" err="1"/>
              <a:t>abstr</a:t>
            </a:r>
            <a:r>
              <a:rPr lang="en-US" sz="1050" i="1" dirty="0"/>
              <a:t> 8011) )</a:t>
            </a:r>
            <a:endParaRPr lang="en-US" sz="1050" dirty="0"/>
          </a:p>
          <a:p>
            <a:pPr marL="114300" indent="0">
              <a:buNone/>
            </a:pPr>
            <a:r>
              <a:rPr lang="en-US" sz="1050" dirty="0"/>
              <a:t> </a:t>
            </a:r>
          </a:p>
          <a:p>
            <a:pPr marL="114300" indent="0">
              <a:buNone/>
            </a:pPr>
            <a:r>
              <a:rPr lang="en-US" sz="1050" dirty="0"/>
              <a:t>Paz-Ares, LG. et al. Phase III, randomized (</a:t>
            </a:r>
            <a:r>
              <a:rPr lang="en-US" sz="1050" dirty="0" err="1"/>
              <a:t>CheckMate</a:t>
            </a:r>
            <a:r>
              <a:rPr lang="en-US" sz="1050" dirty="0"/>
              <a:t> 057) of </a:t>
            </a:r>
            <a:r>
              <a:rPr lang="en-US" sz="1050" dirty="0" err="1"/>
              <a:t>nivolumab</a:t>
            </a:r>
            <a:r>
              <a:rPr lang="en-US" sz="1050" dirty="0"/>
              <a:t> (NIVO) versus </a:t>
            </a:r>
            <a:r>
              <a:rPr lang="en-US" sz="1050" dirty="0" err="1"/>
              <a:t>docetaxel</a:t>
            </a:r>
            <a:r>
              <a:rPr lang="en-US" sz="1050" dirty="0"/>
              <a:t> (DOC) in advanced non-squamous cell (non-SQ) non-small cell lung cancer (NSCLC). </a:t>
            </a:r>
            <a:r>
              <a:rPr lang="en-US" sz="1050" i="1" dirty="0"/>
              <a:t>J </a:t>
            </a:r>
            <a:r>
              <a:rPr lang="en-US" sz="1050" i="1" dirty="0" err="1"/>
              <a:t>Clin</a:t>
            </a:r>
            <a:r>
              <a:rPr lang="en-US" sz="1050" i="1" dirty="0"/>
              <a:t> </a:t>
            </a:r>
            <a:r>
              <a:rPr lang="en-US" sz="1050" i="1" dirty="0" err="1"/>
              <a:t>Oncol</a:t>
            </a:r>
            <a:r>
              <a:rPr lang="en-US" sz="1050" dirty="0"/>
              <a:t>. 2015;33 (</a:t>
            </a:r>
            <a:r>
              <a:rPr lang="en-US" sz="1050" dirty="0" err="1"/>
              <a:t>suppl</a:t>
            </a:r>
            <a:r>
              <a:rPr lang="en-US" sz="1050" dirty="0"/>
              <a:t>; </a:t>
            </a:r>
            <a:r>
              <a:rPr lang="en-US" sz="1050" dirty="0" err="1"/>
              <a:t>abstr</a:t>
            </a:r>
            <a:r>
              <a:rPr lang="en-US" sz="1050" dirty="0"/>
              <a:t> LBA109)</a:t>
            </a:r>
          </a:p>
          <a:p>
            <a:pPr marL="114300" indent="0">
              <a:buNone/>
            </a:pPr>
            <a:r>
              <a:rPr lang="en-US" sz="1050" dirty="0"/>
              <a:t> </a:t>
            </a:r>
          </a:p>
          <a:p>
            <a:pPr marL="114300" indent="0">
              <a:buNone/>
            </a:pPr>
            <a:r>
              <a:rPr lang="en-US" sz="1050" dirty="0" err="1"/>
              <a:t>Planchard</a:t>
            </a:r>
            <a:r>
              <a:rPr lang="en-US" sz="1050" dirty="0"/>
              <a:t>, D., et al. A phase III study of MEDI4736 (M), an anti-PD-L1 antibody, in monotherapy or in combination with </a:t>
            </a:r>
            <a:r>
              <a:rPr lang="en-US" sz="1050" dirty="0" err="1"/>
              <a:t>Tremelimumab</a:t>
            </a:r>
            <a:r>
              <a:rPr lang="en-US" sz="1050" dirty="0"/>
              <a:t> (T), versus standard of care (SOC) in patients (pts) with advanced non-small cell lung cancer (NSCLC) who have received at least two prior systemic treatment regimens.</a:t>
            </a:r>
            <a:r>
              <a:rPr lang="en-US" sz="1050" i="1" dirty="0"/>
              <a:t> J </a:t>
            </a:r>
            <a:r>
              <a:rPr lang="en-US" sz="1050" i="1" dirty="0" err="1"/>
              <a:t>Clin</a:t>
            </a:r>
            <a:r>
              <a:rPr lang="en-US" sz="1050" i="1" dirty="0"/>
              <a:t> </a:t>
            </a:r>
            <a:r>
              <a:rPr lang="en-US" sz="1050" i="1" dirty="0" err="1"/>
              <a:t>Oncol</a:t>
            </a:r>
            <a:r>
              <a:rPr lang="en-US" sz="1050" i="1" dirty="0"/>
              <a:t> 33, 2015 (</a:t>
            </a:r>
            <a:r>
              <a:rPr lang="en-US" sz="1050" i="1" dirty="0" err="1"/>
              <a:t>suppl</a:t>
            </a:r>
            <a:r>
              <a:rPr lang="en-US" sz="1050" i="1" dirty="0"/>
              <a:t>; </a:t>
            </a:r>
            <a:r>
              <a:rPr lang="en-US" sz="1050" i="1" dirty="0" err="1"/>
              <a:t>abstr</a:t>
            </a:r>
            <a:r>
              <a:rPr lang="en-US" sz="1050" i="1" dirty="0"/>
              <a:t> TPS8104)</a:t>
            </a:r>
            <a:endParaRPr lang="en-US" sz="1050" dirty="0"/>
          </a:p>
          <a:p>
            <a:pPr marL="114300" indent="0">
              <a:buNone/>
            </a:pPr>
            <a:r>
              <a:rPr lang="en-US" sz="1050" dirty="0"/>
              <a:t> </a:t>
            </a:r>
          </a:p>
          <a:p>
            <a:pPr marL="114300" indent="0">
              <a:buNone/>
            </a:pPr>
            <a:r>
              <a:rPr lang="en-US" sz="1050" dirty="0"/>
              <a:t>Rizvi, NA. et al. Safety and clinical activity of MEDI4736, an anti-programmed cell death-ligand 1 (PD-L1 antibody, in patients with non-small cell lung cancer (NSCLC)</a:t>
            </a:r>
            <a:r>
              <a:rPr lang="en-US" sz="1050" i="1" dirty="0"/>
              <a:t>. J </a:t>
            </a:r>
            <a:r>
              <a:rPr lang="en-US" sz="1050" i="1" dirty="0" err="1"/>
              <a:t>Clin</a:t>
            </a:r>
            <a:r>
              <a:rPr lang="en-US" sz="1050" i="1" dirty="0"/>
              <a:t> </a:t>
            </a:r>
            <a:r>
              <a:rPr lang="en-US" sz="1050" i="1" dirty="0" err="1"/>
              <a:t>Oncol</a:t>
            </a:r>
            <a:r>
              <a:rPr lang="en-US" sz="1050" i="1" dirty="0"/>
              <a:t> 33, 2015 (</a:t>
            </a:r>
            <a:r>
              <a:rPr lang="en-US" sz="1050" i="1" dirty="0" err="1"/>
              <a:t>suppl</a:t>
            </a:r>
            <a:r>
              <a:rPr lang="en-US" sz="1050" i="1" dirty="0"/>
              <a:t>; </a:t>
            </a:r>
            <a:r>
              <a:rPr lang="en-US" sz="1050" i="1" dirty="0" err="1"/>
              <a:t>abstr</a:t>
            </a:r>
            <a:r>
              <a:rPr lang="en-US" sz="1050" i="1" dirty="0"/>
              <a:t> 8032)</a:t>
            </a:r>
            <a:endParaRPr lang="en-US" sz="1050" dirty="0"/>
          </a:p>
          <a:p>
            <a:pPr marL="114300" indent="0">
              <a:buNone/>
            </a:pPr>
            <a:r>
              <a:rPr lang="en-US" sz="1050" dirty="0"/>
              <a:t> </a:t>
            </a:r>
          </a:p>
          <a:p>
            <a:pPr marL="114300" indent="0">
              <a:buNone/>
            </a:pPr>
            <a:r>
              <a:rPr lang="en-US" sz="1050" dirty="0"/>
              <a:t>Rizvi, NA. et al. Activity and safety of </a:t>
            </a:r>
            <a:r>
              <a:rPr lang="en-US" sz="1050" dirty="0" err="1"/>
              <a:t>nivolumab</a:t>
            </a:r>
            <a:r>
              <a:rPr lang="en-US" sz="1050" dirty="0"/>
              <a:t>, an anti-PD-1 immune checkpoint inhibitor, for patients with advanced, refractory squamous non-small-cell lung cancer (</a:t>
            </a:r>
            <a:r>
              <a:rPr lang="en-US" sz="1050" dirty="0" err="1"/>
              <a:t>CheckMate</a:t>
            </a:r>
            <a:r>
              <a:rPr lang="en-US" sz="1050" dirty="0"/>
              <a:t> 063): a phase 2, single-arm trial. </a:t>
            </a:r>
            <a:r>
              <a:rPr lang="en-US" sz="1050" i="1" dirty="0"/>
              <a:t>The Lancet Oncology </a:t>
            </a:r>
            <a:r>
              <a:rPr lang="en-US" sz="1050" dirty="0"/>
              <a:t>2015; 16(3):257-265.</a:t>
            </a:r>
          </a:p>
          <a:p>
            <a:pPr marL="114300" indent="0">
              <a:buNone/>
            </a:pPr>
            <a:r>
              <a:rPr lang="en-US" sz="1050" dirty="0"/>
              <a:t> </a:t>
            </a:r>
          </a:p>
          <a:p>
            <a:pPr marL="114300" indent="0">
              <a:buNone/>
            </a:pPr>
            <a:r>
              <a:rPr lang="en-US" sz="1050" dirty="0"/>
              <a:t>Seer Cancer Statistics</a:t>
            </a:r>
          </a:p>
          <a:p>
            <a:pPr marL="114300" indent="0">
              <a:buNone/>
            </a:pPr>
            <a:r>
              <a:rPr lang="en-US" sz="1050" i="1" u="sng" dirty="0">
                <a:hlinkClick r:id="rId3"/>
              </a:rPr>
              <a:t>http://seer.cancer.gov/statfacts/html/lungb.html</a:t>
            </a:r>
            <a:endParaRPr lang="en-US" sz="1050" dirty="0"/>
          </a:p>
          <a:p>
            <a:pPr marL="114300" indent="0">
              <a:buNone/>
            </a:pPr>
            <a:r>
              <a:rPr lang="en-US" sz="1050" dirty="0"/>
              <a:t> </a:t>
            </a:r>
          </a:p>
          <a:p>
            <a:pPr marL="114300" indent="0">
              <a:buNone/>
            </a:pPr>
            <a:r>
              <a:rPr lang="en-US" sz="1050" dirty="0"/>
              <a:t>SITN science in the news</a:t>
            </a:r>
          </a:p>
          <a:p>
            <a:pPr marL="114300" indent="0">
              <a:buNone/>
            </a:pPr>
            <a:r>
              <a:rPr lang="en-US" sz="1050" i="1" u="sng" dirty="0">
                <a:hlinkClick r:id="rId4"/>
              </a:rPr>
              <a:t>http://sitn.hms.harvard.edu/flash/2014/blocking-the-brakes-helping-your-immune-system-battle-cancer/</a:t>
            </a:r>
            <a:r>
              <a:rPr lang="en-US" sz="1050" i="1" dirty="0"/>
              <a:t> </a:t>
            </a:r>
            <a:endParaRPr lang="en-US" sz="1050" dirty="0"/>
          </a:p>
          <a:p>
            <a:pPr marL="114300" indent="0">
              <a:buNone/>
            </a:pPr>
            <a:r>
              <a:rPr lang="en-US" sz="1050" dirty="0"/>
              <a:t> </a:t>
            </a:r>
          </a:p>
          <a:p>
            <a:pPr marL="114300" indent="0">
              <a:buNone/>
            </a:pPr>
            <a:r>
              <a:rPr lang="en-US" sz="1050" dirty="0" err="1"/>
              <a:t>Spigel</a:t>
            </a:r>
            <a:r>
              <a:rPr lang="en-US" sz="1050" dirty="0"/>
              <a:t>, DR. Clinical activity and safety from a phase II study (FIR) of MPDL3280A (anti-PDL1) in PD-L1-selected patients with non-small cell lung cancer (NSCLC). </a:t>
            </a:r>
            <a:r>
              <a:rPr lang="en-US" sz="1050" i="1" dirty="0"/>
              <a:t>J </a:t>
            </a:r>
            <a:r>
              <a:rPr lang="en-US" sz="1050" i="1" dirty="0" err="1"/>
              <a:t>Clin</a:t>
            </a:r>
            <a:r>
              <a:rPr lang="en-US" sz="1050" i="1" dirty="0"/>
              <a:t> </a:t>
            </a:r>
            <a:r>
              <a:rPr lang="en-US" sz="1050" i="1" dirty="0" err="1"/>
              <a:t>Oncol</a:t>
            </a:r>
            <a:r>
              <a:rPr lang="en-US" sz="1050" i="1" dirty="0"/>
              <a:t> 33, 2015 (</a:t>
            </a:r>
            <a:r>
              <a:rPr lang="en-US" sz="1050" i="1" dirty="0" err="1"/>
              <a:t>suppl</a:t>
            </a:r>
            <a:r>
              <a:rPr lang="en-US" sz="1050" i="1" dirty="0"/>
              <a:t>; </a:t>
            </a:r>
            <a:r>
              <a:rPr lang="en-US" sz="1050" i="1" dirty="0" err="1"/>
              <a:t>abstr</a:t>
            </a:r>
            <a:r>
              <a:rPr lang="en-US" sz="1050" i="1" dirty="0"/>
              <a:t> 8028)</a:t>
            </a:r>
            <a:endParaRPr lang="en-US" sz="1050" dirty="0"/>
          </a:p>
          <a:p>
            <a:pPr marL="114300" indent="0">
              <a:buNone/>
            </a:pPr>
            <a:r>
              <a:rPr lang="en-US" sz="1050" i="1" dirty="0"/>
              <a:t> </a:t>
            </a:r>
            <a:endParaRPr lang="en-US" sz="1050" dirty="0"/>
          </a:p>
          <a:p>
            <a:pPr marL="114300" indent="0">
              <a:buNone/>
            </a:pPr>
            <a:r>
              <a:rPr lang="en-US" sz="1050" dirty="0" err="1"/>
              <a:t>Spira</a:t>
            </a:r>
            <a:r>
              <a:rPr lang="en-US" sz="1050" dirty="0"/>
              <a:t>, AI. Efficacy, safety and predictive biomarker results from a randomized phase II study comparing MPDL3280A vs </a:t>
            </a:r>
            <a:r>
              <a:rPr lang="en-US" sz="1050" dirty="0" err="1"/>
              <a:t>docetaxel</a:t>
            </a:r>
            <a:r>
              <a:rPr lang="en-US" sz="1050" dirty="0"/>
              <a:t> in 2L/3L NSCLC (POPLAR). </a:t>
            </a:r>
            <a:r>
              <a:rPr lang="en-US" sz="1050" i="1" dirty="0"/>
              <a:t>J </a:t>
            </a:r>
            <a:r>
              <a:rPr lang="en-US" sz="1050" i="1" dirty="0" err="1"/>
              <a:t>Clin</a:t>
            </a:r>
            <a:r>
              <a:rPr lang="en-US" sz="1050" i="1" dirty="0"/>
              <a:t> </a:t>
            </a:r>
            <a:r>
              <a:rPr lang="en-US" sz="1050" i="1" dirty="0" err="1"/>
              <a:t>Oncol</a:t>
            </a:r>
            <a:r>
              <a:rPr lang="en-US" sz="1050" i="1" dirty="0"/>
              <a:t> 33, 2015 (</a:t>
            </a:r>
            <a:r>
              <a:rPr lang="en-US" sz="1050" i="1" dirty="0" err="1"/>
              <a:t>suppl</a:t>
            </a:r>
            <a:r>
              <a:rPr lang="en-US" sz="1050" i="1" dirty="0"/>
              <a:t>; </a:t>
            </a:r>
            <a:r>
              <a:rPr lang="en-US" sz="1050" i="1" dirty="0" err="1"/>
              <a:t>abstr</a:t>
            </a:r>
            <a:r>
              <a:rPr lang="en-US" sz="1050" i="1" dirty="0"/>
              <a:t> 8010</a:t>
            </a:r>
            <a:r>
              <a:rPr lang="en-US" sz="1050" i="1" dirty="0" smtClean="0"/>
              <a:t>)</a:t>
            </a:r>
            <a:endParaRPr lang="en-US" sz="1050" dirty="0"/>
          </a:p>
        </p:txBody>
      </p:sp>
    </p:spTree>
    <p:extLst>
      <p:ext uri="{BB962C8B-B14F-4D97-AF65-F5344CB8AC3E}">
        <p14:creationId xmlns="" xmlns:p14="http://schemas.microsoft.com/office/powerpoint/2010/main" val="2886540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199" y="274638"/>
            <a:ext cx="8211671" cy="1143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cap="none" spc="-100" baseline="0">
                <a:ln>
                  <a:noFill/>
                </a:ln>
                <a:solidFill>
                  <a:schemeClr val="tx2"/>
                </a:solidFill>
                <a:effectLst/>
                <a:latin typeface="+mj-lt"/>
                <a:ea typeface="+mj-ea"/>
                <a:cs typeface="+mj-cs"/>
              </a:defRPr>
            </a:lvl1pPr>
          </a:lstStyle>
          <a:p>
            <a:r>
              <a:rPr lang="en-US" sz="3600" dirty="0">
                <a:solidFill>
                  <a:schemeClr val="accent1"/>
                </a:solidFill>
              </a:rPr>
              <a:t>Non-Small Cell Lung Cancer Treatment</a:t>
            </a:r>
          </a:p>
        </p:txBody>
      </p:sp>
      <p:sp>
        <p:nvSpPr>
          <p:cNvPr id="5" name="Content Placeholder 2"/>
          <p:cNvSpPr txBox="1">
            <a:spLocks/>
          </p:cNvSpPr>
          <p:nvPr/>
        </p:nvSpPr>
        <p:spPr>
          <a:xfrm>
            <a:off x="578274" y="5006404"/>
            <a:ext cx="7620000" cy="86164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400" i="1" dirty="0" smtClean="0"/>
              <a:t>NCCN Guidelines® recommend the anti-PD-1 inhibitor, </a:t>
            </a:r>
            <a:r>
              <a:rPr lang="en-US" sz="1400" i="1" dirty="0" err="1"/>
              <a:t>nivolumab</a:t>
            </a:r>
            <a:r>
              <a:rPr lang="en-US" sz="1400" i="1" dirty="0"/>
              <a:t>, </a:t>
            </a:r>
            <a:r>
              <a:rPr lang="en-US" sz="1400" i="1" dirty="0" smtClean="0"/>
              <a:t>for treating patients with Non-Small </a:t>
            </a:r>
            <a:r>
              <a:rPr lang="en-US" sz="1400" i="1" dirty="0"/>
              <a:t>C</a:t>
            </a:r>
            <a:r>
              <a:rPr lang="en-US" sz="1400" i="1" dirty="0" smtClean="0"/>
              <a:t>ell </a:t>
            </a:r>
            <a:r>
              <a:rPr lang="en-US" sz="1400" i="1" dirty="0"/>
              <a:t>L</a:t>
            </a:r>
            <a:r>
              <a:rPr lang="en-US" sz="1400" i="1" dirty="0" smtClean="0"/>
              <a:t>ung </a:t>
            </a:r>
            <a:r>
              <a:rPr lang="en-US" sz="1400" i="1" dirty="0"/>
              <a:t>C</a:t>
            </a:r>
            <a:r>
              <a:rPr lang="en-US" sz="1400" i="1" dirty="0" smtClean="0"/>
              <a:t>ancer </a:t>
            </a:r>
            <a:r>
              <a:rPr lang="en-US" sz="1400" i="1" dirty="0"/>
              <a:t>(NSCLC) with progression on or after platinum-based chemotherapy</a:t>
            </a:r>
          </a:p>
        </p:txBody>
      </p:sp>
      <p:cxnSp>
        <p:nvCxnSpPr>
          <p:cNvPr id="11" name="Straight Connector 10"/>
          <p:cNvCxnSpPr/>
          <p:nvPr/>
        </p:nvCxnSpPr>
        <p:spPr>
          <a:xfrm>
            <a:off x="4359417" y="2057088"/>
            <a:ext cx="0" cy="2855375"/>
          </a:xfrm>
          <a:prstGeom prst="line">
            <a:avLst/>
          </a:prstGeom>
        </p:spPr>
        <p:style>
          <a:lnRef idx="2">
            <a:schemeClr val="accent4"/>
          </a:lnRef>
          <a:fillRef idx="0">
            <a:schemeClr val="accent4"/>
          </a:fillRef>
          <a:effectRef idx="1">
            <a:schemeClr val="accent4"/>
          </a:effectRef>
          <a:fontRef idx="minor">
            <a:schemeClr val="tx1"/>
          </a:fontRef>
        </p:style>
      </p:cxnSp>
      <p:sp>
        <p:nvSpPr>
          <p:cNvPr id="15" name="Rectangle 14"/>
          <p:cNvSpPr/>
          <p:nvPr/>
        </p:nvSpPr>
        <p:spPr>
          <a:xfrm rot="16200000">
            <a:off x="771127" y="2862366"/>
            <a:ext cx="826507" cy="2160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a:t>
            </a:r>
            <a:r>
              <a:rPr lang="en-US" sz="1600" baseline="30000" dirty="0" smtClean="0">
                <a:solidFill>
                  <a:schemeClr val="tx1"/>
                </a:solidFill>
              </a:rPr>
              <a:t>st</a:t>
            </a:r>
            <a:r>
              <a:rPr lang="en-US" sz="1600" dirty="0" smtClean="0">
                <a:solidFill>
                  <a:schemeClr val="tx1"/>
                </a:solidFill>
              </a:rPr>
              <a:t> Line</a:t>
            </a:r>
            <a:endParaRPr lang="en-US" sz="1600" dirty="0">
              <a:solidFill>
                <a:schemeClr val="tx1"/>
              </a:solidFill>
            </a:endParaRPr>
          </a:p>
        </p:txBody>
      </p:sp>
      <p:sp>
        <p:nvSpPr>
          <p:cNvPr id="24" name="Rectangle 23"/>
          <p:cNvSpPr/>
          <p:nvPr/>
        </p:nvSpPr>
        <p:spPr>
          <a:xfrm rot="16200000">
            <a:off x="766493" y="4357638"/>
            <a:ext cx="850180" cy="2160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a:t>
            </a:r>
            <a:r>
              <a:rPr lang="en-US" sz="1600" baseline="30000" dirty="0" smtClean="0">
                <a:solidFill>
                  <a:schemeClr val="tx1"/>
                </a:solidFill>
              </a:rPr>
              <a:t>nd</a:t>
            </a:r>
            <a:r>
              <a:rPr lang="en-US" sz="1600" dirty="0" smtClean="0">
                <a:solidFill>
                  <a:schemeClr val="tx1"/>
                </a:solidFill>
              </a:rPr>
              <a:t> Line</a:t>
            </a:r>
            <a:endParaRPr lang="en-US" sz="1600" dirty="0">
              <a:solidFill>
                <a:schemeClr val="tx1"/>
              </a:solidFill>
            </a:endParaRPr>
          </a:p>
        </p:txBody>
      </p:sp>
      <p:cxnSp>
        <p:nvCxnSpPr>
          <p:cNvPr id="31" name="Straight Arrow Connector 30"/>
          <p:cNvCxnSpPr/>
          <p:nvPr/>
        </p:nvCxnSpPr>
        <p:spPr>
          <a:xfrm>
            <a:off x="2838703" y="3353712"/>
            <a:ext cx="0" cy="62854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 name="TextBox 1"/>
          <p:cNvSpPr txBox="1"/>
          <p:nvPr/>
        </p:nvSpPr>
        <p:spPr>
          <a:xfrm>
            <a:off x="1215184" y="1051313"/>
            <a:ext cx="6328615" cy="830997"/>
          </a:xfrm>
          <a:prstGeom prst="rect">
            <a:avLst/>
          </a:prstGeom>
          <a:noFill/>
        </p:spPr>
        <p:txBody>
          <a:bodyPr wrap="square" rtlCol="0">
            <a:spAutoFit/>
          </a:bodyPr>
          <a:lstStyle/>
          <a:p>
            <a:pPr algn="ctr"/>
            <a:r>
              <a:rPr lang="en-US" sz="2400" b="1" i="1" dirty="0" smtClean="0"/>
              <a:t>Advanced or metastatic NSCLC: Non-Mutation Driven* Treatment </a:t>
            </a:r>
            <a:r>
              <a:rPr lang="en-US" sz="2400" b="1" i="1" dirty="0"/>
              <a:t>a</a:t>
            </a:r>
            <a:r>
              <a:rPr lang="en-US" sz="2400" b="1" i="1" dirty="0" smtClean="0"/>
              <a:t>lgorithm</a:t>
            </a:r>
            <a:endParaRPr lang="en-US" sz="2400" b="1" i="1" dirty="0"/>
          </a:p>
        </p:txBody>
      </p:sp>
      <p:sp>
        <p:nvSpPr>
          <p:cNvPr id="3" name="TextBox 2"/>
          <p:cNvSpPr txBox="1"/>
          <p:nvPr/>
        </p:nvSpPr>
        <p:spPr>
          <a:xfrm>
            <a:off x="1849858" y="1877236"/>
            <a:ext cx="1818126" cy="400110"/>
          </a:xfrm>
          <a:prstGeom prst="rect">
            <a:avLst/>
          </a:prstGeom>
          <a:noFill/>
        </p:spPr>
        <p:txBody>
          <a:bodyPr wrap="none" rtlCol="0">
            <a:spAutoFit/>
          </a:bodyPr>
          <a:lstStyle/>
          <a:p>
            <a:r>
              <a:rPr lang="en-US" sz="2000" b="1" dirty="0" smtClean="0">
                <a:solidFill>
                  <a:srgbClr val="002060"/>
                </a:solidFill>
              </a:rPr>
              <a:t>Non-Squamous</a:t>
            </a:r>
            <a:endParaRPr lang="en-US" sz="2000" b="1" dirty="0">
              <a:solidFill>
                <a:srgbClr val="002060"/>
              </a:solidFill>
            </a:endParaRPr>
          </a:p>
        </p:txBody>
      </p:sp>
      <p:sp>
        <p:nvSpPr>
          <p:cNvPr id="41" name="TextBox 40"/>
          <p:cNvSpPr txBox="1"/>
          <p:nvPr/>
        </p:nvSpPr>
        <p:spPr>
          <a:xfrm>
            <a:off x="5110710" y="1877237"/>
            <a:ext cx="1295547" cy="400110"/>
          </a:xfrm>
          <a:prstGeom prst="rect">
            <a:avLst/>
          </a:prstGeom>
          <a:noFill/>
        </p:spPr>
        <p:txBody>
          <a:bodyPr wrap="none" rtlCol="0">
            <a:spAutoFit/>
          </a:bodyPr>
          <a:lstStyle>
            <a:defPPr>
              <a:defRPr lang="en-US"/>
            </a:defPPr>
            <a:lvl1pPr>
              <a:defRPr b="1">
                <a:solidFill>
                  <a:srgbClr val="002060"/>
                </a:solidFill>
              </a:defRPr>
            </a:lvl1pPr>
          </a:lstStyle>
          <a:p>
            <a:r>
              <a:rPr lang="en-US" sz="2000" dirty="0"/>
              <a:t>Squamous</a:t>
            </a:r>
          </a:p>
        </p:txBody>
      </p:sp>
      <p:sp>
        <p:nvSpPr>
          <p:cNvPr id="19" name="Rectangle 18"/>
          <p:cNvSpPr/>
          <p:nvPr/>
        </p:nvSpPr>
        <p:spPr>
          <a:xfrm>
            <a:off x="1649510" y="2522715"/>
            <a:ext cx="2478505" cy="830997"/>
          </a:xfrm>
          <a:prstGeom prst="rect">
            <a:avLst/>
          </a:prstGeom>
        </p:spPr>
        <p:txBody>
          <a:bodyPr wrap="square">
            <a:spAutoFit/>
          </a:bodyPr>
          <a:lstStyle/>
          <a:p>
            <a:r>
              <a:rPr lang="en-US" sz="1600" b="1" i="1" dirty="0"/>
              <a:t>Chemotherapy (e.g. cisplatin / </a:t>
            </a:r>
            <a:r>
              <a:rPr lang="en-US" sz="1600" b="1" i="1" dirty="0" err="1"/>
              <a:t>pemetrexed</a:t>
            </a:r>
            <a:r>
              <a:rPr lang="en-US" sz="1600" b="1" i="1" dirty="0"/>
              <a:t>) </a:t>
            </a:r>
            <a:r>
              <a:rPr lang="en-US" sz="1600" b="1" i="1" dirty="0" smtClean="0"/>
              <a:t>+/- </a:t>
            </a:r>
            <a:r>
              <a:rPr lang="en-US" sz="1600" b="1" i="1" dirty="0" err="1"/>
              <a:t>bevacizumab</a:t>
            </a:r>
            <a:endParaRPr lang="en-US" sz="1600" b="1" i="1" dirty="0"/>
          </a:p>
        </p:txBody>
      </p:sp>
      <p:sp>
        <p:nvSpPr>
          <p:cNvPr id="42" name="Rectangle 41"/>
          <p:cNvSpPr/>
          <p:nvPr/>
        </p:nvSpPr>
        <p:spPr>
          <a:xfrm>
            <a:off x="1581048" y="4106843"/>
            <a:ext cx="2778369" cy="954107"/>
          </a:xfrm>
          <a:prstGeom prst="rect">
            <a:avLst/>
          </a:prstGeom>
        </p:spPr>
        <p:txBody>
          <a:bodyPr wrap="square">
            <a:spAutoFit/>
          </a:bodyPr>
          <a:lstStyle/>
          <a:p>
            <a:pPr marL="285750" indent="-285750">
              <a:buFont typeface="Arial" panose="020B0604020202020204" pitchFamily="34" charset="0"/>
              <a:buChar char="•"/>
            </a:pPr>
            <a:r>
              <a:rPr lang="en-US" sz="1400" b="1" i="1" dirty="0" err="1"/>
              <a:t>N</a:t>
            </a:r>
            <a:r>
              <a:rPr lang="en-US" sz="1400" b="1" i="1" dirty="0" err="1" smtClean="0"/>
              <a:t>ivolumab</a:t>
            </a:r>
            <a:endParaRPr lang="en-US" sz="1400" b="1" i="1" dirty="0" smtClean="0"/>
          </a:p>
          <a:p>
            <a:pPr marL="285750" indent="-285750">
              <a:buFont typeface="Arial" panose="020B0604020202020204" pitchFamily="34" charset="0"/>
              <a:buChar char="•"/>
            </a:pPr>
            <a:r>
              <a:rPr lang="en-US" sz="1400" b="1" i="1" dirty="0" smtClean="0"/>
              <a:t>Docetaxel +/- </a:t>
            </a:r>
            <a:r>
              <a:rPr lang="en-US" sz="1400" b="1" i="1" dirty="0" err="1" smtClean="0"/>
              <a:t>ramucirumab</a:t>
            </a:r>
            <a:endParaRPr lang="en-US" sz="1400" b="1" i="1" dirty="0"/>
          </a:p>
          <a:p>
            <a:pPr marL="285750" indent="-285750">
              <a:buFont typeface="Arial" panose="020B0604020202020204" pitchFamily="34" charset="0"/>
              <a:buChar char="•"/>
            </a:pPr>
            <a:r>
              <a:rPr lang="en-US" sz="1400" b="1" i="1" dirty="0" err="1" smtClean="0"/>
              <a:t>Pemetrexed</a:t>
            </a:r>
            <a:endParaRPr lang="en-US" sz="1400" b="1" i="1" dirty="0"/>
          </a:p>
          <a:p>
            <a:pPr marL="285750" indent="-285750">
              <a:buFont typeface="Arial" panose="020B0604020202020204" pitchFamily="34" charset="0"/>
              <a:buChar char="•"/>
            </a:pPr>
            <a:r>
              <a:rPr lang="en-US" sz="1400" b="1" i="1" dirty="0" smtClean="0"/>
              <a:t>Other chemotherapy</a:t>
            </a:r>
          </a:p>
        </p:txBody>
      </p:sp>
      <p:sp>
        <p:nvSpPr>
          <p:cNvPr id="43" name="Rectangle 42"/>
          <p:cNvSpPr/>
          <p:nvPr/>
        </p:nvSpPr>
        <p:spPr>
          <a:xfrm>
            <a:off x="4677031" y="4091126"/>
            <a:ext cx="3126879" cy="954107"/>
          </a:xfrm>
          <a:prstGeom prst="rect">
            <a:avLst/>
          </a:prstGeom>
        </p:spPr>
        <p:txBody>
          <a:bodyPr wrap="square">
            <a:spAutoFit/>
          </a:bodyPr>
          <a:lstStyle/>
          <a:p>
            <a:pPr marL="285750" indent="-285750">
              <a:buFont typeface="Arial" panose="020B0604020202020204" pitchFamily="34" charset="0"/>
              <a:buChar char="•"/>
            </a:pPr>
            <a:r>
              <a:rPr lang="en-US" sz="1400" b="1" i="1" dirty="0" err="1" smtClean="0"/>
              <a:t>Nivolumab</a:t>
            </a:r>
            <a:endParaRPr lang="en-US" sz="1400" b="1" i="1" dirty="0" smtClean="0"/>
          </a:p>
          <a:p>
            <a:pPr marL="285750" indent="-285750">
              <a:buFont typeface="Arial" panose="020B0604020202020204" pitchFamily="34" charset="0"/>
              <a:buChar char="•"/>
            </a:pPr>
            <a:r>
              <a:rPr lang="en-US" sz="1400" b="1" i="1" dirty="0" err="1" smtClean="0"/>
              <a:t>Docetaxel</a:t>
            </a:r>
            <a:r>
              <a:rPr lang="en-US" sz="1400" b="1" i="1" dirty="0" smtClean="0"/>
              <a:t> +/- </a:t>
            </a:r>
            <a:r>
              <a:rPr lang="en-US" sz="1400" b="1" i="1" dirty="0" err="1" smtClean="0"/>
              <a:t>ramucirumab</a:t>
            </a:r>
            <a:endParaRPr lang="en-US" sz="1400" b="1" i="1" dirty="0" smtClean="0"/>
          </a:p>
          <a:p>
            <a:pPr marL="285750" indent="-285750">
              <a:buFont typeface="Arial" panose="020B0604020202020204" pitchFamily="34" charset="0"/>
              <a:buChar char="•"/>
            </a:pPr>
            <a:r>
              <a:rPr lang="en-US" sz="1400" b="1" i="1" dirty="0" err="1" smtClean="0"/>
              <a:t>Pemetrexed</a:t>
            </a:r>
            <a:endParaRPr lang="en-US" sz="1400" b="1" i="1" dirty="0" smtClean="0"/>
          </a:p>
          <a:p>
            <a:pPr marL="285750" indent="-285750">
              <a:buFont typeface="Arial" panose="020B0604020202020204" pitchFamily="34" charset="0"/>
              <a:buChar char="•"/>
            </a:pPr>
            <a:r>
              <a:rPr lang="en-US" sz="1400" b="1" i="1" dirty="0" smtClean="0"/>
              <a:t>Other chemotherapy</a:t>
            </a:r>
            <a:endParaRPr lang="en-US" sz="1400" b="1" i="1" dirty="0"/>
          </a:p>
        </p:txBody>
      </p:sp>
      <p:sp>
        <p:nvSpPr>
          <p:cNvPr id="44" name="Rectangle 43"/>
          <p:cNvSpPr/>
          <p:nvPr/>
        </p:nvSpPr>
        <p:spPr>
          <a:xfrm>
            <a:off x="4702561" y="2541731"/>
            <a:ext cx="2478505" cy="584775"/>
          </a:xfrm>
          <a:prstGeom prst="rect">
            <a:avLst/>
          </a:prstGeom>
        </p:spPr>
        <p:txBody>
          <a:bodyPr wrap="square">
            <a:spAutoFit/>
          </a:bodyPr>
          <a:lstStyle/>
          <a:p>
            <a:r>
              <a:rPr lang="en-US" sz="1600" b="1" i="1" dirty="0"/>
              <a:t>Chemotherapy (e.g. cisplatin / </a:t>
            </a:r>
            <a:r>
              <a:rPr lang="en-US" sz="1600" b="1" i="1" dirty="0" smtClean="0"/>
              <a:t>gemcitabine)</a:t>
            </a:r>
            <a:endParaRPr lang="en-US" sz="1600" b="1" i="1" dirty="0"/>
          </a:p>
        </p:txBody>
      </p:sp>
      <p:cxnSp>
        <p:nvCxnSpPr>
          <p:cNvPr id="51" name="Straight Arrow Connector 50"/>
          <p:cNvCxnSpPr/>
          <p:nvPr/>
        </p:nvCxnSpPr>
        <p:spPr>
          <a:xfrm>
            <a:off x="5650082" y="3353712"/>
            <a:ext cx="0" cy="62854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6" name="Oval 5"/>
          <p:cNvSpPr/>
          <p:nvPr/>
        </p:nvSpPr>
        <p:spPr>
          <a:xfrm>
            <a:off x="4563034" y="4040552"/>
            <a:ext cx="1647870" cy="400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4319" y="5672189"/>
            <a:ext cx="7526203" cy="492443"/>
          </a:xfrm>
          <a:prstGeom prst="rect">
            <a:avLst/>
          </a:prstGeom>
          <a:noFill/>
        </p:spPr>
        <p:txBody>
          <a:bodyPr wrap="square" rtlCol="0">
            <a:spAutoFit/>
          </a:bodyPr>
          <a:lstStyle/>
          <a:p>
            <a:r>
              <a:rPr lang="en-US" sz="1400" i="1" dirty="0" smtClean="0"/>
              <a:t>*</a:t>
            </a:r>
            <a:r>
              <a:rPr lang="en-US" sz="1200" i="1" dirty="0"/>
              <a:t>Targeted therapies </a:t>
            </a:r>
            <a:r>
              <a:rPr lang="en-US" sz="1200" i="1" dirty="0" smtClean="0"/>
              <a:t>are </a:t>
            </a:r>
            <a:r>
              <a:rPr lang="en-US" sz="1200" i="1" dirty="0"/>
              <a:t>also an option for patients with EGFR (epidermal growth factor receptor) mutations or ALK (anaplastic lymphoma kinase) </a:t>
            </a:r>
            <a:r>
              <a:rPr lang="en-US" sz="1200" i="1" dirty="0" smtClean="0"/>
              <a:t>rearrangements</a:t>
            </a:r>
            <a:endParaRPr lang="en-US" sz="1200" i="1" dirty="0"/>
          </a:p>
        </p:txBody>
      </p:sp>
      <p:sp>
        <p:nvSpPr>
          <p:cNvPr id="18" name="Oval 17"/>
          <p:cNvSpPr/>
          <p:nvPr/>
        </p:nvSpPr>
        <p:spPr>
          <a:xfrm>
            <a:off x="1503203" y="4053198"/>
            <a:ext cx="1647870" cy="400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74257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Immunotherapy checkpoint inhibitors: the </a:t>
            </a:r>
            <a:r>
              <a:rPr lang="en-US" sz="3200" dirty="0"/>
              <a:t>N</a:t>
            </a:r>
            <a:r>
              <a:rPr lang="en-US" sz="3200" dirty="0" smtClean="0"/>
              <a:t>ew </a:t>
            </a:r>
            <a:r>
              <a:rPr lang="en-US" sz="3200" dirty="0"/>
              <a:t>P</a:t>
            </a:r>
            <a:r>
              <a:rPr lang="en-US" sz="3200" dirty="0" smtClean="0"/>
              <a:t>layers in the NSCLC space </a:t>
            </a:r>
            <a:endParaRPr lang="en-US" sz="3200" dirty="0"/>
          </a:p>
        </p:txBody>
      </p:sp>
      <p:sp>
        <p:nvSpPr>
          <p:cNvPr id="3" name="Content Placeholder 2"/>
          <p:cNvSpPr>
            <a:spLocks noGrp="1"/>
          </p:cNvSpPr>
          <p:nvPr>
            <p:ph idx="1"/>
          </p:nvPr>
        </p:nvSpPr>
        <p:spPr>
          <a:xfrm>
            <a:off x="397039" y="1415546"/>
            <a:ext cx="7976937" cy="974562"/>
          </a:xfrm>
        </p:spPr>
        <p:txBody>
          <a:bodyPr>
            <a:noAutofit/>
          </a:bodyPr>
          <a:lstStyle/>
          <a:p>
            <a:pPr marL="114300" indent="0">
              <a:buNone/>
            </a:pPr>
            <a:r>
              <a:rPr lang="en-US" sz="1800" i="1" u="sng" dirty="0"/>
              <a:t>Checkpoint inhibitors</a:t>
            </a:r>
            <a:r>
              <a:rPr lang="en-US" sz="1800" dirty="0"/>
              <a:t>: tumors </a:t>
            </a:r>
            <a:r>
              <a:rPr lang="en-US" sz="1800" dirty="0" smtClean="0"/>
              <a:t>express “checkpoint</a:t>
            </a:r>
            <a:r>
              <a:rPr lang="en-US" sz="1800" dirty="0"/>
              <a:t>” proteins on their cell </a:t>
            </a:r>
            <a:r>
              <a:rPr lang="en-US" sz="1800" dirty="0" smtClean="0"/>
              <a:t>surface to escape detection from the immune system; </a:t>
            </a:r>
            <a:r>
              <a:rPr lang="en-US" sz="1800" dirty="0"/>
              <a:t>targeted inhibition towards these receptors enhances T cell response towards the tumor</a:t>
            </a:r>
          </a:p>
          <a:p>
            <a:pPr marL="114300" indent="0">
              <a:buNone/>
            </a:pPr>
            <a:endParaRPr lang="en-US" sz="1800" dirty="0"/>
          </a:p>
        </p:txBody>
      </p:sp>
      <p:pic>
        <p:nvPicPr>
          <p:cNvPr id="4" name="Picture 3"/>
          <p:cNvPicPr>
            <a:picLocks noChangeAspect="1"/>
          </p:cNvPicPr>
          <p:nvPr/>
        </p:nvPicPr>
        <p:blipFill>
          <a:blip r:embed="rId3"/>
          <a:stretch>
            <a:fillRect/>
          </a:stretch>
        </p:blipFill>
        <p:spPr>
          <a:xfrm>
            <a:off x="796167" y="2654804"/>
            <a:ext cx="6557055" cy="3224459"/>
          </a:xfrm>
          <a:prstGeom prst="rect">
            <a:avLst/>
          </a:prstGeom>
        </p:spPr>
      </p:pic>
      <p:sp>
        <p:nvSpPr>
          <p:cNvPr id="6" name="TextBox 5"/>
          <p:cNvSpPr txBox="1"/>
          <p:nvPr/>
        </p:nvSpPr>
        <p:spPr>
          <a:xfrm>
            <a:off x="986589" y="5922367"/>
            <a:ext cx="7090611" cy="276999"/>
          </a:xfrm>
          <a:prstGeom prst="rect">
            <a:avLst/>
          </a:prstGeom>
          <a:noFill/>
        </p:spPr>
        <p:txBody>
          <a:bodyPr wrap="square" rtlCol="0">
            <a:spAutoFit/>
          </a:bodyPr>
          <a:lstStyle/>
          <a:p>
            <a:r>
              <a:rPr lang="en-US" sz="1200" i="1" dirty="0" smtClean="0"/>
              <a:t>(</a:t>
            </a:r>
            <a:r>
              <a:rPr lang="en-US" sz="1000" i="1" dirty="0" smtClean="0"/>
              <a:t>source: </a:t>
            </a:r>
            <a:r>
              <a:rPr lang="en-US" sz="1000" i="1" dirty="0"/>
              <a:t>taken </a:t>
            </a:r>
            <a:r>
              <a:rPr lang="en-US" sz="1000" i="1" dirty="0" smtClean="0"/>
              <a:t>from</a:t>
            </a:r>
            <a:r>
              <a:rPr lang="en-US" sz="1200" i="1" dirty="0" smtClean="0"/>
              <a:t>: </a:t>
            </a:r>
            <a:endParaRPr lang="en-US" sz="1200" i="1" dirty="0"/>
          </a:p>
        </p:txBody>
      </p:sp>
      <p:sp>
        <p:nvSpPr>
          <p:cNvPr id="7" name="Rectangle 6"/>
          <p:cNvSpPr/>
          <p:nvPr/>
        </p:nvSpPr>
        <p:spPr>
          <a:xfrm>
            <a:off x="2241176" y="5945450"/>
            <a:ext cx="6669742" cy="253916"/>
          </a:xfrm>
          <a:prstGeom prst="rect">
            <a:avLst/>
          </a:prstGeom>
        </p:spPr>
        <p:txBody>
          <a:bodyPr wrap="square">
            <a:spAutoFit/>
          </a:bodyPr>
          <a:lstStyle/>
          <a:p>
            <a:r>
              <a:rPr lang="en-US" sz="1050" i="1" dirty="0" smtClean="0"/>
              <a:t>http://sitn.hms.harvard.edu/flash/2014/blocking-the-brakes-helping-your-immune-system-battle-cancer</a:t>
            </a:r>
            <a:r>
              <a:rPr lang="en-US" sz="1050" dirty="0" smtClean="0"/>
              <a:t>/</a:t>
            </a:r>
            <a:endParaRPr lang="en-US" sz="1050" dirty="0"/>
          </a:p>
        </p:txBody>
      </p:sp>
    </p:spTree>
    <p:extLst>
      <p:ext uri="{BB962C8B-B14F-4D97-AF65-F5344CB8AC3E}">
        <p14:creationId xmlns="" xmlns:p14="http://schemas.microsoft.com/office/powerpoint/2010/main" val="992529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PD-L1Expression as a Potential </a:t>
            </a:r>
            <a:r>
              <a:rPr lang="en-US" sz="3200" dirty="0"/>
              <a:t>B</a:t>
            </a:r>
            <a:r>
              <a:rPr lang="en-US" sz="3200" dirty="0" smtClean="0"/>
              <a:t>iomarker</a:t>
            </a:r>
            <a:endParaRPr lang="en-US" sz="3200" dirty="0"/>
          </a:p>
        </p:txBody>
      </p:sp>
      <p:sp>
        <p:nvSpPr>
          <p:cNvPr id="3" name="Content Placeholder 2"/>
          <p:cNvSpPr>
            <a:spLocks noGrp="1"/>
          </p:cNvSpPr>
          <p:nvPr>
            <p:ph idx="1"/>
          </p:nvPr>
        </p:nvSpPr>
        <p:spPr>
          <a:xfrm>
            <a:off x="457200" y="1290918"/>
            <a:ext cx="7620000" cy="4001984"/>
          </a:xfrm>
        </p:spPr>
        <p:txBody>
          <a:bodyPr>
            <a:normAutofit fontScale="70000" lnSpcReduction="20000"/>
          </a:bodyPr>
          <a:lstStyle/>
          <a:p>
            <a:r>
              <a:rPr lang="en-US" dirty="0" smtClean="0"/>
              <a:t>Expression of PD-L1 on tumor-infiltrating immune cells or tumor cells may </a:t>
            </a:r>
            <a:r>
              <a:rPr lang="en-US" dirty="0"/>
              <a:t>potentially be used as a biomarker to </a:t>
            </a:r>
            <a:r>
              <a:rPr lang="en-US" dirty="0" smtClean="0"/>
              <a:t>predict anti-tumor response to PD-1 </a:t>
            </a:r>
            <a:r>
              <a:rPr lang="en-US" dirty="0"/>
              <a:t>/ PD-L1 </a:t>
            </a:r>
            <a:r>
              <a:rPr lang="en-US" dirty="0" smtClean="0"/>
              <a:t>inhibitors</a:t>
            </a:r>
          </a:p>
          <a:p>
            <a:pPr marL="114300" indent="0">
              <a:buNone/>
            </a:pPr>
            <a:endParaRPr lang="en-US" dirty="0" smtClean="0"/>
          </a:p>
          <a:p>
            <a:r>
              <a:rPr lang="en-US" dirty="0"/>
              <a:t>S</a:t>
            </a:r>
            <a:r>
              <a:rPr lang="en-US" dirty="0" smtClean="0"/>
              <a:t>everal clinical trials are assessing the role of PD-L1 expression on the clinical activity of PD-1 / PD-L1 inhibitors to determine if higher expression correlates definitively with increased clinical activity (discussed in the following slides) and, if so, what the implications are for the effective and appropriate use of anti-PD1s in patients who are PD-L1+ or who are PD-L1 - </a:t>
            </a:r>
            <a:endParaRPr lang="en-US" dirty="0"/>
          </a:p>
        </p:txBody>
      </p:sp>
    </p:spTree>
    <p:extLst>
      <p:ext uri="{BB962C8B-B14F-4D97-AF65-F5344CB8AC3E}">
        <p14:creationId xmlns="" xmlns:p14="http://schemas.microsoft.com/office/powerpoint/2010/main" val="1499865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389917" cy="1578225"/>
          </a:xfrm>
        </p:spPr>
        <p:txBody>
          <a:bodyPr/>
          <a:lstStyle/>
          <a:p>
            <a:r>
              <a:rPr lang="en-US" sz="2400" dirty="0" smtClean="0"/>
              <a:t>Checkpoint inhibitor </a:t>
            </a:r>
            <a:r>
              <a:rPr lang="en-US" sz="2400" dirty="0" err="1"/>
              <a:t>n</a:t>
            </a:r>
            <a:r>
              <a:rPr lang="en-US" sz="2400" dirty="0" err="1" smtClean="0"/>
              <a:t>ivolumab</a:t>
            </a:r>
            <a:r>
              <a:rPr lang="en-US" sz="2400" dirty="0" smtClean="0"/>
              <a:t> was approved by the FDA to treat patients with squamous NSCLC as subsequent therapy</a:t>
            </a:r>
            <a:endParaRPr lang="en-US" sz="2400" dirty="0"/>
          </a:p>
        </p:txBody>
      </p:sp>
      <p:sp>
        <p:nvSpPr>
          <p:cNvPr id="4" name="Content Placeholder 3"/>
          <p:cNvSpPr>
            <a:spLocks noGrp="1"/>
          </p:cNvSpPr>
          <p:nvPr>
            <p:ph idx="1"/>
          </p:nvPr>
        </p:nvSpPr>
        <p:spPr>
          <a:xfrm>
            <a:off x="457200" y="1755326"/>
            <a:ext cx="7620000" cy="2336713"/>
          </a:xfrm>
        </p:spPr>
        <p:txBody>
          <a:bodyPr>
            <a:normAutofit/>
          </a:bodyPr>
          <a:lstStyle/>
          <a:p>
            <a:r>
              <a:rPr lang="en-US" sz="1800" dirty="0" smtClean="0"/>
              <a:t>Phase III, randomized, open-label study (n=272), </a:t>
            </a:r>
            <a:r>
              <a:rPr lang="en-US" sz="1800" dirty="0" err="1" smtClean="0"/>
              <a:t>nivolumab</a:t>
            </a:r>
            <a:r>
              <a:rPr lang="en-US" sz="1800" dirty="0" smtClean="0"/>
              <a:t> vs. </a:t>
            </a:r>
            <a:r>
              <a:rPr lang="en-US" sz="1800" dirty="0" err="1" smtClean="0"/>
              <a:t>docetaxel</a:t>
            </a:r>
            <a:r>
              <a:rPr lang="en-US" sz="1800" dirty="0" smtClean="0"/>
              <a:t>; </a:t>
            </a:r>
            <a:r>
              <a:rPr lang="en-US" sz="1800" dirty="0"/>
              <a:t>metastatic squamous NSCLC, disease progression during or after one prior platinum doublet based chemotherapy</a:t>
            </a:r>
          </a:p>
          <a:p>
            <a:pPr lvl="2"/>
            <a:r>
              <a:rPr lang="en-US" sz="1400" dirty="0" smtClean="0"/>
              <a:t>Median Overall Survival (OS) = 9.2 months on </a:t>
            </a:r>
            <a:r>
              <a:rPr lang="en-US" sz="1400" dirty="0" err="1" smtClean="0"/>
              <a:t>nivolumab</a:t>
            </a:r>
            <a:r>
              <a:rPr lang="en-US" sz="1400" dirty="0" smtClean="0"/>
              <a:t> (n=132) vs. 6.0 months on </a:t>
            </a:r>
            <a:r>
              <a:rPr lang="en-US" sz="1400" dirty="0" err="1" smtClean="0"/>
              <a:t>docetaxel</a:t>
            </a:r>
            <a:r>
              <a:rPr lang="en-US" sz="1400" dirty="0" smtClean="0"/>
              <a:t> (n=137)</a:t>
            </a:r>
          </a:p>
          <a:p>
            <a:pPr lvl="1"/>
            <a:endParaRPr lang="en-US" sz="1600" dirty="0"/>
          </a:p>
        </p:txBody>
      </p:sp>
      <p:sp>
        <p:nvSpPr>
          <p:cNvPr id="5" name="Rectangle 4"/>
          <p:cNvSpPr/>
          <p:nvPr/>
        </p:nvSpPr>
        <p:spPr>
          <a:xfrm>
            <a:off x="249461" y="1335204"/>
            <a:ext cx="2430365" cy="369332"/>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b="1" i="1" dirty="0" err="1"/>
              <a:t>CheckMate</a:t>
            </a:r>
            <a:r>
              <a:rPr lang="en-US" b="1" i="1" dirty="0"/>
              <a:t> 017 </a:t>
            </a:r>
            <a:r>
              <a:rPr lang="en-US" b="1" i="1" dirty="0" smtClean="0"/>
              <a:t>Trial</a:t>
            </a:r>
            <a:endParaRPr lang="en-US" b="1" i="1" dirty="0"/>
          </a:p>
        </p:txBody>
      </p:sp>
      <p:sp>
        <p:nvSpPr>
          <p:cNvPr id="6" name="Rectangle 5"/>
          <p:cNvSpPr/>
          <p:nvPr/>
        </p:nvSpPr>
        <p:spPr>
          <a:xfrm>
            <a:off x="261336" y="3296305"/>
            <a:ext cx="2418490" cy="369332"/>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b="1" i="1" dirty="0" err="1"/>
              <a:t>CheckMate</a:t>
            </a:r>
            <a:r>
              <a:rPr lang="en-US" b="1" i="1" dirty="0"/>
              <a:t> </a:t>
            </a:r>
            <a:r>
              <a:rPr lang="en-US" b="1" i="1" dirty="0" smtClean="0"/>
              <a:t>063 Trial</a:t>
            </a:r>
            <a:endParaRPr lang="en-US" b="1" i="1" dirty="0"/>
          </a:p>
        </p:txBody>
      </p:sp>
      <p:sp>
        <p:nvSpPr>
          <p:cNvPr id="7" name="Content Placeholder 3"/>
          <p:cNvSpPr txBox="1">
            <a:spLocks/>
          </p:cNvSpPr>
          <p:nvPr/>
        </p:nvSpPr>
        <p:spPr>
          <a:xfrm>
            <a:off x="478975" y="3704875"/>
            <a:ext cx="7620000" cy="233671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dirty="0" smtClean="0"/>
              <a:t>Phase II, single-arm study, </a:t>
            </a:r>
            <a:r>
              <a:rPr lang="en-US" sz="1800" dirty="0" err="1" smtClean="0"/>
              <a:t>nivolumab</a:t>
            </a:r>
            <a:r>
              <a:rPr lang="en-US" sz="1800" dirty="0" smtClean="0"/>
              <a:t> (n=117); </a:t>
            </a:r>
            <a:r>
              <a:rPr lang="en-US" sz="1800" dirty="0"/>
              <a:t>progression after a platinum-based therapy and at least one additional systemic treatment</a:t>
            </a:r>
          </a:p>
          <a:p>
            <a:pPr lvl="2"/>
            <a:r>
              <a:rPr lang="en-US" sz="1400" dirty="0" smtClean="0"/>
              <a:t>Objective Response Rate (ORR) = 15%, all partial responses, median time to onset of response = 3.3 months</a:t>
            </a:r>
          </a:p>
          <a:p>
            <a:pPr lvl="2"/>
            <a:r>
              <a:rPr lang="en-US" sz="1400" dirty="0" smtClean="0"/>
              <a:t>76% (13 of 17 patients) with a confirmed response had ongoing responses, 10 of the 17 had durable responses of 6 months or longer </a:t>
            </a:r>
            <a:endParaRPr lang="en-US" sz="1400" dirty="0"/>
          </a:p>
          <a:p>
            <a:pPr lvl="1"/>
            <a:endParaRPr lang="en-US" sz="1600" dirty="0"/>
          </a:p>
        </p:txBody>
      </p:sp>
      <p:sp>
        <p:nvSpPr>
          <p:cNvPr id="8" name="TextBox 7"/>
          <p:cNvSpPr txBox="1"/>
          <p:nvPr/>
        </p:nvSpPr>
        <p:spPr>
          <a:xfrm>
            <a:off x="386970" y="5540351"/>
            <a:ext cx="8241792" cy="461665"/>
          </a:xfrm>
          <a:prstGeom prst="rect">
            <a:avLst/>
          </a:prstGeom>
          <a:noFill/>
        </p:spPr>
        <p:txBody>
          <a:bodyPr wrap="square" rtlCol="0">
            <a:spAutoFit/>
          </a:bodyPr>
          <a:lstStyle/>
          <a:p>
            <a:r>
              <a:rPr lang="en-US" sz="1200" i="1" dirty="0" smtClean="0"/>
              <a:t>Common adverse events (in at least 20% of patients, reported from Phase II trial): fatigue, dyspnea, musculoskeletal pain, decreased appetite, cough, nausea, and constipation</a:t>
            </a:r>
            <a:endParaRPr lang="en-US" sz="1200" i="1" dirty="0"/>
          </a:p>
        </p:txBody>
      </p:sp>
      <p:sp>
        <p:nvSpPr>
          <p:cNvPr id="3" name="Rectangle 2"/>
          <p:cNvSpPr/>
          <p:nvPr/>
        </p:nvSpPr>
        <p:spPr>
          <a:xfrm>
            <a:off x="729182" y="5953715"/>
            <a:ext cx="8117935" cy="253916"/>
          </a:xfrm>
          <a:prstGeom prst="rect">
            <a:avLst/>
          </a:prstGeom>
        </p:spPr>
        <p:txBody>
          <a:bodyPr wrap="square">
            <a:spAutoFit/>
          </a:bodyPr>
          <a:lstStyle/>
          <a:p>
            <a:pPr lvl="0" defTabSz="457200">
              <a:defRPr/>
            </a:pPr>
            <a:r>
              <a:rPr lang="en-US" sz="1050" i="1" dirty="0"/>
              <a:t>sources: label; Rizvi, et al. </a:t>
            </a:r>
            <a:r>
              <a:rPr lang="en-US" sz="1050" i="1" dirty="0" smtClean="0"/>
              <a:t>The </a:t>
            </a:r>
            <a:r>
              <a:rPr lang="en-US" sz="1050" i="1" dirty="0"/>
              <a:t>Lancet Oncology 2015: 16(3): 257-265</a:t>
            </a:r>
            <a:r>
              <a:rPr lang="en-US" sz="1050" i="1" dirty="0" smtClean="0"/>
              <a:t>.; ClinicalTrials.gov, </a:t>
            </a:r>
            <a:r>
              <a:rPr lang="en-US" sz="1050" dirty="0"/>
              <a:t>NCT01642004, NCT01721759</a:t>
            </a:r>
            <a:endParaRPr lang="en-US" sz="1050" i="1" dirty="0"/>
          </a:p>
        </p:txBody>
      </p:sp>
    </p:spTree>
    <p:extLst>
      <p:ext uri="{BB962C8B-B14F-4D97-AF65-F5344CB8AC3E}">
        <p14:creationId xmlns="" xmlns:p14="http://schemas.microsoft.com/office/powerpoint/2010/main" val="3991891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0" y="77407"/>
            <a:ext cx="8686800" cy="1578225"/>
          </a:xfrm>
        </p:spPr>
        <p:txBody>
          <a:bodyPr/>
          <a:lstStyle/>
          <a:p>
            <a:r>
              <a:rPr lang="en-US" sz="2800" dirty="0" err="1" smtClean="0"/>
              <a:t>Nivolumab</a:t>
            </a:r>
            <a:r>
              <a:rPr lang="en-US" sz="2800" dirty="0" smtClean="0"/>
              <a:t> is being studied for additional indications in Non-Squamous Non-Small Cell Lung Cancer</a:t>
            </a:r>
            <a:endParaRPr lang="en-US" sz="2800" dirty="0"/>
          </a:p>
        </p:txBody>
      </p:sp>
      <p:graphicFrame>
        <p:nvGraphicFramePr>
          <p:cNvPr id="6" name="Content Placeholder 3"/>
          <p:cNvGraphicFramePr>
            <a:graphicFrameLocks/>
          </p:cNvGraphicFramePr>
          <p:nvPr>
            <p:extLst>
              <p:ext uri="{D42A27DB-BD31-4B8C-83A1-F6EECF244321}">
                <p14:modId xmlns="" xmlns:p14="http://schemas.microsoft.com/office/powerpoint/2010/main" val="1055079651"/>
              </p:ext>
            </p:extLst>
          </p:nvPr>
        </p:nvGraphicFramePr>
        <p:xfrm>
          <a:off x="424626" y="4278713"/>
          <a:ext cx="8414572" cy="1566262"/>
        </p:xfrm>
        <a:graphic>
          <a:graphicData uri="http://schemas.openxmlformats.org/drawingml/2006/table">
            <a:tbl>
              <a:tblPr firstRow="1" bandRow="1">
                <a:tableStyleId>{5C22544A-7EE6-4342-B048-85BDC9FD1C3A}</a:tableStyleId>
              </a:tblPr>
              <a:tblGrid>
                <a:gridCol w="1626028"/>
                <a:gridCol w="1728516"/>
                <a:gridCol w="1184065"/>
                <a:gridCol w="863822"/>
                <a:gridCol w="753035"/>
                <a:gridCol w="1149045"/>
                <a:gridCol w="1110061"/>
              </a:tblGrid>
              <a:tr h="651862">
                <a:tc>
                  <a:txBody>
                    <a:bodyPr/>
                    <a:lstStyle/>
                    <a:p>
                      <a:r>
                        <a:rPr lang="en-US" sz="1200" dirty="0" smtClean="0"/>
                        <a:t>Development</a:t>
                      </a:r>
                      <a:r>
                        <a:rPr lang="en-US" sz="1200" baseline="0" dirty="0" smtClean="0"/>
                        <a:t> P</a:t>
                      </a:r>
                      <a:r>
                        <a:rPr lang="en-US" sz="1200" dirty="0" smtClean="0"/>
                        <a:t>hase</a:t>
                      </a:r>
                      <a:endParaRPr lang="en-US" sz="1200" dirty="0"/>
                    </a:p>
                  </a:txBody>
                  <a:tcPr/>
                </a:tc>
                <a:tc>
                  <a:txBody>
                    <a:bodyPr/>
                    <a:lstStyle/>
                    <a:p>
                      <a:r>
                        <a:rPr lang="en-US" sz="1200" dirty="0" smtClean="0"/>
                        <a:t>NSCLC Histology (squamous or non-squamous)</a:t>
                      </a:r>
                      <a:endParaRPr lang="en-US" sz="1200" dirty="0"/>
                    </a:p>
                  </a:txBody>
                  <a:tcPr/>
                </a:tc>
                <a:tc>
                  <a:txBody>
                    <a:bodyPr/>
                    <a:lstStyle/>
                    <a:p>
                      <a:r>
                        <a:rPr lang="en-US" sz="1200" dirty="0" smtClean="0"/>
                        <a:t>NSCLC</a:t>
                      </a:r>
                      <a:r>
                        <a:rPr lang="en-US" sz="1200" baseline="0" dirty="0" smtClean="0"/>
                        <a:t> Stage</a:t>
                      </a:r>
                      <a:endParaRPr lang="en-US" sz="1200" dirty="0"/>
                    </a:p>
                  </a:txBody>
                  <a:tcPr/>
                </a:tc>
                <a:tc>
                  <a:txBody>
                    <a:bodyPr/>
                    <a:lstStyle/>
                    <a:p>
                      <a:r>
                        <a:rPr lang="en-US" sz="1200" dirty="0" smtClean="0"/>
                        <a:t>Line of Therapy</a:t>
                      </a:r>
                      <a:endParaRPr lang="en-US" sz="1200" dirty="0"/>
                    </a:p>
                  </a:txBody>
                  <a:tcPr/>
                </a:tc>
                <a:tc>
                  <a:txBody>
                    <a:bodyPr/>
                    <a:lstStyle/>
                    <a:p>
                      <a:r>
                        <a:rPr lang="en-US" sz="1200" dirty="0" smtClean="0"/>
                        <a:t>Mono / Combo</a:t>
                      </a:r>
                      <a:endParaRPr lang="en-US" sz="1200" dirty="0"/>
                    </a:p>
                  </a:txBody>
                  <a:tcPr/>
                </a:tc>
                <a:tc>
                  <a:txBody>
                    <a:bodyPr/>
                    <a:lstStyle/>
                    <a:p>
                      <a:r>
                        <a:rPr lang="en-US" sz="1200" dirty="0" smtClean="0"/>
                        <a:t>Primary</a:t>
                      </a:r>
                      <a:r>
                        <a:rPr lang="en-US" sz="1200" baseline="0" dirty="0" smtClean="0"/>
                        <a:t> Completion</a:t>
                      </a:r>
                      <a:endParaRPr lang="en-US" sz="1200" dirty="0"/>
                    </a:p>
                  </a:txBody>
                  <a:tcPr/>
                </a:tc>
                <a:tc>
                  <a:txBody>
                    <a:bodyPr/>
                    <a:lstStyle/>
                    <a:p>
                      <a:r>
                        <a:rPr lang="en-US" sz="1200" dirty="0" smtClean="0"/>
                        <a:t>Notes</a:t>
                      </a:r>
                      <a:endParaRPr lang="en-US" sz="1200" dirty="0"/>
                    </a:p>
                  </a:txBody>
                  <a:tcPr/>
                </a:tc>
              </a:tr>
              <a:tr h="292238">
                <a:tc>
                  <a:txBody>
                    <a:bodyPr/>
                    <a:lstStyle/>
                    <a:p>
                      <a:r>
                        <a:rPr lang="en-US" sz="1200" dirty="0" smtClean="0"/>
                        <a:t>Phase III (</a:t>
                      </a:r>
                      <a:r>
                        <a:rPr lang="en-US" sz="1200" dirty="0" err="1" smtClean="0"/>
                        <a:t>CheckMate</a:t>
                      </a:r>
                      <a:r>
                        <a:rPr lang="en-US" sz="1200" baseline="0" dirty="0" smtClean="0"/>
                        <a:t> 026)</a:t>
                      </a:r>
                      <a:endParaRPr lang="en-US" sz="1200" dirty="0"/>
                    </a:p>
                  </a:txBody>
                  <a:tcPr/>
                </a:tc>
                <a:tc>
                  <a:txBody>
                    <a:bodyPr/>
                    <a:lstStyle/>
                    <a:p>
                      <a:r>
                        <a:rPr lang="en-US" sz="1200" dirty="0" smtClean="0"/>
                        <a:t>Both</a:t>
                      </a:r>
                      <a:endParaRPr lang="en-US" sz="1200" dirty="0"/>
                    </a:p>
                  </a:txBody>
                  <a:tcPr/>
                </a:tc>
                <a:tc>
                  <a:txBody>
                    <a:bodyPr/>
                    <a:lstStyle/>
                    <a:p>
                      <a:r>
                        <a:rPr lang="en-US" sz="1200" dirty="0" smtClean="0"/>
                        <a:t>Stage IV</a:t>
                      </a:r>
                      <a:endParaRPr lang="en-US" sz="1200" dirty="0"/>
                    </a:p>
                  </a:txBody>
                  <a:tcPr/>
                </a:tc>
                <a:tc>
                  <a:txBody>
                    <a:bodyPr/>
                    <a:lstStyle/>
                    <a:p>
                      <a:r>
                        <a:rPr lang="en-US" sz="1200" dirty="0" smtClean="0"/>
                        <a:t>1</a:t>
                      </a:r>
                      <a:r>
                        <a:rPr lang="en-US" sz="1200" baseline="30000" dirty="0" smtClean="0"/>
                        <a:t>st</a:t>
                      </a:r>
                      <a:r>
                        <a:rPr lang="en-US" sz="1200" dirty="0" smtClean="0"/>
                        <a:t> Line</a:t>
                      </a:r>
                      <a:endParaRPr lang="en-US" sz="1200" dirty="0"/>
                    </a:p>
                  </a:txBody>
                  <a:tcPr/>
                </a:tc>
                <a:tc>
                  <a:txBody>
                    <a:bodyPr/>
                    <a:lstStyle/>
                    <a:p>
                      <a:r>
                        <a:rPr lang="en-US" sz="1200" dirty="0" smtClean="0"/>
                        <a:t>Monotherapy</a:t>
                      </a:r>
                      <a:endParaRPr lang="en-US" sz="1200" dirty="0"/>
                    </a:p>
                  </a:txBody>
                  <a:tcPr/>
                </a:tc>
                <a:tc>
                  <a:txBody>
                    <a:bodyPr/>
                    <a:lstStyle/>
                    <a:p>
                      <a:r>
                        <a:rPr lang="en-US" sz="1200" dirty="0" smtClean="0"/>
                        <a:t>August 2016</a:t>
                      </a:r>
                      <a:endParaRPr lang="en-US" sz="1200" dirty="0"/>
                    </a:p>
                  </a:txBody>
                  <a:tcPr/>
                </a:tc>
                <a:tc>
                  <a:txBody>
                    <a:bodyPr/>
                    <a:lstStyle/>
                    <a:p>
                      <a:r>
                        <a:rPr lang="en-US" sz="1200" kern="1200" baseline="0" dirty="0" smtClean="0">
                          <a:solidFill>
                            <a:schemeClr val="dk1"/>
                          </a:solidFill>
                          <a:latin typeface="+mn-lt"/>
                          <a:ea typeface="+mn-ea"/>
                          <a:cs typeface="+mn-cs"/>
                        </a:rPr>
                        <a:t>PD-L1+ status</a:t>
                      </a:r>
                      <a:endParaRPr lang="en-US" sz="1200" kern="1200" baseline="0" dirty="0">
                        <a:solidFill>
                          <a:schemeClr val="dk1"/>
                        </a:solidFill>
                        <a:latin typeface="+mn-lt"/>
                        <a:ea typeface="+mn-ea"/>
                        <a:cs typeface="+mn-cs"/>
                      </a:endParaRPr>
                    </a:p>
                  </a:txBody>
                  <a:tcPr/>
                </a:tc>
              </a:tr>
              <a:tr h="409134">
                <a:tc>
                  <a:txBody>
                    <a:bodyPr/>
                    <a:lstStyle/>
                    <a:p>
                      <a:r>
                        <a:rPr lang="en-US" sz="1200" dirty="0" smtClean="0"/>
                        <a:t>Phase II</a:t>
                      </a:r>
                      <a:endParaRPr lang="en-US" sz="1200" dirty="0"/>
                    </a:p>
                  </a:txBody>
                  <a:tcPr/>
                </a:tc>
                <a:tc>
                  <a:txBody>
                    <a:bodyPr/>
                    <a:lstStyle/>
                    <a:p>
                      <a:r>
                        <a:rPr lang="en-US" sz="1200" dirty="0" smtClean="0"/>
                        <a:t>Both</a:t>
                      </a:r>
                      <a:endParaRPr lang="en-US" sz="1200" dirty="0"/>
                    </a:p>
                  </a:txBody>
                  <a:tcPr/>
                </a:tc>
                <a:tc>
                  <a:txBody>
                    <a:bodyPr/>
                    <a:lstStyle/>
                    <a:p>
                      <a:r>
                        <a:rPr lang="en-US" sz="1200" dirty="0" smtClean="0"/>
                        <a:t>advanced, metastatic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a:t>
                      </a:r>
                      <a:r>
                        <a:rPr lang="en-US" sz="1200" baseline="30000" dirty="0" smtClean="0"/>
                        <a:t>nd</a:t>
                      </a:r>
                      <a:r>
                        <a:rPr lang="en-US" sz="1200" dirty="0" smtClean="0"/>
                        <a:t> Line</a:t>
                      </a:r>
                    </a:p>
                  </a:txBody>
                  <a:tcPr/>
                </a:tc>
                <a:tc>
                  <a:txBody>
                    <a:bodyPr/>
                    <a:lstStyle/>
                    <a:p>
                      <a:r>
                        <a:rPr lang="en-US" sz="1200" dirty="0" smtClean="0"/>
                        <a:t>Combination</a:t>
                      </a:r>
                      <a:endParaRPr lang="en-US" sz="1200" dirty="0"/>
                    </a:p>
                  </a:txBody>
                  <a:tcPr/>
                </a:tc>
                <a:tc>
                  <a:txBody>
                    <a:bodyPr/>
                    <a:lstStyle/>
                    <a:p>
                      <a:r>
                        <a:rPr lang="en-US" sz="1200" dirty="0" smtClean="0"/>
                        <a:t>August 2017</a:t>
                      </a:r>
                      <a:endParaRPr lang="en-US" sz="1200" dirty="0"/>
                    </a:p>
                  </a:txBody>
                  <a:tcPr/>
                </a:tc>
                <a:tc>
                  <a:txBody>
                    <a:bodyPr/>
                    <a:lstStyle/>
                    <a:p>
                      <a:r>
                        <a:rPr lang="en-US" sz="1200" dirty="0" smtClean="0"/>
                        <a:t>EGF816 or </a:t>
                      </a:r>
                      <a:r>
                        <a:rPr lang="en-US" sz="1200" dirty="0" err="1" smtClean="0"/>
                        <a:t>capmatinib</a:t>
                      </a:r>
                      <a:r>
                        <a:rPr lang="en-US" sz="1200" dirty="0" smtClean="0"/>
                        <a:t>)</a:t>
                      </a:r>
                      <a:endParaRPr lang="en-US" sz="1200" dirty="0"/>
                    </a:p>
                  </a:txBody>
                  <a:tcPr/>
                </a:tc>
              </a:tr>
            </a:tbl>
          </a:graphicData>
        </a:graphic>
      </p:graphicFrame>
      <p:sp>
        <p:nvSpPr>
          <p:cNvPr id="7" name="Rectangle 6"/>
          <p:cNvSpPr/>
          <p:nvPr/>
        </p:nvSpPr>
        <p:spPr>
          <a:xfrm>
            <a:off x="426720" y="1083955"/>
            <a:ext cx="2657139" cy="369332"/>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b="1" i="1" dirty="0" err="1"/>
              <a:t>CheckMate</a:t>
            </a:r>
            <a:r>
              <a:rPr lang="en-US" b="1" i="1" dirty="0"/>
              <a:t> </a:t>
            </a:r>
            <a:r>
              <a:rPr lang="en-US" b="1" i="1" dirty="0" smtClean="0"/>
              <a:t>057 Trial</a:t>
            </a:r>
            <a:endParaRPr lang="en-US" b="1" i="1" dirty="0"/>
          </a:p>
        </p:txBody>
      </p:sp>
      <p:sp>
        <p:nvSpPr>
          <p:cNvPr id="8" name="Content Placeholder 3"/>
          <p:cNvSpPr>
            <a:spLocks noGrp="1"/>
          </p:cNvSpPr>
          <p:nvPr>
            <p:ph idx="1"/>
          </p:nvPr>
        </p:nvSpPr>
        <p:spPr>
          <a:xfrm>
            <a:off x="426719" y="1522091"/>
            <a:ext cx="8037855" cy="2073095"/>
          </a:xfrm>
        </p:spPr>
        <p:txBody>
          <a:bodyPr>
            <a:noAutofit/>
          </a:bodyPr>
          <a:lstStyle/>
          <a:p>
            <a:r>
              <a:rPr lang="en-US" sz="1400" dirty="0" smtClean="0"/>
              <a:t>Pivotal Phase III, randomized, open-label study (n=582), </a:t>
            </a:r>
            <a:r>
              <a:rPr lang="en-US" sz="1400" dirty="0" err="1" smtClean="0"/>
              <a:t>nivolumab</a:t>
            </a:r>
            <a:r>
              <a:rPr lang="en-US" sz="1400" dirty="0" smtClean="0"/>
              <a:t> vs. </a:t>
            </a:r>
            <a:r>
              <a:rPr lang="en-US" sz="1400" dirty="0" err="1" smtClean="0"/>
              <a:t>docetaxel</a:t>
            </a:r>
            <a:r>
              <a:rPr lang="en-US" sz="1400" dirty="0" smtClean="0"/>
              <a:t> in previously treated patients with advanced </a:t>
            </a:r>
            <a:r>
              <a:rPr lang="en-US" sz="1400" u="sng" dirty="0" smtClean="0"/>
              <a:t>non-squamous</a:t>
            </a:r>
            <a:r>
              <a:rPr lang="en-US" sz="1400" dirty="0" smtClean="0"/>
              <a:t> NSCLC</a:t>
            </a:r>
          </a:p>
          <a:p>
            <a:pPr lvl="1"/>
            <a:r>
              <a:rPr lang="en-US" sz="1400" dirty="0" smtClean="0"/>
              <a:t>Median OS = 12.2 months with </a:t>
            </a:r>
            <a:r>
              <a:rPr lang="en-US" sz="1400" dirty="0" err="1" smtClean="0"/>
              <a:t>nivolumab</a:t>
            </a:r>
            <a:r>
              <a:rPr lang="en-US" sz="1400" dirty="0" smtClean="0"/>
              <a:t> compared to 9.4 months with </a:t>
            </a:r>
            <a:r>
              <a:rPr lang="en-US" sz="1400" dirty="0" err="1" smtClean="0"/>
              <a:t>docetaxel</a:t>
            </a:r>
            <a:endParaRPr lang="en-US" sz="1400" dirty="0" smtClean="0"/>
          </a:p>
          <a:p>
            <a:pPr lvl="1"/>
            <a:r>
              <a:rPr lang="en-US" sz="1400" dirty="0" smtClean="0"/>
              <a:t>ORR was 19% vs. 12% and median DOR was 17.2 months vs. 5.6 months with </a:t>
            </a:r>
            <a:r>
              <a:rPr lang="en-US" sz="1400" dirty="0" err="1" smtClean="0"/>
              <a:t>nivolumab</a:t>
            </a:r>
            <a:r>
              <a:rPr lang="en-US" sz="1400" dirty="0" smtClean="0"/>
              <a:t> vs. </a:t>
            </a:r>
            <a:r>
              <a:rPr lang="en-US" sz="1400" dirty="0" err="1" smtClean="0"/>
              <a:t>docetaxel</a:t>
            </a:r>
            <a:r>
              <a:rPr lang="en-US" sz="1400" dirty="0" smtClean="0"/>
              <a:t>, respectively</a:t>
            </a:r>
          </a:p>
          <a:p>
            <a:pPr lvl="1"/>
            <a:r>
              <a:rPr lang="en-US" sz="1400" dirty="0" smtClean="0"/>
              <a:t>Higher PD-L1 expression correlated with higher improved survival; PD-L1 expression </a:t>
            </a:r>
            <a:r>
              <a:rPr lang="en-US" sz="1400" u="sng" dirty="0" smtClean="0"/>
              <a:t>&gt;</a:t>
            </a:r>
            <a:r>
              <a:rPr lang="en-US" sz="1400" dirty="0" smtClean="0"/>
              <a:t> 1% in tumor cells improved median OS by </a:t>
            </a:r>
            <a:r>
              <a:rPr lang="en-US" sz="1400" dirty="0"/>
              <a:t>41%; no difference in survival in PD-L1 non-</a:t>
            </a:r>
            <a:r>
              <a:rPr lang="en-US" sz="1400" dirty="0" err="1"/>
              <a:t>expressors</a:t>
            </a:r>
            <a:r>
              <a:rPr lang="en-US" sz="1400" dirty="0"/>
              <a:t> </a:t>
            </a:r>
            <a:endParaRPr lang="en-US" sz="1400" dirty="0" smtClean="0"/>
          </a:p>
          <a:p>
            <a:pPr lvl="1"/>
            <a:r>
              <a:rPr lang="en-US" sz="1400" dirty="0" err="1" smtClean="0"/>
              <a:t>Nivolumab</a:t>
            </a:r>
            <a:r>
              <a:rPr lang="en-US" sz="1400" dirty="0" smtClean="0"/>
              <a:t> had a better adverse event profile compared to </a:t>
            </a:r>
            <a:r>
              <a:rPr lang="en-US" sz="1400" dirty="0" err="1" smtClean="0"/>
              <a:t>docetaxel</a:t>
            </a:r>
            <a:r>
              <a:rPr lang="en-US" sz="1400" dirty="0" smtClean="0"/>
              <a:t>; Grade 3-4 AEs were 10% with </a:t>
            </a:r>
            <a:r>
              <a:rPr lang="en-US" sz="1400" dirty="0" err="1" smtClean="0"/>
              <a:t>nivolumab</a:t>
            </a:r>
            <a:r>
              <a:rPr lang="en-US" sz="1400" dirty="0" smtClean="0"/>
              <a:t> vs. 54% with </a:t>
            </a:r>
            <a:r>
              <a:rPr lang="en-US" sz="1400" dirty="0" err="1" smtClean="0"/>
              <a:t>docetaxel</a:t>
            </a:r>
            <a:endParaRPr lang="en-US" sz="1400" dirty="0" smtClean="0"/>
          </a:p>
        </p:txBody>
      </p:sp>
      <p:sp>
        <p:nvSpPr>
          <p:cNvPr id="3" name="TextBox 2"/>
          <p:cNvSpPr txBox="1"/>
          <p:nvPr/>
        </p:nvSpPr>
        <p:spPr>
          <a:xfrm>
            <a:off x="329184" y="3954206"/>
            <a:ext cx="2999283" cy="369332"/>
          </a:xfrm>
          <a:prstGeom prst="rect">
            <a:avLst/>
          </a:prstGeom>
          <a:noFill/>
        </p:spPr>
        <p:txBody>
          <a:bodyPr wrap="none" rtlCol="0">
            <a:spAutoFit/>
          </a:bodyPr>
          <a:lstStyle/>
          <a:p>
            <a:r>
              <a:rPr lang="en-US" b="1" dirty="0" smtClean="0"/>
              <a:t>Other selected ongoing trials:</a:t>
            </a:r>
            <a:endParaRPr lang="en-US" b="1" dirty="0"/>
          </a:p>
        </p:txBody>
      </p:sp>
      <p:sp>
        <p:nvSpPr>
          <p:cNvPr id="9" name="Rectangle 8"/>
          <p:cNvSpPr/>
          <p:nvPr/>
        </p:nvSpPr>
        <p:spPr>
          <a:xfrm>
            <a:off x="97034" y="3787231"/>
            <a:ext cx="8277891" cy="307777"/>
          </a:xfrm>
          <a:prstGeom prst="rect">
            <a:avLst/>
          </a:prstGeom>
        </p:spPr>
        <p:txBody>
          <a:bodyPr wrap="square">
            <a:spAutoFit/>
          </a:bodyPr>
          <a:lstStyle/>
          <a:p>
            <a:pPr marL="411480" lvl="1" indent="0">
              <a:buNone/>
            </a:pPr>
            <a:r>
              <a:rPr lang="en-US" sz="1400" i="1" dirty="0" smtClean="0"/>
              <a:t>Trial stopped </a:t>
            </a:r>
            <a:r>
              <a:rPr lang="en-US" sz="1400" i="1" dirty="0"/>
              <a:t>early because the </a:t>
            </a:r>
            <a:r>
              <a:rPr lang="en-US" sz="1400" i="1" dirty="0" smtClean="0"/>
              <a:t>study </a:t>
            </a:r>
            <a:r>
              <a:rPr lang="en-US" sz="1400" i="1" dirty="0"/>
              <a:t>met its primary endpoint of superior overall survival</a:t>
            </a:r>
            <a:endParaRPr lang="en-US" sz="1400" dirty="0"/>
          </a:p>
        </p:txBody>
      </p:sp>
      <p:sp>
        <p:nvSpPr>
          <p:cNvPr id="4" name="TextBox 3"/>
          <p:cNvSpPr txBox="1"/>
          <p:nvPr/>
        </p:nvSpPr>
        <p:spPr>
          <a:xfrm>
            <a:off x="451521" y="5776928"/>
            <a:ext cx="7206525" cy="276999"/>
          </a:xfrm>
          <a:prstGeom prst="rect">
            <a:avLst/>
          </a:prstGeom>
          <a:noFill/>
        </p:spPr>
        <p:txBody>
          <a:bodyPr wrap="none" rtlCol="0">
            <a:spAutoFit/>
          </a:bodyPr>
          <a:lstStyle/>
          <a:p>
            <a:r>
              <a:rPr lang="en-US" sz="1200" i="1" dirty="0"/>
              <a:t>s</a:t>
            </a:r>
            <a:r>
              <a:rPr lang="en-US" sz="1200" i="1" dirty="0" smtClean="0"/>
              <a:t>ources:  J </a:t>
            </a:r>
            <a:r>
              <a:rPr lang="en-US" sz="1200" i="1" dirty="0" err="1" smtClean="0"/>
              <a:t>Clin</a:t>
            </a:r>
            <a:r>
              <a:rPr lang="en-US" sz="1200" i="1" dirty="0" smtClean="0"/>
              <a:t> </a:t>
            </a:r>
            <a:r>
              <a:rPr lang="en-US" sz="1200" i="1" dirty="0" err="1" smtClean="0"/>
              <a:t>Oncol</a:t>
            </a:r>
            <a:r>
              <a:rPr lang="en-US" sz="1200" i="1" dirty="0" smtClean="0"/>
              <a:t>. 2015 33 (</a:t>
            </a:r>
            <a:r>
              <a:rPr lang="en-US" sz="1200" i="1" dirty="0" err="1" smtClean="0"/>
              <a:t>suppl</a:t>
            </a:r>
            <a:r>
              <a:rPr lang="en-US" sz="1200" i="1" dirty="0" smtClean="0"/>
              <a:t>; </a:t>
            </a:r>
            <a:r>
              <a:rPr lang="en-US" sz="1200" i="1" dirty="0" err="1" smtClean="0"/>
              <a:t>abstr</a:t>
            </a:r>
            <a:r>
              <a:rPr lang="en-US" sz="1200" i="1" dirty="0" smtClean="0"/>
              <a:t> LBA 109); clinicaltrials.gov </a:t>
            </a:r>
            <a:r>
              <a:rPr lang="en-US" sz="1200" dirty="0"/>
              <a:t>NCT02041533, NCT02323126</a:t>
            </a:r>
            <a:r>
              <a:rPr lang="en-US" sz="1200" i="1" dirty="0" smtClean="0"/>
              <a:t> </a:t>
            </a:r>
            <a:endParaRPr lang="en-US" sz="1200" i="1" dirty="0"/>
          </a:p>
        </p:txBody>
      </p:sp>
    </p:spTree>
    <p:extLst>
      <p:ext uri="{BB962C8B-B14F-4D97-AF65-F5344CB8AC3E}">
        <p14:creationId xmlns="" xmlns:p14="http://schemas.microsoft.com/office/powerpoint/2010/main" val="2664761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093"/>
            <a:ext cx="8229600" cy="1143000"/>
          </a:xfrm>
        </p:spPr>
        <p:txBody>
          <a:bodyPr/>
          <a:lstStyle/>
          <a:p>
            <a:r>
              <a:rPr lang="en-US" sz="3200" dirty="0" smtClean="0"/>
              <a:t>Additional PD-1 / PD-L1 inhibitors in development to treat patients with NSCLC</a:t>
            </a:r>
            <a:endParaRPr lang="en-US" sz="3200" dirty="0"/>
          </a:p>
        </p:txBody>
      </p:sp>
      <p:sp>
        <p:nvSpPr>
          <p:cNvPr id="3" name="Content Placeholder 2"/>
          <p:cNvSpPr>
            <a:spLocks noGrp="1"/>
          </p:cNvSpPr>
          <p:nvPr>
            <p:ph idx="1"/>
          </p:nvPr>
        </p:nvSpPr>
        <p:spPr>
          <a:xfrm>
            <a:off x="2190999" y="1417639"/>
            <a:ext cx="6038601" cy="1618170"/>
          </a:xfrm>
        </p:spPr>
        <p:txBody>
          <a:bodyPr>
            <a:normAutofit/>
          </a:bodyPr>
          <a:lstStyle/>
          <a:p>
            <a:pPr marL="114300" indent="0">
              <a:buNone/>
            </a:pPr>
            <a:r>
              <a:rPr lang="en-US" sz="1600" b="1" i="1" dirty="0" smtClean="0"/>
              <a:t>Merck’s </a:t>
            </a:r>
            <a:r>
              <a:rPr lang="en-US" sz="1600" b="1" i="1" dirty="0" err="1" smtClean="0"/>
              <a:t>Pembrolizumab</a:t>
            </a:r>
            <a:r>
              <a:rPr lang="en-US" sz="1600" b="1" i="1" dirty="0" smtClean="0"/>
              <a:t> (</a:t>
            </a:r>
            <a:r>
              <a:rPr lang="en-US" sz="1600" b="1" i="1" dirty="0" err="1" smtClean="0"/>
              <a:t>Keytruda</a:t>
            </a:r>
            <a:r>
              <a:rPr lang="en-US" sz="1600" b="1" i="1" dirty="0" smtClean="0"/>
              <a:t>):</a:t>
            </a:r>
            <a:r>
              <a:rPr lang="en-US" sz="1600" dirty="0" smtClean="0"/>
              <a:t> Human </a:t>
            </a:r>
            <a:r>
              <a:rPr lang="en-US" sz="1600" dirty="0"/>
              <a:t>monoclonal antibody directed against the programmed death-1 (PD-1) receptor of the T Cell; binding to PD-1 blocks its interaction with programmed cell death ligand 1 (PD-L1) and PD-L2 on the tumor cell; </a:t>
            </a:r>
            <a:r>
              <a:rPr lang="en-US" sz="1600" dirty="0" err="1"/>
              <a:t>pembrolizumab</a:t>
            </a:r>
            <a:r>
              <a:rPr lang="en-US" sz="1600" dirty="0"/>
              <a:t> received breakthrough designation by the FDA; FDA approved for melanoma</a:t>
            </a:r>
          </a:p>
        </p:txBody>
      </p:sp>
      <p:sp>
        <p:nvSpPr>
          <p:cNvPr id="4" name="Content Placeholder 2"/>
          <p:cNvSpPr txBox="1">
            <a:spLocks/>
          </p:cNvSpPr>
          <p:nvPr/>
        </p:nvSpPr>
        <p:spPr>
          <a:xfrm>
            <a:off x="2244439" y="4568723"/>
            <a:ext cx="6038601" cy="136748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600" b="1" i="1" dirty="0" smtClean="0"/>
              <a:t>AstraZeneca’s MEDI4736</a:t>
            </a:r>
            <a:r>
              <a:rPr lang="en-US" sz="1600" b="1" i="1" dirty="0"/>
              <a:t>: </a:t>
            </a:r>
            <a:r>
              <a:rPr lang="en-US" sz="1600" dirty="0"/>
              <a:t>Human monoclonal antibody directed against programmed cell death ligand 1 (PD-L1). PD-L1  binds to the PD-1 receptor, releasing PD-1 pathway-mediated inhibition of the immune response, including the anti-tumor immune response</a:t>
            </a:r>
          </a:p>
          <a:p>
            <a:pPr marL="114300" indent="0">
              <a:buFont typeface="Arial" pitchFamily="34" charset="0"/>
              <a:buNone/>
            </a:pPr>
            <a:endParaRPr lang="en-US" sz="1400" dirty="0"/>
          </a:p>
        </p:txBody>
      </p:sp>
      <p:sp>
        <p:nvSpPr>
          <p:cNvPr id="5" name="Content Placeholder 2"/>
          <p:cNvSpPr txBox="1">
            <a:spLocks/>
          </p:cNvSpPr>
          <p:nvPr/>
        </p:nvSpPr>
        <p:spPr>
          <a:xfrm>
            <a:off x="2190999" y="3212158"/>
            <a:ext cx="6038601" cy="189071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a:ea typeface="+mn-ea"/>
                <a:cs typeface="Arial"/>
              </a:defRPr>
            </a:lvl1pPr>
            <a:lvl2pPr marL="868680" indent="-457200" algn="l" defTabSz="914400" rtl="0" eaLnBrk="1" latinLnBrk="0" hangingPunct="1">
              <a:spcBef>
                <a:spcPct val="20000"/>
              </a:spcBef>
              <a:buClr>
                <a:schemeClr val="accent2"/>
              </a:buClr>
              <a:buFont typeface="Courier New" panose="02070309020205020404" pitchFamily="49" charset="0"/>
              <a:buChar char="o"/>
              <a:defRPr sz="2000" kern="1200">
                <a:solidFill>
                  <a:schemeClr val="tx1"/>
                </a:solidFill>
                <a:latin typeface="Arial"/>
                <a:ea typeface="+mn-ea"/>
                <a:cs typeface="Arial"/>
              </a:defRPr>
            </a:lvl2pPr>
            <a:lvl3pPr marL="1005840" indent="-228600" algn="l" defTabSz="914400" rtl="0" eaLnBrk="1" latinLnBrk="0" hangingPunct="1">
              <a:spcBef>
                <a:spcPct val="20000"/>
              </a:spcBef>
              <a:buClr>
                <a:schemeClr val="accent3"/>
              </a:buClr>
              <a:buFont typeface="Wingdings" panose="05000000000000000000" pitchFamily="2" charset="2"/>
              <a:buChar char="Ø"/>
              <a:defRPr sz="1800" kern="1200">
                <a:solidFill>
                  <a:schemeClr val="tx1"/>
                </a:solidFill>
                <a:latin typeface="Arial"/>
                <a:ea typeface="+mn-ea"/>
                <a:cs typeface="Arial"/>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a:ea typeface="+mn-ea"/>
                <a:cs typeface="Arial"/>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a:ea typeface="+mn-ea"/>
                <a:cs typeface="Arial"/>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600" b="1" i="1" dirty="0" smtClean="0"/>
              <a:t>Genentech’s MPDL3280A: </a:t>
            </a:r>
            <a:r>
              <a:rPr lang="en-US" sz="1600" dirty="0"/>
              <a:t>Human monoclonal antibody directed against programmed cell death ligand 1 (PD-L1). PD-L1  binds to the PD-1 receptor, releasing PD-1 pathway-mediated inhibition of the immune response, including the anti-tumor immune response</a:t>
            </a:r>
          </a:p>
          <a:p>
            <a:pPr marL="114300" indent="0">
              <a:buFont typeface="Arial" pitchFamily="34" charset="0"/>
              <a:buNone/>
            </a:pPr>
            <a:r>
              <a:rPr lang="en-US" sz="1600" b="1" i="1" dirty="0" smtClean="0"/>
              <a:t> </a:t>
            </a:r>
            <a:endParaRPr lang="en-US" sz="1600" b="1" i="1" dirty="0"/>
          </a:p>
          <a:p>
            <a:pPr marL="114300" indent="0">
              <a:buFont typeface="Arial" pitchFamily="34" charset="0"/>
              <a:buNone/>
            </a:pPr>
            <a:endParaRPr lang="en-US" sz="1800" dirty="0"/>
          </a:p>
        </p:txBody>
      </p:sp>
      <p:sp>
        <p:nvSpPr>
          <p:cNvPr id="6" name="Left Brace 5"/>
          <p:cNvSpPr/>
          <p:nvPr/>
        </p:nvSpPr>
        <p:spPr>
          <a:xfrm>
            <a:off x="1864427" y="1717544"/>
            <a:ext cx="273132" cy="1021278"/>
          </a:xfrm>
          <a:prstGeom prst="leftBrace">
            <a:avLst>
              <a:gd name="adj1" fmla="val 4182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583701" y="1999500"/>
            <a:ext cx="1245084" cy="421654"/>
          </a:xfrm>
          <a:prstGeom prst="rect">
            <a:avLst/>
          </a:prstGeom>
        </p:spPr>
        <p:txBody>
          <a:bodyPr wrap="none">
            <a:spAutoFit/>
          </a:bodyPr>
          <a:lstStyle/>
          <a:p>
            <a:pPr>
              <a:lnSpc>
                <a:spcPct val="107000"/>
              </a:lnSpc>
              <a:spcAft>
                <a:spcPts val="800"/>
              </a:spcAft>
            </a:pPr>
            <a:r>
              <a:rPr lang="en-US" sz="2000" b="1" i="1" dirty="0" smtClean="0">
                <a:latin typeface="Calibri" panose="020F0502020204030204" pitchFamily="34" charset="0"/>
                <a:ea typeface="Calibri" panose="020F0502020204030204" pitchFamily="34" charset="0"/>
                <a:cs typeface="Times New Roman" panose="02020603050405020304" pitchFamily="18" charset="0"/>
              </a:rPr>
              <a:t>anti- </a:t>
            </a:r>
            <a:r>
              <a:rPr lang="en-US" sz="2000" b="1" i="1" dirty="0">
                <a:latin typeface="Calibri" panose="020F0502020204030204" pitchFamily="34" charset="0"/>
                <a:ea typeface="Calibri" panose="020F0502020204030204" pitchFamily="34" charset="0"/>
                <a:cs typeface="Times New Roman" panose="02020603050405020304" pitchFamily="18" charset="0"/>
              </a:rPr>
              <a:t>PD-1</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08085" y="4349214"/>
            <a:ext cx="1354089" cy="421654"/>
          </a:xfrm>
          <a:prstGeom prst="rect">
            <a:avLst/>
          </a:prstGeom>
        </p:spPr>
        <p:txBody>
          <a:bodyPr wrap="none">
            <a:spAutoFit/>
          </a:bodyPr>
          <a:lstStyle/>
          <a:p>
            <a:pPr>
              <a:lnSpc>
                <a:spcPct val="107000"/>
              </a:lnSpc>
              <a:spcAft>
                <a:spcPts val="800"/>
              </a:spcAft>
            </a:pPr>
            <a:r>
              <a:rPr lang="en-US" sz="2000" b="1" i="1" dirty="0" smtClean="0">
                <a:latin typeface="Calibri" panose="020F0502020204030204" pitchFamily="34" charset="0"/>
                <a:ea typeface="Calibri" panose="020F0502020204030204" pitchFamily="34" charset="0"/>
                <a:cs typeface="Times New Roman" panose="02020603050405020304" pitchFamily="18" charset="0"/>
              </a:rPr>
              <a:t>anti- PD-L1</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Left Brace 8"/>
          <p:cNvSpPr/>
          <p:nvPr/>
        </p:nvSpPr>
        <p:spPr>
          <a:xfrm>
            <a:off x="1901003" y="3541888"/>
            <a:ext cx="273132" cy="2016775"/>
          </a:xfrm>
          <a:prstGeom prst="leftBrace">
            <a:avLst>
              <a:gd name="adj1" fmla="val 4182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241836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ICLIO power point template">
  <a:themeElements>
    <a:clrScheme name="ICLIO Colors">
      <a:dk1>
        <a:srgbClr val="000000"/>
      </a:dk1>
      <a:lt1>
        <a:sysClr val="window" lastClr="FFFFFF"/>
      </a:lt1>
      <a:dk2>
        <a:srgbClr val="6FCCFF"/>
      </a:dk2>
      <a:lt2>
        <a:srgbClr val="243B55"/>
      </a:lt2>
      <a:accent1>
        <a:srgbClr val="486588"/>
      </a:accent1>
      <a:accent2>
        <a:srgbClr val="B2C9DB"/>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ICLIO power point template</Template>
  <TotalTime>4857</TotalTime>
  <Words>5416</Words>
  <Application>Microsoft Office PowerPoint</Application>
  <PresentationFormat>On-screen Show (4:3)</PresentationFormat>
  <Paragraphs>466</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ICLIO power point template</vt:lpstr>
      <vt:lpstr>Immunotherapy in Non-Small Cell Lung Cancer (NSCLC)</vt:lpstr>
      <vt:lpstr>Objectives</vt:lpstr>
      <vt:lpstr>Non-Small Cell Lung Cancer (NSCLC)</vt:lpstr>
      <vt:lpstr>Slide 4</vt:lpstr>
      <vt:lpstr>Immunotherapy checkpoint inhibitors: the New Players in the NSCLC space </vt:lpstr>
      <vt:lpstr>PD-L1Expression as a Potential Biomarker</vt:lpstr>
      <vt:lpstr>Checkpoint inhibitor nivolumab was approved by the FDA to treat patients with squamous NSCLC as subsequent therapy</vt:lpstr>
      <vt:lpstr>Nivolumab is being studied for additional indications in Non-Squamous Non-Small Cell Lung Cancer</vt:lpstr>
      <vt:lpstr>Additional PD-1 / PD-L1 inhibitors in development to treat patients with NSCLC</vt:lpstr>
      <vt:lpstr>Pembrolizumab - KEYNOTE-001 study</vt:lpstr>
      <vt:lpstr>Pembrolizumab – additional studies for the treatment of NSCLC</vt:lpstr>
      <vt:lpstr>MPDL3280A – POPLAR Study</vt:lpstr>
      <vt:lpstr>MPDL3280A - additional studies for the treatment of NSCLC</vt:lpstr>
      <vt:lpstr>MEDI4736 </vt:lpstr>
      <vt:lpstr>MEDI4736 – additional studies for the treatment of NSCLC</vt:lpstr>
      <vt:lpstr>NSCLC Immunotherapies</vt:lpstr>
      <vt:lpstr>Slide 17</vt:lpstr>
      <vt:lpstr>Slide 18</vt:lpstr>
      <vt:lpstr>Slide 19</vt:lpstr>
      <vt:lpstr>Slide 20</vt:lpstr>
      <vt:lpstr>Case Study 2 (cont)</vt:lpstr>
      <vt:lpstr>Slide 22</vt:lpstr>
      <vt:lpstr>Case 3</vt:lpstr>
      <vt:lpstr>Case 3 (cont)</vt:lpstr>
      <vt:lpstr>Slide 25</vt:lpstr>
      <vt:lpstr>Questions?</vt:lpstr>
      <vt:lpstr>Slide 27</vt:lpstr>
      <vt:lpstr>Slide 28</vt:lpstr>
      <vt:lpstr>References</vt:lpstr>
      <vt:lpstr>References (cont.)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Immunotherapy in Non-Small Cell Lung Cancer (NSCLC)</dc:title>
  <dc:creator>llucas</dc:creator>
  <cp:lastModifiedBy>llucas</cp:lastModifiedBy>
  <cp:revision>21</cp:revision>
  <dcterms:created xsi:type="dcterms:W3CDTF">2015-07-17T19:19:23Z</dcterms:created>
  <dcterms:modified xsi:type="dcterms:W3CDTF">2015-07-31T16:11:20Z</dcterms:modified>
</cp:coreProperties>
</file>