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D4837-8792-49C4-9E93-1F865765BFCE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CA406-84AD-4100-BE49-D674C1BD88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3717-D141-4AD9-845B-628B72831C71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A59AC-41C8-4500-BADF-D1C5AC479B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Sources</a:t>
            </a:r>
          </a:p>
          <a:p>
            <a:r>
              <a:rPr lang="en-US" dirty="0"/>
              <a:t>http://</a:t>
            </a:r>
            <a:r>
              <a:rPr lang="en-US" dirty="0" err="1"/>
              <a:t>khn.org</a:t>
            </a:r>
            <a:r>
              <a:rPr lang="en-US" dirty="0"/>
              <a:t>/morning-breakout/u-s-uninsured-rate-drops-to-record-low/</a:t>
            </a:r>
          </a:p>
          <a:p>
            <a:r>
              <a:rPr lang="en-US" dirty="0"/>
              <a:t>http://</a:t>
            </a:r>
            <a:r>
              <a:rPr lang="en-US" dirty="0" err="1"/>
              <a:t>healthaffairs.org</a:t>
            </a:r>
            <a:r>
              <a:rPr lang="en-US" dirty="0"/>
              <a:t>/blog/2016/03/18/aca-roundup-co-op-oversight-and-reconciling-cost-sharing-reduction-payments/</a:t>
            </a:r>
          </a:p>
          <a:p>
            <a:r>
              <a:rPr lang="en-US" dirty="0"/>
              <a:t>http://</a:t>
            </a:r>
            <a:r>
              <a:rPr lang="en-US" dirty="0" err="1"/>
              <a:t>www.hhs.gov</a:t>
            </a:r>
            <a:r>
              <a:rPr lang="en-US" dirty="0"/>
              <a:t>/about/news/2016/03/03/hhs-reaches-goal-tying-30-percent-medicare-payments-quality-ahead-schedule.html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83B9E-8474-4688-B233-0FC1C5F00E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145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  <a:p>
            <a:r>
              <a:rPr lang="en-US" dirty="0"/>
              <a:t>http://</a:t>
            </a:r>
            <a:r>
              <a:rPr lang="en-US" dirty="0" err="1"/>
              <a:t>www.modernhealthcare.com</a:t>
            </a:r>
            <a:r>
              <a:rPr lang="en-US" dirty="0"/>
              <a:t>/article/20160308/NEWS/160309856</a:t>
            </a:r>
          </a:p>
          <a:p>
            <a:r>
              <a:rPr lang="en-US" dirty="0"/>
              <a:t>http://</a:t>
            </a:r>
            <a:r>
              <a:rPr lang="en-US" dirty="0" err="1"/>
              <a:t>www.politico.com</a:t>
            </a:r>
            <a:r>
              <a:rPr lang="en-US" dirty="0"/>
              <a:t>/</a:t>
            </a:r>
            <a:r>
              <a:rPr lang="en-US" dirty="0" err="1"/>
              <a:t>tipsheets</a:t>
            </a:r>
            <a:r>
              <a:rPr lang="en-US" dirty="0"/>
              <a:t>/prescription-pulse/2016/03/drug-pricing-wars-part-b-213199</a:t>
            </a:r>
          </a:p>
          <a:p>
            <a:r>
              <a:rPr lang="en-US" dirty="0"/>
              <a:t>https://energycommerce.house.gov/news-center/press-releases/upton-brady-hatch-statement-administrations-new-medicare-experiment</a:t>
            </a:r>
          </a:p>
          <a:p>
            <a:r>
              <a:rPr lang="en-US" dirty="0"/>
              <a:t>http://www.modernhealthcare.com/article/20160310/NEWS/160309849</a:t>
            </a:r>
          </a:p>
          <a:p>
            <a:r>
              <a:rPr lang="en-US" dirty="0"/>
              <a:t>https://schakowsky.house.gov/press-releases/schakowsky-welch-doggett-conyers-support-new-cms-medicare-part-b-demonstration-project/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83B9E-8474-4688-B233-0FC1C5F00E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118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Talking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OCM stage</a:t>
            </a:r>
            <a:r>
              <a:rPr lang="en-US" baseline="0" dirty="0"/>
              <a:t> 2 (risk bearing) qualifies as an Advanced APM under MACRA’s Quality Payment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Non-risk bearing OCM participants will receive consideration under MACRA’s MIPS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Sources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https://innovation.cms.gov/initiatives/oncology-care/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https://accc-cancer.org/advocacy/OCM-Overview.asp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83B9E-8474-4688-B233-0FC1C5F00E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854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http://icer-review.org/methodology/icers-methods/icer-value-assessment-framework/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http://www.businesswire.com/news/home/20160525005466/en/Center-Medicine-Public-Interest-ICER%E2%80%99s-Proposed-Assessment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http://www.icer-review.org/wp-content/uploads/2014/01/Value-Assessment-Framework-One-Pager.pdf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http://icer-review.org/announcements/icer-ljaf-drug-assessment-announcement/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http://www.icer-review.org/wp-content/uploads/2014/01/Slides-on-value-framework-for-national-webinar1.pdf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83B9E-8474-4688-B233-0FC1C5F00E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291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Sources</a:t>
            </a:r>
          </a:p>
          <a:p>
            <a:r>
              <a:rPr lang="en-US" dirty="0"/>
              <a:t>http://</a:t>
            </a:r>
            <a:r>
              <a:rPr lang="en-US" dirty="0" err="1"/>
              <a:t>khn.org</a:t>
            </a:r>
            <a:r>
              <a:rPr lang="en-US" dirty="0"/>
              <a:t>/morning-breakout/u-s-uninsured-rate-drops-to-record-low/</a:t>
            </a:r>
          </a:p>
          <a:p>
            <a:r>
              <a:rPr lang="en-US" dirty="0"/>
              <a:t>http://www.naviganthrp.com/special-edition-fifth-anniversary-of-the-patient-protection-and-affordable-care-act-current-status-whats-ahead/</a:t>
            </a:r>
          </a:p>
          <a:p>
            <a:r>
              <a:rPr lang="en-US" dirty="0"/>
              <a:t>http://healthaffairs.org/blog/2016/03/18/aca-roundup-co-op-oversight-and-reconciling-cost-sharing-reduction-payments/</a:t>
            </a:r>
          </a:p>
          <a:p>
            <a:r>
              <a:rPr lang="en-US" dirty="0"/>
              <a:t>https://www.politicopro.com/health-care/whiteboard/2016/05/texas-blue-wants-rate-hikes-of-nearly-60-percent-072611</a:t>
            </a:r>
          </a:p>
          <a:p>
            <a:r>
              <a:rPr lang="en-US" dirty="0"/>
              <a:t>http://www.hhs.gov/about/news/2016/03/03/hhs-reaches-goal-tying-30-percent-medicare-payments-quality-ahead-schedule.html</a:t>
            </a:r>
          </a:p>
          <a:p>
            <a:r>
              <a:rPr lang="en-US" dirty="0"/>
              <a:t>http://kff.org/report-section/ehbs-2015-section-seven-employee-cost-sharing/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83B9E-8474-4688-B233-0FC1C5F00E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14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Sources</a:t>
            </a:r>
          </a:p>
          <a:p>
            <a:r>
              <a:rPr lang="en-US" dirty="0"/>
              <a:t>https://www.hillaryclinton.com/issues/health-care/</a:t>
            </a:r>
          </a:p>
          <a:p>
            <a:r>
              <a:rPr lang="en-US" dirty="0"/>
              <a:t>https://www.donaldjtrump.com/positions/healthcare-reform</a:t>
            </a:r>
          </a:p>
          <a:p>
            <a:pPr marL="568325" indent="-342900">
              <a:lnSpc>
                <a:spcPct val="50000"/>
              </a:lnSpc>
              <a:spcBef>
                <a:spcPts val="200"/>
              </a:spcBef>
              <a:buFont typeface="Wingdings" charset="2"/>
              <a:buChar char="Ø"/>
            </a:pPr>
            <a:r>
              <a:rPr lang="en-US" kern="400" dirty="0"/>
              <a:t>What will the candidates’ general election healthcare platforms be?</a:t>
            </a:r>
          </a:p>
          <a:p>
            <a:pPr marL="568325" indent="-342900">
              <a:lnSpc>
                <a:spcPct val="50000"/>
              </a:lnSpc>
              <a:spcBef>
                <a:spcPts val="200"/>
              </a:spcBef>
              <a:buFont typeface="Wingdings" charset="2"/>
              <a:buChar char="Ø"/>
            </a:pPr>
            <a:r>
              <a:rPr lang="en-US" kern="400" dirty="0"/>
              <a:t>In January 2017 what will the new president’s healthcare platform and priorities be?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Hillary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/>
              <a:t>Defend the Affordable Care Act </a:t>
            </a:r>
            <a:r>
              <a:rPr lang="en-US" dirty="0"/>
              <a:t>and build on it to slow the growth of out-of-pocket costs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/>
              <a:t>Reduce rising prescription drug prices</a:t>
            </a:r>
            <a:r>
              <a:rPr lang="en-US" dirty="0"/>
              <a:t> and hold drug companies accountable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Protect access to </a:t>
            </a:r>
            <a:r>
              <a:rPr lang="en-US" b="1" dirty="0"/>
              <a:t>women’s reproductive health </a:t>
            </a:r>
            <a:r>
              <a:rPr lang="en-US" dirty="0"/>
              <a:t>care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Make premiums more </a:t>
            </a:r>
            <a:r>
              <a:rPr lang="en-US" b="1" dirty="0"/>
              <a:t>affordable</a:t>
            </a:r>
            <a:r>
              <a:rPr lang="en-US" dirty="0"/>
              <a:t> and lessen out-of-pocket expenses for </a:t>
            </a:r>
            <a:r>
              <a:rPr lang="en-US" b="1" dirty="0"/>
              <a:t>Exchange coverage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Incentivize </a:t>
            </a:r>
            <a:r>
              <a:rPr lang="en-US" b="1" dirty="0"/>
              <a:t>Medicaid expansion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Make Exchange enrollment easier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Expand access to affordable health care to families regardless of immigration status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Develop a “public option”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Transform our health care system to reward value and quality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Increase rural health care access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Trump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Repeal Obamacare and eliminate the individual mandate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Allow the sale of insurance across state lines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Tax deductions for insurance premiums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Review basic options for Medicaid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Allow Health Savings Accounts to accumulate over a life time and without penalty at death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Allow price transparency for providers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Block-grant Medicaid to the states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Remove barriers to entry into free-markets for drug providers and allow importation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Stop providing health care to illegal immigrants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Grow the economy and bring in capital and jobs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Reform mental health programs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83B9E-8474-4688-B233-0FC1C5F00E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14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Sources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83B9E-8474-4688-B233-0FC1C5F00E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7581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Sources</a:t>
            </a:r>
          </a:p>
          <a:p>
            <a:r>
              <a:rPr lang="en-US" dirty="0"/>
              <a:t>http://www.levinassociates.com/pr2016/pr1601mam15</a:t>
            </a:r>
          </a:p>
          <a:p>
            <a:r>
              <a:rPr lang="en-US" dirty="0"/>
              <a:t>http://www.wsj.com/articles/health-care-providers-insurers-supersize-1442850400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83B9E-8474-4688-B233-0FC1C5F00E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8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Sources</a:t>
            </a:r>
          </a:p>
          <a:p>
            <a:r>
              <a:rPr lang="en-US" dirty="0"/>
              <a:t>http://www.stltoday.com/business/local/missouri-insurance-regulator-to-bar-certain-aetna-humana-plans/article_1e363424-54d7-5203-87c4-ee8dd752e72f.html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83B9E-8474-4688-B233-0FC1C5F00E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969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https://morningconsult.com/opinions/hospitals-and-the-bipartisan-budget-act-of-2015/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https://www.mwe.com/en/thought-leadership/publications/2015/10/congress-takes-step-toward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83B9E-8474-4688-B233-0FC1C5F00E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2107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January 2015, HHS Secretary Burwell announced two sets of goals to transition Medicare from paying for volume to paying for value  </a:t>
            </a:r>
            <a:endParaRPr lang="en-US" b="1" dirty="0"/>
          </a:p>
          <a:p>
            <a:r>
              <a:rPr lang="en-US" dirty="0"/>
              <a:t>In March 2016, HHS projected</a:t>
            </a:r>
            <a:r>
              <a:rPr lang="en-US" baseline="0" dirty="0"/>
              <a:t> that it reached the 30% APM goal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www.hhs.gov</a:t>
            </a:r>
            <a:r>
              <a:rPr lang="en-US" dirty="0"/>
              <a:t>/about/news/2016/03/03/hhs-reaches-goal-tying-30-percent-medicare-payments-quality-ahead-schedule.html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83B9E-8474-4688-B233-0FC1C5F00E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427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B Demo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www.cms.gov</a:t>
            </a:r>
            <a:r>
              <a:rPr lang="en-US" dirty="0"/>
              <a:t>/Newsroom/</a:t>
            </a:r>
            <a:r>
              <a:rPr lang="en-US" dirty="0" err="1"/>
              <a:t>MediaReleaseDatabase</a:t>
            </a:r>
            <a:r>
              <a:rPr lang="en-US" dirty="0"/>
              <a:t>/Fact-sheets/2016-Fact-sheets-items/2016-03-08.html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83B9E-8474-4688-B233-0FC1C5F00E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32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verslide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704" y="1283794"/>
            <a:ext cx="6010496" cy="1595939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704" y="3176699"/>
            <a:ext cx="4179473" cy="15999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4" name="Picture 3" descr="cover-logos.BM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4" y="5861617"/>
            <a:ext cx="3807927" cy="564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495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41905" y="5866787"/>
            <a:ext cx="9815286" cy="991213"/>
          </a:xfrm>
          <a:prstGeom prst="rect">
            <a:avLst/>
          </a:prstGeom>
          <a:effectLst>
            <a:outerShdw blurRad="222250" dir="16200000" sx="96000" sy="96000" rotWithShape="0">
              <a:prstClr val="black">
                <a:alpha val="27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59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spark-accc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86590"/>
            <a:ext cx="1361315" cy="498417"/>
          </a:xfrm>
          <a:prstGeom prst="rect">
            <a:avLst/>
          </a:prstGeom>
        </p:spPr>
      </p:pic>
      <p:pic>
        <p:nvPicPr>
          <p:cNvPr id="4" name="Picture 3" descr="website.BMP"/>
          <p:cNvPicPr>
            <a:picLocks noChangeAspect="1"/>
          </p:cNvPicPr>
          <p:nvPr userDrawn="1"/>
        </p:nvPicPr>
        <p:blipFill>
          <a:blip r:embed="rId3">
            <a:alphaModFix amt="6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40" y="6296651"/>
            <a:ext cx="894016" cy="151775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178148"/>
            <a:ext cx="990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accent2"/>
                </a:solidFill>
              </a:defRPr>
            </a:lvl1pPr>
          </a:lstStyle>
          <a:p>
            <a:fld id="{BB80AA5D-D073-1C49-84F0-294BDDC74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694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41905" y="5866787"/>
            <a:ext cx="9815286" cy="991213"/>
          </a:xfrm>
          <a:prstGeom prst="rect">
            <a:avLst/>
          </a:prstGeom>
          <a:effectLst>
            <a:outerShdw blurRad="222250" dir="16200000" sx="96000" sy="96000" rotWithShape="0">
              <a:prstClr val="black">
                <a:alpha val="27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764140" cy="40459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spark-accc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86590"/>
            <a:ext cx="1361315" cy="498417"/>
          </a:xfrm>
          <a:prstGeom prst="rect">
            <a:avLst/>
          </a:prstGeom>
        </p:spPr>
      </p:pic>
      <p:pic>
        <p:nvPicPr>
          <p:cNvPr id="4" name="Picture 3" descr="website.BMP"/>
          <p:cNvPicPr>
            <a:picLocks noChangeAspect="1"/>
          </p:cNvPicPr>
          <p:nvPr userDrawn="1"/>
        </p:nvPicPr>
        <p:blipFill>
          <a:blip r:embed="rId3">
            <a:alphaModFix amt="6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40" y="6296651"/>
            <a:ext cx="894016" cy="151775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178148"/>
            <a:ext cx="990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accent2"/>
                </a:solidFill>
              </a:defRPr>
            </a:lvl1pPr>
          </a:lstStyle>
          <a:p>
            <a:fld id="{BB80AA5D-D073-1C49-84F0-294BDDC74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893847" y="1600201"/>
            <a:ext cx="376876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488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36740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38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ding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68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08186" y="3301905"/>
            <a:ext cx="4179473" cy="15999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</a:p>
          <a:p>
            <a:r>
              <a:rPr lang="en-US" dirty="0" smtClean="0"/>
              <a:t>Address</a:t>
            </a:r>
          </a:p>
          <a:p>
            <a:r>
              <a:rPr lang="en-US" dirty="0" smtClean="0"/>
              <a:t>Email</a:t>
            </a:r>
          </a:p>
          <a:p>
            <a:r>
              <a:rPr lang="en-US" dirty="0" smtClean="0"/>
              <a:t>Phone</a:t>
            </a:r>
          </a:p>
          <a:p>
            <a:endParaRPr lang="en-US" dirty="0" smtClean="0"/>
          </a:p>
        </p:txBody>
      </p:sp>
      <p:pic>
        <p:nvPicPr>
          <p:cNvPr id="6" name="Picture 5" descr="cover-logos.BM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32" y="5861617"/>
            <a:ext cx="3807927" cy="564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993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51F0BDD-9C88-41E0-BE6D-C23B6ADE7C64}" type="datetime1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3362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2" r:id="rId4"/>
    <p:sldLayoutId id="2147483654" r:id="rId5"/>
    <p:sldLayoutId id="2147483656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95835" y="311972"/>
            <a:ext cx="8643770" cy="3566160"/>
          </a:xfrm>
        </p:spPr>
        <p:txBody>
          <a:bodyPr>
            <a:normAutofit/>
          </a:bodyPr>
          <a:lstStyle/>
          <a:p>
            <a:r>
              <a:rPr lang="en-US" sz="5400" dirty="0"/>
              <a:t>ICLIO e-Course: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A </a:t>
            </a:r>
            <a:r>
              <a:rPr lang="en-US" sz="5400" dirty="0"/>
              <a:t>Washington Perspective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95835" y="2278142"/>
            <a:ext cx="4932381" cy="159999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Dan Todd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Principal,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Dan Todd Strategy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June 1,2016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96866" y="5948979"/>
            <a:ext cx="194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accc-iclio.org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5264999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55" y="102510"/>
            <a:ext cx="8880445" cy="1143000"/>
          </a:xfrm>
        </p:spPr>
        <p:txBody>
          <a:bodyPr/>
          <a:lstStyle/>
          <a:p>
            <a:r>
              <a:rPr lang="en-US" dirty="0"/>
              <a:t>Medicare Payment Model Context: Value Transition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29637A9-119A-49DA-BD12-AAC58B377D8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3555" y="1550789"/>
            <a:ext cx="8447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>
              <a:spcBef>
                <a:spcPts val="0"/>
              </a:spcBef>
            </a:pPr>
            <a:r>
              <a:rPr lang="en-US" dirty="0"/>
              <a:t>In January 2015, HHS Secretary Burwell announced two sets of goals to transition Medicare from paying for volume to paying for value  </a:t>
            </a:r>
            <a:endParaRPr lang="en-US" b="1" dirty="0"/>
          </a:p>
        </p:txBody>
      </p:sp>
      <p:grpSp>
        <p:nvGrpSpPr>
          <p:cNvPr id="3" name="Group 4"/>
          <p:cNvGrpSpPr/>
          <p:nvPr/>
        </p:nvGrpSpPr>
        <p:grpSpPr>
          <a:xfrm>
            <a:off x="2979868" y="2377504"/>
            <a:ext cx="6433083" cy="3422668"/>
            <a:chOff x="1126066" y="2709333"/>
            <a:chExt cx="7039413" cy="3422668"/>
          </a:xfrm>
        </p:grpSpPr>
        <p:sp>
          <p:nvSpPr>
            <p:cNvPr id="10" name="TextBox 9"/>
            <p:cNvSpPr txBox="1"/>
            <p:nvPr/>
          </p:nvSpPr>
          <p:spPr>
            <a:xfrm>
              <a:off x="1128889" y="2709333"/>
              <a:ext cx="30762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2E735D"/>
                  </a:solidFill>
                </a:rPr>
                <a:t>GOAL 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26066" y="4315178"/>
              <a:ext cx="30762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A2274A"/>
                  </a:solidFill>
                </a:rPr>
                <a:t>GOAL 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28889" y="3397956"/>
              <a:ext cx="30762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Increase the amount of Medicare payments through </a:t>
              </a:r>
              <a:r>
                <a:rPr lang="en-US" sz="1600" b="1" dirty="0">
                  <a:solidFill>
                    <a:srgbClr val="2E735D"/>
                  </a:solidFill>
                </a:rPr>
                <a:t>alternative payment models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83289" y="2709333"/>
              <a:ext cx="19501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2E735D"/>
                  </a:solidFill>
                </a:rPr>
                <a:t>30%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83289" y="3397956"/>
              <a:ext cx="19501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2016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8235" y="2709333"/>
              <a:ext cx="19501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2E735D"/>
                  </a:solidFill>
                </a:rPr>
                <a:t>50%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68235" y="3397956"/>
              <a:ext cx="19501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2018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79689" y="5054783"/>
              <a:ext cx="30762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Increase the amount of Medicare </a:t>
              </a:r>
              <a:r>
                <a:rPr lang="en-US" sz="1600" b="1" dirty="0">
                  <a:solidFill>
                    <a:srgbClr val="A2274A"/>
                  </a:solidFill>
                </a:rPr>
                <a:t>fee-for-service payments tied to quality or value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83289" y="4315178"/>
              <a:ext cx="19501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A2274A"/>
                  </a:solidFill>
                </a:rPr>
                <a:t>85%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83289" y="5156203"/>
              <a:ext cx="19501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2016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68235" y="4301067"/>
              <a:ext cx="19501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A2274A"/>
                  </a:solidFill>
                </a:rPr>
                <a:t>90%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15323" y="5125157"/>
              <a:ext cx="19501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2018</a:t>
              </a:r>
            </a:p>
          </p:txBody>
        </p:sp>
      </p:grpSp>
      <p:pic>
        <p:nvPicPr>
          <p:cNvPr id="26" name="Picture 25" descr="Screen Shot 2016-05-04 at 10.35.0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555" y="2762738"/>
            <a:ext cx="2520502" cy="2441221"/>
          </a:xfrm>
          <a:prstGeom prst="rect">
            <a:avLst/>
          </a:prstGeom>
          <a:ln>
            <a:solidFill>
              <a:srgbClr val="0062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3" name="TextBox 22"/>
          <p:cNvSpPr txBox="1"/>
          <p:nvPr/>
        </p:nvSpPr>
        <p:spPr>
          <a:xfrm>
            <a:off x="6086239" y="6074372"/>
            <a:ext cx="3057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/>
              <a:t>© 2016 ICLIO </a:t>
            </a:r>
            <a:r>
              <a:rPr lang="en-US" sz="900" i="1" dirty="0" smtClean="0"/>
              <a:t>and Todd Strategy</a:t>
            </a:r>
            <a:endParaRPr lang="en-US" sz="9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98017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2" y="-86064"/>
            <a:ext cx="8964237" cy="1143000"/>
          </a:xfrm>
        </p:spPr>
        <p:txBody>
          <a:bodyPr/>
          <a:lstStyle/>
          <a:p>
            <a:r>
              <a:rPr lang="en-US" dirty="0"/>
              <a:t>Proposed Medicare Part B Drug Demonstration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29637A9-119A-49DA-BD12-AAC58B377D8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35227" y="1350841"/>
            <a:ext cx="3901191" cy="23360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63550" indent="-4635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533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190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Administration’s Goals</a:t>
            </a:r>
          </a:p>
          <a:p>
            <a:pPr marL="806450" lvl="1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Remove incentive for expensive prescribing</a:t>
            </a:r>
          </a:p>
          <a:p>
            <a:pPr marL="806450" lvl="1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Test new payment approaches to reward positive patient outcomes</a:t>
            </a:r>
          </a:p>
          <a:p>
            <a:pPr marL="806450" lvl="1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Advance its commitment to the Value Transition goals</a:t>
            </a:r>
          </a:p>
          <a:p>
            <a:pPr marL="806450" lvl="1" indent="-342900">
              <a:buFont typeface="+mj-lt"/>
              <a:buAutoNum type="arabicPeriod"/>
            </a:pP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23" y="1372357"/>
            <a:ext cx="5181385" cy="1971497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Background</a:t>
            </a:r>
          </a:p>
          <a:p>
            <a:pPr marL="914400" lvl="1" indent="-4508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Mandatory 5-year national demonstration</a:t>
            </a:r>
          </a:p>
          <a:p>
            <a:pPr marL="914400" lvl="1" indent="-4508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Impacts 75% of Medicare Part B payments</a:t>
            </a:r>
          </a:p>
          <a:p>
            <a:pPr marL="914400" lvl="1" indent="-4508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Includes almost all Part B covered drugs and biologicals </a:t>
            </a:r>
          </a:p>
          <a:p>
            <a:pPr marL="914400" lvl="1" indent="-4508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Developed without stakeholder input</a:t>
            </a:r>
          </a:p>
          <a:p>
            <a:pPr marL="914400" lvl="1" indent="-4508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Stage</a:t>
            </a:r>
            <a:r>
              <a:rPr lang="en-US" sz="1600" dirty="0">
                <a:solidFill>
                  <a:schemeClr val="tx1"/>
                </a:solidFill>
              </a:rPr>
              <a:t>: Proposed rule released March 2016</a:t>
            </a:r>
          </a:p>
          <a:p>
            <a:pPr lvl="1"/>
            <a:endParaRPr lang="en-US" dirty="0"/>
          </a:p>
          <a:p>
            <a:pPr lvl="1"/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8405932"/>
              </p:ext>
            </p:extLst>
          </p:nvPr>
        </p:nvGraphicFramePr>
        <p:xfrm>
          <a:off x="268940" y="3493210"/>
          <a:ext cx="8605708" cy="24406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02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28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86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Stage 1</a:t>
                      </a:r>
                    </a:p>
                    <a:p>
                      <a:pPr algn="ctr"/>
                      <a:r>
                        <a:rPr lang="en-US" sz="1400" dirty="0"/>
                        <a:t>(&gt;60 Days after Final Rule)</a:t>
                      </a:r>
                      <a:endParaRPr lang="en-US" sz="14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Stage 2</a:t>
                      </a:r>
                    </a:p>
                    <a:p>
                      <a:pPr algn="ctr"/>
                      <a:r>
                        <a:rPr lang="en-US" sz="1400" dirty="0"/>
                        <a:t>(No earlier than January 1, 2017)</a:t>
                      </a:r>
                      <a:endParaRPr lang="en-US" sz="14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45">
                <a:tc rowSpan="2">
                  <a:txBody>
                    <a:bodyPr/>
                    <a:lstStyle/>
                    <a:p>
                      <a:pPr marL="234950" indent="0"/>
                      <a:r>
                        <a:rPr lang="en-US" dirty="0"/>
                        <a:t>106%</a:t>
                      </a:r>
                      <a:r>
                        <a:rPr lang="en-US" baseline="0" dirty="0"/>
                        <a:t> Average Sales Price (ASP)</a:t>
                      </a:r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0" indent="0"/>
                      <a:r>
                        <a:rPr lang="en-US" dirty="0"/>
                        <a:t>106% ASP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6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4950" indent="0"/>
                      <a:r>
                        <a:rPr lang="en-US" dirty="0"/>
                        <a:t>106% ASP with</a:t>
                      </a:r>
                      <a:r>
                        <a:rPr lang="en-US" baseline="0" dirty="0"/>
                        <a:t> value-based purchasing (VBP) tools</a:t>
                      </a:r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345">
                <a:tc rowSpan="2">
                  <a:txBody>
                    <a:bodyPr/>
                    <a:lstStyle/>
                    <a:p>
                      <a:pPr marL="234950" indent="0"/>
                      <a:r>
                        <a:rPr lang="en-US" dirty="0"/>
                        <a:t>102.5%</a:t>
                      </a:r>
                      <a:r>
                        <a:rPr lang="en-US" baseline="0" dirty="0"/>
                        <a:t> ASP + $16.50 flat per day per drug payment</a:t>
                      </a:r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0" indent="0"/>
                      <a:r>
                        <a:rPr lang="en-US" dirty="0"/>
                        <a:t>102.5% ASP +$16.80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4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4950" indent="0"/>
                      <a:r>
                        <a:rPr lang="en-US" dirty="0"/>
                        <a:t>102.5% ASP + $16.80 with VBP tools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86239" y="6074372"/>
            <a:ext cx="3057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/>
              <a:t>© 2016 ICLIO </a:t>
            </a:r>
            <a:r>
              <a:rPr lang="en-US" sz="900" i="1" dirty="0" smtClean="0"/>
              <a:t>and Todd Strategy</a:t>
            </a:r>
            <a:endParaRPr lang="en-US" sz="9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3137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58" y="124026"/>
            <a:ext cx="8229600" cy="1143000"/>
          </a:xfrm>
        </p:spPr>
        <p:txBody>
          <a:bodyPr/>
          <a:lstStyle/>
          <a:p>
            <a:r>
              <a:rPr lang="en-US" dirty="0"/>
              <a:t>Part B Drug Demo Reception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29637A9-119A-49DA-BD12-AAC58B377D8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40148" y="1323191"/>
            <a:ext cx="3280597" cy="2165696"/>
          </a:xfrm>
          <a:prstGeom prst="wedgeRoundRectCallout">
            <a:avLst>
              <a:gd name="adj1" fmla="val -36727"/>
              <a:gd name="adj2" fmla="val 6565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6488" y="1350262"/>
            <a:ext cx="3148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“Proposing sweeping changes to Medicare Part B drug reimbursement without thoughtful consideration and stakeholder input is not the right approach and puts Medicare patients who rely on these medicines at risk.”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432" y="3876889"/>
            <a:ext cx="1400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</a:rPr>
              <a:t>PhRMA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860800" y="1713843"/>
            <a:ext cx="3060701" cy="2141452"/>
          </a:xfrm>
          <a:prstGeom prst="wedgeRoundRectCallout">
            <a:avLst>
              <a:gd name="adj1" fmla="val 62695"/>
              <a:gd name="adj2" fmla="val -3583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59703" y="1203075"/>
            <a:ext cx="1718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6600"/>
                </a:solidFill>
              </a:rPr>
              <a:t>Statement from Rep. Fred Upton, Rep. Kevin Brady, &amp; Sen. Orrin Hatch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3201" y="1831592"/>
            <a:ext cx="2908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CMMI’s proposed experiment on seniors stands to limit access to the critical care the sickest Medicare beneficiaries rely on, as well as disrupt how health care providers serve patients”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7039549" y="2809567"/>
            <a:ext cx="1975355" cy="2670904"/>
          </a:xfrm>
          <a:prstGeom prst="wedgeRoundRectCallout">
            <a:avLst>
              <a:gd name="adj1" fmla="val 2538"/>
              <a:gd name="adj2" fmla="val 6102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79835" y="5727905"/>
            <a:ext cx="233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6600"/>
                </a:solidFill>
              </a:rPr>
              <a:t>Community </a:t>
            </a:r>
            <a:r>
              <a:rPr lang="en-US" sz="1600" b="1" dirty="0" smtClean="0">
                <a:solidFill>
                  <a:srgbClr val="FF6600"/>
                </a:solidFill>
              </a:rPr>
              <a:t>Oncology </a:t>
            </a:r>
            <a:r>
              <a:rPr lang="en-US" sz="1600" b="1" dirty="0">
                <a:solidFill>
                  <a:srgbClr val="FF6600"/>
                </a:solidFill>
              </a:rPr>
              <a:t>Alliance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9703" y="2947442"/>
            <a:ext cx="17907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“This is about the government inserting itself and stating that physicians are not correctly treating patients and that it knows better”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4548" y="4323207"/>
            <a:ext cx="3044333" cy="1286360"/>
          </a:xfr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88925" indent="0" algn="ctr">
              <a:buNone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4 Congressional Letters to the Administration</a:t>
            </a:r>
          </a:p>
          <a:p>
            <a:pPr marL="625475" lvl="1" indent="-385763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3 withdraw proposal entirely</a:t>
            </a:r>
          </a:p>
          <a:p>
            <a:pPr marL="625475" lvl="1" indent="-385763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1 support and proceed</a:t>
            </a:r>
          </a:p>
          <a:p>
            <a:pPr lvl="1"/>
            <a:endParaRPr lang="en-US" sz="14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3255549" y="4180177"/>
            <a:ext cx="3525167" cy="1105273"/>
          </a:xfrm>
          <a:prstGeom prst="wedgeRoundRectCallout">
            <a:avLst>
              <a:gd name="adj1" fmla="val -36344"/>
              <a:gd name="adj2" fmla="val 6983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94555" y="5573232"/>
            <a:ext cx="3595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6600"/>
                </a:solidFill>
              </a:rPr>
              <a:t>Statement from Rep. Jan Schakowsky, Peter Welch, Lloyd Doggett , &amp; John Conyers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22889" y="4215455"/>
            <a:ext cx="3522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“This rule is a step toward developing a pricing model that puts patient care and treatment value first”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86239" y="6312680"/>
            <a:ext cx="3057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/>
              <a:t>© 2016 ICLIO </a:t>
            </a:r>
            <a:r>
              <a:rPr lang="en-US" sz="900" i="1" dirty="0" smtClean="0"/>
              <a:t>and Todd Strategy</a:t>
            </a:r>
            <a:endParaRPr lang="en-US" sz="9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82748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62" y="48720"/>
            <a:ext cx="8229600" cy="1143000"/>
          </a:xfrm>
        </p:spPr>
        <p:txBody>
          <a:bodyPr/>
          <a:lstStyle/>
          <a:p>
            <a:r>
              <a:rPr lang="en-US" dirty="0"/>
              <a:t>Oncology Care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29637A9-119A-49DA-BD12-AAC58B377D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2395" y="1191720"/>
            <a:ext cx="2579105" cy="4812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76213" indent="0"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395" y="1672983"/>
            <a:ext cx="2579105" cy="4050085"/>
          </a:xfrm>
          <a:prstGeom prst="rect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463550" indent="-4635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9533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190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838" lvl="1" indent="0">
              <a:buNone/>
            </a:pPr>
            <a:endParaRPr lang="en-US" sz="1600" dirty="0" smtClean="0"/>
          </a:p>
          <a:p>
            <a:pPr marL="223838" lvl="1" indent="0">
              <a:buNone/>
            </a:pPr>
            <a:r>
              <a:rPr lang="en-US" sz="1600" dirty="0" smtClean="0"/>
              <a:t>A </a:t>
            </a:r>
            <a:r>
              <a:rPr lang="en-US" sz="1600" dirty="0"/>
              <a:t>new payment model for physician practices administering chemotherapy where participants are paid $160 PBPM for 6 months and potential for performance based payment </a:t>
            </a:r>
          </a:p>
          <a:p>
            <a:pPr marL="914400" lvl="1" indent="-450850">
              <a:buFont typeface="Arial" panose="020B0604020202020204" pitchFamily="34" charset="0"/>
              <a:buChar char="•"/>
            </a:pPr>
            <a:r>
              <a:rPr lang="en-US" sz="1600" dirty="0"/>
              <a:t>5 year duration</a:t>
            </a:r>
          </a:p>
          <a:p>
            <a:pPr marL="914400" lvl="1" indent="-450850">
              <a:buFont typeface="Arial" panose="020B0604020202020204" pitchFamily="34" charset="0"/>
              <a:buChar char="•"/>
            </a:pPr>
            <a:r>
              <a:rPr lang="en-US" sz="1600" dirty="0"/>
              <a:t>Option to accept down-side risk in year 3</a:t>
            </a:r>
          </a:p>
          <a:p>
            <a:pPr marL="914400" lvl="1" indent="-450850">
              <a:buFont typeface="Arial" panose="020B0604020202020204" pitchFamily="34" charset="0"/>
              <a:buChar char="•"/>
            </a:pPr>
            <a:r>
              <a:rPr lang="en-US" sz="1600" dirty="0"/>
              <a:t>CMS encourages other payers to participate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05307" y="1191720"/>
            <a:ext cx="2579105" cy="4812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>
            <a:noAutofit/>
          </a:bodyPr>
          <a:lstStyle>
            <a:lvl1pPr marL="463550" indent="-4635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9533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1190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0" algn="ctr">
              <a:buFont typeface="Arial" panose="020B0604020202020204" pitchFamily="34" charset="0"/>
              <a:buNone/>
            </a:pPr>
            <a:r>
              <a:rPr lang="en-US" sz="2800" b="1" dirty="0"/>
              <a:t>Requirements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68220" y="1191720"/>
            <a:ext cx="2579105" cy="4812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>
            <a:noAutofit/>
          </a:bodyPr>
          <a:lstStyle>
            <a:lvl1pPr marL="463550" indent="-4635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9533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1190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0" algn="ctr">
              <a:buFont typeface="Arial" panose="020B0604020202020204" pitchFamily="34" charset="0"/>
              <a:buNone/>
            </a:pPr>
            <a:r>
              <a:rPr lang="en-US" sz="2800" b="1" dirty="0"/>
              <a:t>Status</a:t>
            </a:r>
          </a:p>
          <a:p>
            <a:pPr marL="176213" indent="0" algn="ctr">
              <a:buFont typeface="Arial" panose="020B0604020202020204" pitchFamily="34" charset="0"/>
              <a:buNone/>
            </a:pPr>
            <a:endParaRPr lang="en-US" sz="32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05307" y="1672983"/>
            <a:ext cx="2579105" cy="4050085"/>
          </a:xfrm>
          <a:prstGeom prst="rect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463550" indent="-4635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9533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190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lvl="1" indent="-401638">
              <a:buFont typeface="+mj-lt"/>
              <a:buAutoNum type="arabicPeriod"/>
            </a:pPr>
            <a:endParaRPr lang="en-US" sz="2000" dirty="0"/>
          </a:p>
          <a:p>
            <a:pPr marL="625475" lvl="1" indent="-401638">
              <a:buFont typeface="+mj-lt"/>
              <a:buAutoNum type="arabicPeriod"/>
            </a:pPr>
            <a:r>
              <a:rPr lang="en-US" dirty="0"/>
              <a:t>Use certified EHR and attest to MU stage 2 by model year 3</a:t>
            </a:r>
          </a:p>
          <a:p>
            <a:pPr marL="625475" lvl="1" indent="-401638">
              <a:buFont typeface="+mj-lt"/>
              <a:buAutoNum type="arabicPeriod"/>
            </a:pPr>
            <a:r>
              <a:rPr lang="en-US" dirty="0"/>
              <a:t>Data to drive quality improvement</a:t>
            </a:r>
          </a:p>
          <a:p>
            <a:pPr marL="625475" lvl="1" indent="-401638">
              <a:buFont typeface="+mj-lt"/>
              <a:buAutoNum type="arabicPeriod"/>
            </a:pPr>
            <a:r>
              <a:rPr lang="en-US" dirty="0"/>
              <a:t>Patient Navigation </a:t>
            </a:r>
          </a:p>
          <a:p>
            <a:pPr marL="625475" lvl="1" indent="-401638">
              <a:buFont typeface="+mj-lt"/>
              <a:buAutoNum type="arabicPeriod"/>
            </a:pPr>
            <a:r>
              <a:rPr lang="en-US" dirty="0"/>
              <a:t>Customized care plans</a:t>
            </a:r>
          </a:p>
          <a:p>
            <a:pPr marL="625475" lvl="1" indent="-401638">
              <a:buFont typeface="+mj-lt"/>
              <a:buAutoNum type="arabicPeriod"/>
            </a:pPr>
            <a:r>
              <a:rPr lang="en-US" dirty="0"/>
              <a:t>Follow nationally recognized clinical guidelines</a:t>
            </a:r>
          </a:p>
          <a:p>
            <a:pPr marL="914400" lvl="1" indent="-4508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68220" y="1672983"/>
            <a:ext cx="2579105" cy="4050085"/>
          </a:xfrm>
          <a:prstGeom prst="rect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463550" indent="-4635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9533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190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lvl="1" indent="-4508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25475" lvl="1" indent="-4508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March 2016</a:t>
            </a:r>
            <a:r>
              <a:rPr lang="en-US" dirty="0"/>
              <a:t>: CMS invited 100+ applicants invited to participate</a:t>
            </a:r>
          </a:p>
          <a:p>
            <a:pPr marL="625475" lvl="1" indent="-4508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May 2016</a:t>
            </a:r>
            <a:r>
              <a:rPr lang="en-US" dirty="0"/>
              <a:t>: Participant agreements expected to be signed </a:t>
            </a:r>
          </a:p>
          <a:p>
            <a:pPr marL="625475" lvl="1" indent="-4508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July 1, 2016: </a:t>
            </a:r>
            <a:r>
              <a:rPr lang="en-US" dirty="0"/>
              <a:t>anticipated start</a:t>
            </a:r>
          </a:p>
          <a:p>
            <a:pPr marL="914400" lvl="1" indent="-4508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86239" y="6074372"/>
            <a:ext cx="3057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/>
              <a:t>© 2016 ICLIO </a:t>
            </a:r>
            <a:r>
              <a:rPr lang="en-US" sz="900" i="1" dirty="0" smtClean="0"/>
              <a:t>and Todd Strategy</a:t>
            </a:r>
            <a:endParaRPr lang="en-US" sz="9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3860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34" y="0"/>
            <a:ext cx="9412941" cy="1143000"/>
          </a:xfrm>
        </p:spPr>
        <p:txBody>
          <a:bodyPr/>
          <a:lstStyle/>
          <a:p>
            <a:r>
              <a:rPr lang="en-US" dirty="0"/>
              <a:t>The Institute for Clinical and Economic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29637A9-119A-49DA-BD12-AAC58B377D8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7434" y="1402764"/>
            <a:ext cx="889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>
              <a:spcBef>
                <a:spcPts val="0"/>
              </a:spcBef>
            </a:pPr>
            <a:r>
              <a:rPr lang="en-US" sz="1600" dirty="0"/>
              <a:t>In summer 2015, ICER launched a drug assessment program aimed at constructing a framework to determine the value a new pharmaceutical at the time of its introduction.  ICER expects to apply the framework to 15-20 drugs annually and produce public reports analyzing each drug’s comparative effectiveness, cost-effectiveness, and potential budget impact </a:t>
            </a:r>
            <a:endParaRPr lang="en-US" sz="1600" b="1" dirty="0"/>
          </a:p>
        </p:txBody>
      </p:sp>
      <p:pic>
        <p:nvPicPr>
          <p:cNvPr id="4098" name="Picture 2" descr="https://pbs.twimg.com/profile_images/630742909898358785/saC-Or1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283" y="2740553"/>
            <a:ext cx="2511911" cy="26079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3331179" y="2654489"/>
            <a:ext cx="5533122" cy="64008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76213" indent="0" algn="ctr">
              <a:buNone/>
            </a:pPr>
            <a:r>
              <a:rPr lang="en-US" sz="1800" b="1" dirty="0"/>
              <a:t>2016 New Drug Reports on Effectiveness, Value, and Value-Based Price Benchmarks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331179" y="3281110"/>
            <a:ext cx="5533122" cy="2581794"/>
          </a:xfrm>
          <a:prstGeom prst="rect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463550" indent="-4635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9533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190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lvl="1" indent="-45085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err="1"/>
              <a:t>Obeticholic</a:t>
            </a:r>
            <a:r>
              <a:rPr lang="en-US" sz="1600" dirty="0"/>
              <a:t> acid  for the treatment of primary biliary cirrhosis</a:t>
            </a:r>
          </a:p>
          <a:p>
            <a:pPr marL="625475" lvl="1" indent="-450850">
              <a:buFont typeface="+mj-lt"/>
              <a:buAutoNum type="arabicPeriod"/>
            </a:pPr>
            <a:r>
              <a:rPr lang="en-US" sz="1600" dirty="0" err="1"/>
              <a:t>Drisapersen</a:t>
            </a:r>
            <a:r>
              <a:rPr lang="en-US" sz="1600" dirty="0"/>
              <a:t> and </a:t>
            </a:r>
            <a:r>
              <a:rPr lang="en-US" sz="1600" dirty="0" err="1"/>
              <a:t>eteplirsen</a:t>
            </a:r>
            <a:r>
              <a:rPr lang="en-US" sz="1600" dirty="0"/>
              <a:t> for the treatment of Duchenne Muscular Dystrophy</a:t>
            </a:r>
          </a:p>
          <a:p>
            <a:pPr marL="625475" lvl="1" indent="-450850">
              <a:buFont typeface="+mj-lt"/>
              <a:buAutoNum type="arabicPeriod"/>
            </a:pPr>
            <a:r>
              <a:rPr lang="en-US" sz="1600" dirty="0"/>
              <a:t>Class review of drugs for treatment of non-small cell lung cancer</a:t>
            </a:r>
          </a:p>
          <a:p>
            <a:pPr marL="625475" lvl="1" indent="-450850">
              <a:buFont typeface="+mj-lt"/>
              <a:buAutoNum type="arabicPeriod"/>
            </a:pPr>
            <a:r>
              <a:rPr lang="en-US" sz="1600" dirty="0"/>
              <a:t>Class review of drugs for treatment of multiple sclerosis</a:t>
            </a:r>
          </a:p>
          <a:p>
            <a:pPr marL="625475" lvl="1" indent="-450850">
              <a:buFont typeface="+mj-lt"/>
              <a:buAutoNum type="arabicPeriod"/>
            </a:pPr>
            <a:r>
              <a:rPr lang="en-US" sz="1600" dirty="0"/>
              <a:t>Class review of drugs for treatment of psoriasis and psoriatic arthritis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6239" y="6074372"/>
            <a:ext cx="3057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/>
              <a:t>© 2016 ICLIO </a:t>
            </a:r>
            <a:r>
              <a:rPr lang="en-US" sz="900" i="1" dirty="0" smtClean="0"/>
              <a:t>and Todd Strategy</a:t>
            </a:r>
            <a:endParaRPr lang="en-US" sz="9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96361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83802"/>
            <a:ext cx="8229600" cy="3674066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24159" y="2936838"/>
            <a:ext cx="75833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Register for the 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ICLIO National Conference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September 30, 2016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Philadelphia</a:t>
            </a:r>
          </a:p>
          <a:p>
            <a:endParaRPr lang="en-US" dirty="0" smtClean="0"/>
          </a:p>
          <a:p>
            <a:r>
              <a:rPr lang="en-US" sz="2800" b="1" dirty="0" smtClean="0">
                <a:solidFill>
                  <a:schemeClr val="accent1"/>
                </a:solidFill>
              </a:rPr>
              <a:t>www.accc-iclio.org</a:t>
            </a:r>
          </a:p>
          <a:p>
            <a:pPr algn="ctr"/>
            <a:endParaRPr lang="en-US" dirty="0"/>
          </a:p>
        </p:txBody>
      </p:sp>
      <p:pic>
        <p:nvPicPr>
          <p:cNvPr id="4" name="Content Placeholder 4" descr="web-banner 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0416"/>
            <a:ext cx="9144000" cy="27432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4" y="958997"/>
            <a:ext cx="2400300" cy="2286000"/>
          </a:xfrm>
        </p:spPr>
        <p:txBody>
          <a:bodyPr/>
          <a:lstStyle/>
          <a:p>
            <a:r>
              <a:rPr lang="en-US" dirty="0"/>
              <a:t>Dan Todd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623" y="1867964"/>
            <a:ext cx="3764740" cy="184342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3248809"/>
            <a:ext cx="2400300" cy="3379124"/>
          </a:xfrm>
        </p:spPr>
        <p:txBody>
          <a:bodyPr/>
          <a:lstStyle/>
          <a:p>
            <a:r>
              <a:rPr lang="en-US" dirty="0"/>
              <a:t>1325 G Street, NW – Suite 500</a:t>
            </a:r>
            <a:br>
              <a:rPr lang="en-US" dirty="0"/>
            </a:br>
            <a:r>
              <a:rPr lang="en-US" dirty="0"/>
              <a:t>Washington, D.C. 20005</a:t>
            </a:r>
          </a:p>
          <a:p>
            <a:r>
              <a:rPr lang="en-US" dirty="0"/>
              <a:t>202.352.7761</a:t>
            </a:r>
          </a:p>
          <a:p>
            <a:r>
              <a:rPr lang="en-US" dirty="0"/>
              <a:t>dan@toddstrategy.com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66206" y="6189788"/>
            <a:ext cx="3057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/>
              <a:t>© 2016 ICLIO </a:t>
            </a:r>
            <a:r>
              <a:rPr lang="en-US" sz="900" i="1" dirty="0" smtClean="0"/>
              <a:t>and Todd Strategy</a:t>
            </a:r>
            <a:endParaRPr lang="en-US" sz="900" i="1" dirty="0"/>
          </a:p>
        </p:txBody>
      </p:sp>
      <p:pic>
        <p:nvPicPr>
          <p:cNvPr id="8" name="Picture 7" descr="Dan Todd 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47" y="807945"/>
            <a:ext cx="1713600" cy="171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0491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93" y="430306"/>
            <a:ext cx="8229600" cy="3674066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9750" y="6459538"/>
            <a:ext cx="984250" cy="365125"/>
          </a:xfrm>
          <a:prstGeom prst="rect">
            <a:avLst/>
          </a:prstGeom>
        </p:spPr>
        <p:txBody>
          <a:bodyPr/>
          <a:lstStyle/>
          <a:p>
            <a:fld id="{629637A9-119A-49DA-BD12-AAC58B377D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3035" y="1908631"/>
            <a:ext cx="80359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Deconstructing the political and policy realities of</a:t>
            </a:r>
          </a:p>
          <a:p>
            <a:pPr marL="917575" indent="-458788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2016 Elections</a:t>
            </a:r>
          </a:p>
          <a:p>
            <a:pPr marL="917575" indent="-458788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Industry Consolidation</a:t>
            </a:r>
          </a:p>
          <a:p>
            <a:pPr marL="917575" indent="-458788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New Payment Models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9325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8856" y="1280160"/>
            <a:ext cx="8503920" cy="4550540"/>
          </a:xfrm>
          <a:prstGeom prst="roundRect">
            <a:avLst/>
          </a:prstGeom>
          <a:ln w="381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74"/>
            <a:ext cx="8229600" cy="1143000"/>
          </a:xfrm>
        </p:spPr>
        <p:txBody>
          <a:bodyPr/>
          <a:lstStyle/>
          <a:p>
            <a:r>
              <a:rPr lang="en-US" dirty="0"/>
              <a:t>The Current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29637A9-119A-49DA-BD12-AAC58B377D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4592" y="1310058"/>
            <a:ext cx="7077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ctr">
              <a:spcBef>
                <a:spcPts val="0"/>
              </a:spcBef>
            </a:pPr>
            <a:r>
              <a:rPr lang="en-US" sz="2000" b="1" dirty="0"/>
              <a:t>6 years since passage of the Affordable Care Act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1742442"/>
            <a:ext cx="7952163" cy="3705034"/>
          </a:xfrm>
          <a:noFill/>
        </p:spPr>
        <p:txBody>
          <a:bodyPr>
            <a:normAutofit/>
          </a:bodyPr>
          <a:lstStyle/>
          <a:p>
            <a:pPr marL="625475" indent="-285750">
              <a:spcBef>
                <a:spcPts val="0"/>
              </a:spcBef>
              <a:buFont typeface="Arial"/>
              <a:buChar char="•"/>
            </a:pPr>
            <a:r>
              <a:rPr lang="en-US" sz="1800" dirty="0"/>
              <a:t>Uninsured rate of 9.1%, down from 16%</a:t>
            </a:r>
          </a:p>
          <a:p>
            <a:pPr marL="625475" indent="-285750">
              <a:spcBef>
                <a:spcPts val="0"/>
              </a:spcBef>
              <a:buFont typeface="Arial"/>
              <a:buChar char="•"/>
            </a:pPr>
            <a:r>
              <a:rPr lang="en-US" sz="1800" dirty="0"/>
              <a:t>Premiums for family coverage have increased 27% in the employer market </a:t>
            </a:r>
          </a:p>
          <a:p>
            <a:pPr marL="625475" indent="-285750">
              <a:spcBef>
                <a:spcPts val="0"/>
              </a:spcBef>
              <a:buFont typeface="Arial"/>
              <a:buChar char="•"/>
            </a:pPr>
            <a:r>
              <a:rPr lang="en-US" sz="1800" dirty="0"/>
              <a:t>Average deductible for employer coverage increased 44% to $1,318</a:t>
            </a:r>
          </a:p>
          <a:p>
            <a:pPr marL="625475" indent="-285750">
              <a:spcBef>
                <a:spcPts val="0"/>
              </a:spcBef>
              <a:buFont typeface="Arial"/>
              <a:buChar char="•"/>
            </a:pPr>
            <a:r>
              <a:rPr lang="en-US" sz="1800" dirty="0"/>
              <a:t>Double digit premium increases in individual market</a:t>
            </a:r>
          </a:p>
          <a:p>
            <a:pPr marL="957263" lvl="1" indent="-285750">
              <a:spcBef>
                <a:spcPts val="0"/>
              </a:spcBef>
              <a:buFont typeface="Arial"/>
              <a:buChar char="•"/>
            </a:pPr>
            <a:r>
              <a:rPr lang="en-US" sz="1800" dirty="0"/>
              <a:t>BCBS of Texas requested 59% - - Highmark requested 48%</a:t>
            </a:r>
          </a:p>
          <a:p>
            <a:pPr marL="625475" indent="-285750">
              <a:spcBef>
                <a:spcPts val="0"/>
              </a:spcBef>
              <a:buFont typeface="Arial"/>
              <a:buChar char="•"/>
            </a:pPr>
            <a:r>
              <a:rPr lang="en-US" sz="1800" dirty="0"/>
              <a:t>Providers accepting risk for the quality of care delivered via alternative payment models </a:t>
            </a:r>
          </a:p>
          <a:p>
            <a:pPr marL="957263" lvl="1" indent="-285750">
              <a:spcBef>
                <a:spcPts val="0"/>
              </a:spcBef>
              <a:buFont typeface="Arial"/>
              <a:buChar char="•"/>
            </a:pPr>
            <a:r>
              <a:rPr lang="en-US" sz="1800" dirty="0"/>
              <a:t>477 Medicare ACOs</a:t>
            </a:r>
          </a:p>
          <a:p>
            <a:pPr marL="625475" indent="-285750">
              <a:spcBef>
                <a:spcPts val="0"/>
              </a:spcBef>
              <a:buFont typeface="Arial"/>
              <a:buChar char="•"/>
            </a:pPr>
            <a:r>
              <a:rPr lang="en-US" sz="1800" dirty="0"/>
              <a:t>10 of 23 CO-OPs remain</a:t>
            </a:r>
          </a:p>
          <a:p>
            <a:pPr marL="625475" indent="-285750">
              <a:spcBef>
                <a:spcPts val="0"/>
              </a:spcBef>
              <a:buFont typeface="Arial"/>
              <a:buChar char="•"/>
            </a:pPr>
            <a:r>
              <a:rPr lang="en-US" sz="1800" dirty="0"/>
              <a:t>Concern with high cost drugs</a:t>
            </a:r>
          </a:p>
          <a:p>
            <a:pPr marL="625475" indent="-285750">
              <a:spcBef>
                <a:spcPts val="0"/>
              </a:spcBef>
              <a:buFont typeface="Arial"/>
              <a:buChar char="•"/>
            </a:pPr>
            <a:r>
              <a:rPr lang="en-US" sz="1800" dirty="0"/>
              <a:t>Provider and payer consolidation</a:t>
            </a:r>
          </a:p>
          <a:p>
            <a:pPr lvl="1"/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1281023" y="5257895"/>
            <a:ext cx="6741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ctr">
              <a:spcBef>
                <a:spcPts val="0"/>
              </a:spcBef>
            </a:pPr>
            <a:r>
              <a:rPr lang="en-US" sz="2000" b="1" dirty="0"/>
              <a:t>… Still a long way to go in the Value Transition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6239" y="6074372"/>
            <a:ext cx="3057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/>
              <a:t>© 2016 ICLIO </a:t>
            </a:r>
            <a:r>
              <a:rPr lang="en-US" sz="900" i="1" dirty="0" smtClean="0"/>
              <a:t>and Todd Strategy</a:t>
            </a:r>
            <a:endParaRPr lang="en-US" sz="9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1517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344"/>
            <a:ext cx="8229600" cy="1143000"/>
          </a:xfrm>
        </p:spPr>
        <p:txBody>
          <a:bodyPr/>
          <a:lstStyle/>
          <a:p>
            <a:r>
              <a:rPr lang="en-US" dirty="0"/>
              <a:t>2016 Election - - Presidential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29637A9-119A-49DA-BD12-AAC58B377D80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577761" y="1860473"/>
            <a:ext cx="1284" cy="2522945"/>
          </a:xfrm>
          <a:prstGeom prst="line">
            <a:avLst/>
          </a:prstGeom>
          <a:ln w="2222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215153" y="5588375"/>
            <a:ext cx="8928847" cy="51628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228600" rIns="91440" bIns="45720" rtlCol="0">
            <a:normAutofit fontScale="92500"/>
          </a:bodyPr>
          <a:lstStyle>
            <a:lvl1pPr marL="463550" indent="-4635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533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190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indent="-342900">
              <a:lnSpc>
                <a:spcPct val="50000"/>
              </a:lnSpc>
              <a:spcBef>
                <a:spcPts val="200"/>
              </a:spcBef>
              <a:buFont typeface="Wingdings" charset="2"/>
              <a:buChar char="Ø"/>
            </a:pPr>
            <a:r>
              <a:rPr lang="en-US" sz="2000" b="1" kern="400" dirty="0">
                <a:solidFill>
                  <a:schemeClr val="tx1"/>
                </a:solidFill>
              </a:rPr>
              <a:t>In January 2017, what will the next president’s healthcare priorities be? </a:t>
            </a:r>
          </a:p>
        </p:txBody>
      </p:sp>
      <p:pic>
        <p:nvPicPr>
          <p:cNvPr id="1026" name="Picture 2" descr="https://upload.wikimedia.org/wikipedia/commons/thumb/9/93/Hillary_for_America_2016_logo.svg/2000px-Hillary_for_America_2016_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8193" y="862099"/>
            <a:ext cx="770129" cy="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ired.com/wp-content/uploads/2015/12/donald-trump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507" b="26577"/>
          <a:stretch/>
        </p:blipFill>
        <p:spPr bwMode="auto">
          <a:xfrm>
            <a:off x="5795338" y="810521"/>
            <a:ext cx="1871056" cy="8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04347" y="1763651"/>
            <a:ext cx="4240437" cy="37856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Repeal Obamacare</a:t>
            </a:r>
            <a:r>
              <a:rPr lang="en-US" sz="1600" dirty="0"/>
              <a:t> and eliminate individual mandate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Allow the sale of </a:t>
            </a:r>
            <a:r>
              <a:rPr lang="en-US" sz="1600" b="1" dirty="0"/>
              <a:t>insurance across state lines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Tax deductions for insurance premiums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Allow Health Savings Accounts to accumulate over a life time and without penalty at death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Allow </a:t>
            </a:r>
            <a:r>
              <a:rPr lang="en-US" sz="1600" b="1" dirty="0"/>
              <a:t>price transparency </a:t>
            </a:r>
            <a:r>
              <a:rPr lang="en-US" sz="1600" dirty="0"/>
              <a:t>for providers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Block-grant Medicaid </a:t>
            </a:r>
            <a:r>
              <a:rPr lang="en-US" sz="1600" dirty="0"/>
              <a:t>to the states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Remove barriers to entry into free-markets for </a:t>
            </a:r>
            <a:r>
              <a:rPr lang="en-US" sz="1600" b="1" dirty="0"/>
              <a:t>drug</a:t>
            </a:r>
            <a:r>
              <a:rPr lang="en-US" sz="1600" dirty="0"/>
              <a:t> providers and allow </a:t>
            </a:r>
            <a:r>
              <a:rPr lang="en-US" sz="1600" b="1" dirty="0"/>
              <a:t>importation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Stop providing health care to </a:t>
            </a:r>
            <a:r>
              <a:rPr lang="en-US" sz="1600" b="1" dirty="0"/>
              <a:t>illegal immigrants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921" y="1806647"/>
            <a:ext cx="4028673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Defend the Affordable Care Act </a:t>
            </a:r>
            <a:r>
              <a:rPr lang="en-US" sz="1600" dirty="0"/>
              <a:t>and build on it to slow the growth of out-of-pocket costs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Reduce rising prescription drug prices</a:t>
            </a:r>
            <a:r>
              <a:rPr lang="en-US" sz="1600" dirty="0"/>
              <a:t> and hold drug companies accountable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Protect access to </a:t>
            </a:r>
            <a:r>
              <a:rPr lang="en-US" sz="1600" b="1" dirty="0"/>
              <a:t>women’s reproductive health </a:t>
            </a:r>
            <a:r>
              <a:rPr lang="en-US" sz="1600" dirty="0"/>
              <a:t>care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Make premiums more </a:t>
            </a:r>
            <a:r>
              <a:rPr lang="en-US" sz="1600" b="1" dirty="0"/>
              <a:t>affordable</a:t>
            </a:r>
            <a:r>
              <a:rPr lang="en-US" sz="1600" dirty="0"/>
              <a:t> and lessen out-of-pocket expenses for </a:t>
            </a:r>
            <a:r>
              <a:rPr lang="en-US" sz="1600" b="1" dirty="0"/>
              <a:t>Exchange coverage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Incentivize </a:t>
            </a:r>
            <a:r>
              <a:rPr lang="en-US" sz="1600" b="1" dirty="0"/>
              <a:t>Medicaid expansion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Expand health care </a:t>
            </a:r>
            <a:r>
              <a:rPr lang="en-US" sz="1600" b="1" dirty="0"/>
              <a:t>regardless of immigration status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Develop a “</a:t>
            </a:r>
            <a:r>
              <a:rPr lang="en-US" sz="1600" b="1" dirty="0"/>
              <a:t>public option</a:t>
            </a:r>
            <a:r>
              <a:rPr lang="en-US" sz="16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7513" y="6228954"/>
            <a:ext cx="3057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/>
              <a:t>© 2016 ICLIO </a:t>
            </a:r>
            <a:r>
              <a:rPr lang="en-US" sz="900" i="1" dirty="0" smtClean="0"/>
              <a:t>and Todd Strategy</a:t>
            </a:r>
            <a:endParaRPr lang="en-US" sz="9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0412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231" y="1581374"/>
            <a:ext cx="2626774" cy="2697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699" y="2577141"/>
            <a:ext cx="2429237" cy="24436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79350" y="2871311"/>
            <a:ext cx="132179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b="1" dirty="0"/>
              <a:t>All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Election - - Congressional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29637A9-119A-49DA-BD12-AAC58B377D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38193" y="2037180"/>
            <a:ext cx="2302629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b="1" dirty="0"/>
              <a:t>Will </a:t>
            </a:r>
            <a:endParaRPr lang="en-US" sz="2800" b="1" dirty="0" smtClean="0"/>
          </a:p>
          <a:p>
            <a:pPr algn="ctr">
              <a:buClr>
                <a:schemeClr val="accent1"/>
              </a:buClr>
            </a:pPr>
            <a:r>
              <a:rPr lang="en-US" sz="2800" b="1" dirty="0" smtClean="0"/>
              <a:t>House </a:t>
            </a:r>
            <a:r>
              <a:rPr lang="en-US" sz="2800" b="1" dirty="0" smtClean="0">
                <a:solidFill>
                  <a:schemeClr val="accent1"/>
                </a:solidFill>
              </a:rPr>
              <a:t>Republicans</a:t>
            </a:r>
            <a:r>
              <a:rPr lang="en-US" sz="2800" b="1" dirty="0" smtClean="0"/>
              <a:t> </a:t>
            </a:r>
            <a:r>
              <a:rPr lang="en-US" sz="2800" b="1" dirty="0"/>
              <a:t>resolve party differences?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151529"/>
            <a:ext cx="2342266" cy="2369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b="1" dirty="0"/>
              <a:t>Will the </a:t>
            </a:r>
            <a:r>
              <a:rPr lang="en-US" sz="2800" b="1" dirty="0">
                <a:solidFill>
                  <a:schemeClr val="accent1"/>
                </a:solidFill>
              </a:rPr>
              <a:t>Democrats</a:t>
            </a:r>
            <a:r>
              <a:rPr lang="en-US" sz="2800" b="1" dirty="0"/>
              <a:t> take back the Senate?</a:t>
            </a:r>
            <a:endParaRPr lang="en-US" sz="2800" dirty="0"/>
          </a:p>
          <a:p>
            <a:pPr marL="749300" indent="-279400"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endParaRPr lang="en-US" dirty="0"/>
          </a:p>
          <a:p>
            <a:pPr marL="34290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27807" y="3953872"/>
            <a:ext cx="181038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000" b="1" dirty="0"/>
              <a:t>House seats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82528" y="3090884"/>
            <a:ext cx="153732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6000" b="1" dirty="0"/>
              <a:t>435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4058" y="2975898"/>
            <a:ext cx="192043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000" b="1" dirty="0"/>
              <a:t>Senate </a:t>
            </a:r>
            <a:r>
              <a:rPr lang="en-US" sz="2000" b="1" dirty="0">
                <a:solidFill>
                  <a:schemeClr val="tx1"/>
                </a:solidFill>
              </a:rPr>
              <a:t>seats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5147" y="2151529"/>
            <a:ext cx="189555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6000" b="1" dirty="0"/>
              <a:t>34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6239" y="6074372"/>
            <a:ext cx="3057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/>
              <a:t>© 2016 ICLIO </a:t>
            </a:r>
            <a:r>
              <a:rPr lang="en-US" sz="900" i="1" dirty="0" smtClean="0"/>
              <a:t>and Todd Strategy</a:t>
            </a:r>
            <a:endParaRPr lang="en-US" sz="9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6456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136" y="-37344"/>
            <a:ext cx="8229600" cy="1143000"/>
          </a:xfrm>
        </p:spPr>
        <p:txBody>
          <a:bodyPr/>
          <a:lstStyle/>
          <a:p>
            <a:r>
              <a:rPr lang="en-US" dirty="0"/>
              <a:t>Industry Consolidation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29637A9-119A-49DA-BD12-AAC58B377D8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4324554"/>
              </p:ext>
            </p:extLst>
          </p:nvPr>
        </p:nvGraphicFramePr>
        <p:xfrm>
          <a:off x="284117" y="853275"/>
          <a:ext cx="4283801" cy="503301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416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2598">
                  <a:extLst>
                    <a:ext uri="{9D8B030D-6E8A-4147-A177-3AD203B41FA5}">
                      <a16:colId xmlns:a16="http://schemas.microsoft.com/office/drawing/2014/main" xmlns="" val="438750085"/>
                    </a:ext>
                  </a:extLst>
                </a:gridCol>
                <a:gridCol w="610659">
                  <a:extLst>
                    <a:ext uri="{9D8B030D-6E8A-4147-A177-3AD203B41FA5}">
                      <a16:colId xmlns:a16="http://schemas.microsoft.com/office/drawing/2014/main" xmlns="" val="1259761689"/>
                    </a:ext>
                  </a:extLst>
                </a:gridCol>
              </a:tblGrid>
              <a:tr h="321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Sector</a:t>
                      </a:r>
                      <a:endParaRPr lang="en-US" sz="1800" b="1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2015</a:t>
                      </a:r>
                      <a:endParaRPr lang="en-US" sz="1800" b="1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2014</a:t>
                      </a:r>
                      <a:endParaRPr lang="en-US" sz="1800" b="1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Y-o-Y</a:t>
                      </a:r>
                      <a:endParaRPr lang="en-US" sz="1800" b="1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179388" indent="0" algn="l" fontAlgn="ctr"/>
                      <a:r>
                        <a:rPr lang="en-US" sz="1600" b="0" u="none" strike="noStrike" dirty="0">
                          <a:effectLst/>
                        </a:rPr>
                        <a:t>Behavioral Health Care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38</a:t>
                      </a:r>
                      <a:endParaRPr lang="en-US" sz="16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58%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22853789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179388" indent="0" algn="l" fontAlgn="ctr"/>
                      <a:r>
                        <a:rPr lang="en-US" sz="1600" b="0" u="none" strike="noStrike" dirty="0">
                          <a:effectLst/>
                        </a:rPr>
                        <a:t>Home Health &amp; Hospice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47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70</a:t>
                      </a:r>
                      <a:endParaRPr lang="en-US" sz="16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-33%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513744017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179388" indent="0" algn="l" fontAlgn="ctr"/>
                      <a:r>
                        <a:rPr lang="en-US" sz="1600" b="0" u="none" strike="noStrike" dirty="0">
                          <a:effectLst/>
                        </a:rPr>
                        <a:t>Hospitals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102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99</a:t>
                      </a:r>
                      <a:endParaRPr lang="en-US" sz="16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650989592"/>
                  </a:ext>
                </a:extLst>
              </a:tr>
              <a:tr h="528897">
                <a:tc>
                  <a:txBody>
                    <a:bodyPr/>
                    <a:lstStyle/>
                    <a:p>
                      <a:pPr marL="179388" indent="0" algn="l" fontAlgn="ctr"/>
                      <a:r>
                        <a:rPr lang="en-US" sz="1600" b="0" u="none" strike="noStrike" dirty="0">
                          <a:effectLst/>
                        </a:rPr>
                        <a:t>Laboratories, MRI &amp; Dialysis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52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58%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982503380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179388" indent="0" algn="l" fontAlgn="ctr"/>
                      <a:r>
                        <a:rPr lang="en-US" sz="1600" b="0" u="none" strike="noStrike" dirty="0">
                          <a:effectLst/>
                        </a:rPr>
                        <a:t>Long-Term Care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356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302</a:t>
                      </a:r>
                      <a:endParaRPr lang="en-US" sz="16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18%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602607743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179388" indent="0" algn="l" fontAlgn="ctr"/>
                      <a:r>
                        <a:rPr lang="en-US" sz="1600" b="0" u="none" strike="noStrike" dirty="0">
                          <a:effectLst/>
                        </a:rPr>
                        <a:t>Managed Care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45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105%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145100921"/>
                  </a:ext>
                </a:extLst>
              </a:tr>
              <a:tr h="528897">
                <a:tc>
                  <a:txBody>
                    <a:bodyPr/>
                    <a:lstStyle/>
                    <a:p>
                      <a:pPr marL="179388" indent="0" algn="l" fontAlgn="ctr"/>
                      <a:r>
                        <a:rPr lang="en-US" sz="1600" b="0" u="none" strike="noStrike" dirty="0">
                          <a:effectLst/>
                        </a:rPr>
                        <a:t>Physician Medical Groups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88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47%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573159147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179388" indent="0" algn="l" fontAlgn="ctr"/>
                      <a:r>
                        <a:rPr lang="en-US" sz="1600" b="0" u="none" strike="noStrike" dirty="0">
                          <a:effectLst/>
                        </a:rPr>
                        <a:t>Rehabilitation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58%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035350979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179388" indent="0" algn="l" fontAlgn="ctr"/>
                      <a:r>
                        <a:rPr lang="en-US" sz="1600" b="0" u="none" strike="noStrike" dirty="0">
                          <a:effectLst/>
                        </a:rPr>
                        <a:t>Other Services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177</a:t>
                      </a:r>
                      <a:endParaRPr lang="en-US" sz="16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136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30%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355189067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179388" indent="0" algn="l" fontAlgn="ctr"/>
                      <a:r>
                        <a:rPr lang="en-US" sz="1600" b="0" u="none" strike="noStrike" dirty="0">
                          <a:effectLst/>
                        </a:rPr>
                        <a:t>Biotechnology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158</a:t>
                      </a:r>
                      <a:endParaRPr lang="en-US" sz="16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136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16%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870798117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179388" indent="0" algn="l" fontAlgn="ctr"/>
                      <a:r>
                        <a:rPr lang="en-US" sz="1600" b="0" u="none" strike="noStrike" dirty="0">
                          <a:effectLst/>
                        </a:rPr>
                        <a:t>eHealth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123</a:t>
                      </a:r>
                      <a:endParaRPr lang="en-US" sz="16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118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4%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736622441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179388" indent="0" algn="l" fontAlgn="ctr"/>
                      <a:r>
                        <a:rPr lang="en-US" sz="1600" b="0" u="none" strike="noStrike" dirty="0">
                          <a:effectLst/>
                        </a:rPr>
                        <a:t>Medical Devices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113</a:t>
                      </a:r>
                      <a:endParaRPr lang="en-US" sz="16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111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494310318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179388" indent="0" algn="l" fontAlgn="ctr"/>
                      <a:r>
                        <a:rPr lang="en-US" sz="1600" b="0" u="none" strike="noStrike" dirty="0">
                          <a:effectLst/>
                        </a:rPr>
                        <a:t>Pharmaceuticals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169</a:t>
                      </a:r>
                      <a:endParaRPr lang="en-US" sz="16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188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-10%</a:t>
                      </a:r>
                      <a:endParaRPr lang="en-US" sz="16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443268053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179388" indent="0" algn="l" fontAlgn="ctr"/>
                      <a:r>
                        <a:rPr lang="en-US" sz="1600" b="1" u="none" strike="noStrike" dirty="0">
                          <a:effectLst/>
                        </a:rPr>
                        <a:t>Grand Total</a:t>
                      </a:r>
                      <a:endParaRPr lang="en-US" sz="1600" b="1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1,498</a:t>
                      </a:r>
                      <a:endParaRPr lang="en-US" sz="16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1,318</a:t>
                      </a:r>
                      <a:endParaRPr lang="en-US" sz="1600" b="1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14%</a:t>
                      </a:r>
                      <a:endParaRPr lang="en-US" sz="1600" b="1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28575" marB="28575" anchor="ctr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64925135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84673" y="756453"/>
            <a:ext cx="4505537" cy="420115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</a:rPr>
              <a:t>Health Care M&amp;A Volume </a:t>
            </a:r>
            <a:endParaRPr lang="en-US" sz="2000" dirty="0">
              <a:solidFill>
                <a:schemeClr val="accent1"/>
              </a:solidFill>
            </a:endParaRPr>
          </a:p>
          <a:p>
            <a:pPr marL="860425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2015</a:t>
            </a:r>
            <a:r>
              <a:rPr lang="en-US" dirty="0">
                <a:solidFill>
                  <a:schemeClr val="tx1"/>
                </a:solidFill>
              </a:rPr>
              <a:t> set record for </a:t>
            </a:r>
            <a:r>
              <a:rPr lang="en-US" b="1" dirty="0">
                <a:solidFill>
                  <a:schemeClr val="tx1"/>
                </a:solidFill>
              </a:rPr>
              <a:t>most annual transactions </a:t>
            </a:r>
            <a:r>
              <a:rPr lang="en-US" dirty="0">
                <a:solidFill>
                  <a:schemeClr val="tx1"/>
                </a:solidFill>
              </a:rPr>
              <a:t>(1,498 with $563 billion valuation)</a:t>
            </a:r>
          </a:p>
          <a:p>
            <a:pPr marL="860425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Low interest rates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value transition </a:t>
            </a:r>
            <a:r>
              <a:rPr lang="en-US" dirty="0">
                <a:solidFill>
                  <a:schemeClr val="tx1"/>
                </a:solidFill>
              </a:rPr>
              <a:t>credited as two main drivers of industry-wide consolidation</a:t>
            </a:r>
          </a:p>
          <a:p>
            <a:pPr marL="860425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Hospitals</a:t>
            </a:r>
            <a:r>
              <a:rPr lang="en-US" dirty="0">
                <a:solidFill>
                  <a:schemeClr val="tx1"/>
                </a:solidFill>
              </a:rPr>
              <a:t> continue strong acquisition pace (102 is most since 1999)</a:t>
            </a:r>
          </a:p>
          <a:p>
            <a:pPr marL="860425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Physician medical groups</a:t>
            </a:r>
            <a:r>
              <a:rPr lang="en-US" dirty="0">
                <a:solidFill>
                  <a:schemeClr val="tx1"/>
                </a:solidFill>
              </a:rPr>
              <a:t> have sharp increase in acquisition</a:t>
            </a:r>
          </a:p>
          <a:p>
            <a:pPr marL="1317625" lvl="1" indent="-457200">
              <a:buClr>
                <a:schemeClr val="accent1"/>
              </a:buClr>
              <a:buFont typeface="+mj-lt"/>
              <a:buAutoNum type="arabicPeriod"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55672" y="4921030"/>
            <a:ext cx="4588328" cy="92999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91440" rIns="91440" bIns="45720" rtlCol="0">
            <a:spAutoFit/>
          </a:bodyPr>
          <a:lstStyle>
            <a:lvl1pPr marL="463550" indent="-4635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533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190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indent="-342900">
              <a:lnSpc>
                <a:spcPct val="110000"/>
              </a:lnSpc>
              <a:spcBef>
                <a:spcPts val="200"/>
              </a:spcBef>
              <a:buFont typeface="Wingdings" charset="2"/>
              <a:buChar char="Ø"/>
            </a:pPr>
            <a:r>
              <a:rPr lang="en-US" sz="1600" b="1" kern="400" dirty="0">
                <a:solidFill>
                  <a:schemeClr val="tx1"/>
                </a:solidFill>
              </a:rPr>
              <a:t>Scale allows for greater control of patient encounters and leverage during negotiations</a:t>
            </a:r>
          </a:p>
        </p:txBody>
      </p:sp>
      <p:sp>
        <p:nvSpPr>
          <p:cNvPr id="8" name="Oval 7"/>
          <p:cNvSpPr/>
          <p:nvPr/>
        </p:nvSpPr>
        <p:spPr>
          <a:xfrm>
            <a:off x="56493" y="1758456"/>
            <a:ext cx="4924298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0" y="3227295"/>
            <a:ext cx="4584673" cy="5378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86239" y="6074372"/>
            <a:ext cx="3057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/>
              <a:t>© 2016 ICLIO </a:t>
            </a:r>
            <a:r>
              <a:rPr lang="en-US" sz="900" i="1" dirty="0" smtClean="0"/>
              <a:t>and Todd Strategy</a:t>
            </a:r>
            <a:endParaRPr lang="en-US" sz="9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2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49" y="156300"/>
            <a:ext cx="9084833" cy="1143000"/>
          </a:xfrm>
        </p:spPr>
        <p:txBody>
          <a:bodyPr/>
          <a:lstStyle/>
          <a:p>
            <a:r>
              <a:rPr lang="en-US" dirty="0"/>
              <a:t>Industry Consolidation - - Payers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29637A9-119A-49DA-BD12-AAC58B377D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41544" y="1108038"/>
            <a:ext cx="4302456" cy="383181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Questions We Should Ask Now</a:t>
            </a:r>
            <a:endParaRPr lang="en-US" sz="2000" dirty="0">
              <a:solidFill>
                <a:schemeClr val="accent1"/>
              </a:solidFill>
            </a:endParaRPr>
          </a:p>
          <a:p>
            <a:pPr marL="860425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Will Aetna-Humana appeal the </a:t>
            </a:r>
            <a:r>
              <a:rPr lang="en-US" b="1" dirty="0" smtClean="0">
                <a:solidFill>
                  <a:schemeClr val="tx1"/>
                </a:solidFill>
              </a:rPr>
              <a:t>order?</a:t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 smtClean="0">
              <a:solidFill>
                <a:schemeClr val="tx1"/>
              </a:solidFill>
            </a:endParaRPr>
          </a:p>
          <a:p>
            <a:pPr marL="860425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Will </a:t>
            </a:r>
            <a:r>
              <a:rPr lang="en-US" b="1" dirty="0">
                <a:solidFill>
                  <a:schemeClr val="tx1"/>
                </a:solidFill>
              </a:rPr>
              <a:t>the decision set the precedent for other States to take similar actions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 marL="860425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Will it set the tone for the Federal review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 marL="860425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How will it impact the Anthem-Cigna merger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40651" y="1108038"/>
            <a:ext cx="4500893" cy="4518211"/>
            <a:chOff x="414891" y="2337423"/>
            <a:chExt cx="5385409" cy="4383521"/>
          </a:xfrm>
        </p:grpSpPr>
        <p:grpSp>
          <p:nvGrpSpPr>
            <p:cNvPr id="8" name="Group 6"/>
            <p:cNvGrpSpPr/>
            <p:nvPr/>
          </p:nvGrpSpPr>
          <p:grpSpPr>
            <a:xfrm>
              <a:off x="414892" y="2337423"/>
              <a:ext cx="5385408" cy="2075197"/>
              <a:chOff x="414892" y="2337423"/>
              <a:chExt cx="5385408" cy="207519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892" y="2731907"/>
                <a:ext cx="5385408" cy="168071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892" y="2337423"/>
                <a:ext cx="5385408" cy="405540"/>
              </a:xfrm>
              <a:prstGeom prst="rect">
                <a:avLst/>
              </a:prstGeom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414891" y="4412620"/>
              <a:ext cx="5385408" cy="230832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09538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Missouri’s top insurance regulator has issued a preliminary order that bars the companies from…selling comprehensive individual, comprehensive small group and certain Medicare Advantage plans...if they complete the $37 billion deal announced last summer.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86239" y="6074372"/>
            <a:ext cx="3057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/>
              <a:t>© 2016 ICLIO </a:t>
            </a:r>
            <a:r>
              <a:rPr lang="en-US" sz="900" i="1" dirty="0" smtClean="0"/>
              <a:t>and Todd Strategy</a:t>
            </a:r>
            <a:endParaRPr lang="en-US" sz="9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253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18" y="102510"/>
            <a:ext cx="9127864" cy="1143000"/>
          </a:xfrm>
        </p:spPr>
        <p:txBody>
          <a:bodyPr/>
          <a:lstStyle/>
          <a:p>
            <a:r>
              <a:rPr lang="en-US" dirty="0"/>
              <a:t>Industry Consolidation - -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29637A9-119A-49DA-BD12-AAC58B377D8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7240" y="860608"/>
            <a:ext cx="8727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>
              <a:spcBef>
                <a:spcPts val="0"/>
              </a:spcBef>
            </a:pPr>
            <a:r>
              <a:rPr lang="en-US" dirty="0"/>
              <a:t>The Bipartisan Budget Act of 2015 was enacted in November 2015 raising the debt limit, preventing a government shutdown, and establishing two-year budget framework… </a:t>
            </a:r>
            <a:r>
              <a:rPr lang="en-US" b="1" dirty="0"/>
              <a:t>But it also takes a step towards Medicare site-neutral payments</a:t>
            </a:r>
          </a:p>
          <a:p>
            <a:pPr marL="57150">
              <a:spcBef>
                <a:spcPts val="0"/>
              </a:spcBef>
            </a:pPr>
            <a:r>
              <a:rPr lang="en-US" dirty="0"/>
              <a:t> </a:t>
            </a:r>
            <a:endParaRPr lang="en-US" b="1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87239" y="1981637"/>
            <a:ext cx="4403091" cy="531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76213" indent="0" algn="ctr">
              <a:buNone/>
            </a:pPr>
            <a:r>
              <a:rPr lang="en-US" sz="2000" b="1" dirty="0" smtClean="0"/>
              <a:t>Site-Neutral </a:t>
            </a:r>
            <a:r>
              <a:rPr lang="en-US" sz="2000" b="1" dirty="0"/>
              <a:t>Payments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76" y="1981637"/>
            <a:ext cx="4270786" cy="392415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</a:rPr>
              <a:t>What To Consider</a:t>
            </a:r>
            <a:endParaRPr lang="en-US" sz="2000" dirty="0">
              <a:solidFill>
                <a:schemeClr val="accent1"/>
              </a:solidFill>
            </a:endParaRPr>
          </a:p>
          <a:p>
            <a:pPr marL="860425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This site-neutral policy reduces the incentive for hospitals to purchase physicians practices</a:t>
            </a:r>
          </a:p>
          <a:p>
            <a:pPr marL="860425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Strong negative reaction from hospital industry</a:t>
            </a:r>
          </a:p>
          <a:p>
            <a:pPr marL="860425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 House is advancing a bill to exclude certain hospitals that were in development when enacted</a:t>
            </a:r>
          </a:p>
          <a:p>
            <a:pPr marL="860425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In the future will existing off-campus facilities be vulnerable to a site-neutral policy?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7240" y="2512637"/>
            <a:ext cx="4403091" cy="3543918"/>
          </a:xfrm>
          <a:prstGeom prst="rect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463550" indent="-4635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9533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190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838" lvl="1" indent="0">
              <a:buNone/>
            </a:pPr>
            <a:r>
              <a:rPr lang="en-US" dirty="0"/>
              <a:t>Section 603 – Prohibits new off-campus hospital outpatient department from billing under the Hospital Outpatient Prospective Payment System</a:t>
            </a:r>
          </a:p>
          <a:p>
            <a:pPr marL="914400" lvl="1" indent="-450850">
              <a:buFont typeface="Arial" panose="020B0604020202020204" pitchFamily="34" charset="0"/>
              <a:buChar char="•"/>
            </a:pPr>
            <a:r>
              <a:rPr lang="en-US" dirty="0"/>
              <a:t>Effective January 1, 2017</a:t>
            </a:r>
          </a:p>
          <a:p>
            <a:pPr marL="914400" lvl="1" indent="-450850">
              <a:buFont typeface="Arial" panose="020B0604020202020204" pitchFamily="34" charset="0"/>
              <a:buChar char="•"/>
            </a:pPr>
            <a:r>
              <a:rPr lang="en-US" dirty="0"/>
              <a:t>Impacts most items and services furnished </a:t>
            </a:r>
          </a:p>
          <a:p>
            <a:pPr marL="914400" lvl="1" indent="-450850">
              <a:buFont typeface="Arial" panose="020B0604020202020204" pitchFamily="34" charset="0"/>
              <a:buChar char="•"/>
            </a:pPr>
            <a:r>
              <a:rPr lang="en-US" dirty="0"/>
              <a:t>Must bill under the applicable non-hospital payment system</a:t>
            </a:r>
          </a:p>
          <a:p>
            <a:pPr marL="914400" lvl="1" indent="-450850">
              <a:buFont typeface="Arial" panose="020B0604020202020204" pitchFamily="34" charset="0"/>
              <a:buChar char="•"/>
            </a:pPr>
            <a:r>
              <a:rPr lang="en-US" dirty="0"/>
              <a:t>Off-campus defined as greater than 250 yards from hospital grounds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086239" y="6074372"/>
            <a:ext cx="3057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/>
              <a:t>© 2016 ICLIO </a:t>
            </a:r>
            <a:r>
              <a:rPr lang="en-US" sz="900" i="1" dirty="0" smtClean="0"/>
              <a:t>and Todd Strategy</a:t>
            </a:r>
            <a:endParaRPr lang="en-US" sz="9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035152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CLIO power point template">
  <a:themeElements>
    <a:clrScheme name="ICLIO Colors">
      <a:dk1>
        <a:srgbClr val="000000"/>
      </a:dk1>
      <a:lt1>
        <a:sysClr val="window" lastClr="FFFFFF"/>
      </a:lt1>
      <a:dk2>
        <a:srgbClr val="6FCCFF"/>
      </a:dk2>
      <a:lt2>
        <a:srgbClr val="243B55"/>
      </a:lt2>
      <a:accent1>
        <a:srgbClr val="486588"/>
      </a:accent1>
      <a:accent2>
        <a:srgbClr val="B2C9D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ICLIO power point template</Template>
  <TotalTime>43</TotalTime>
  <Words>1693</Words>
  <Application>Microsoft Office PowerPoint</Application>
  <PresentationFormat>On-screen Show (4:3)</PresentationFormat>
  <Paragraphs>349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ICLIO power point template</vt:lpstr>
      <vt:lpstr>ICLIO e-Course:  A Washington Perspective</vt:lpstr>
      <vt:lpstr>Dan Todd</vt:lpstr>
      <vt:lpstr>Learning Objectives</vt:lpstr>
      <vt:lpstr>The Current Environment</vt:lpstr>
      <vt:lpstr>2016 Election - - Presidential</vt:lpstr>
      <vt:lpstr>2016 Election - - Congressional</vt:lpstr>
      <vt:lpstr>Industry Consolidation</vt:lpstr>
      <vt:lpstr>Industry Consolidation - - Payers</vt:lpstr>
      <vt:lpstr>Industry Consolidation - - Providers</vt:lpstr>
      <vt:lpstr>Medicare Payment Model Context: Value Transition Goals</vt:lpstr>
      <vt:lpstr>Proposed Medicare Part B Drug Demonstration</vt:lpstr>
      <vt:lpstr>Part B Drug Demo Reception</vt:lpstr>
      <vt:lpstr>Oncology Care Model</vt:lpstr>
      <vt:lpstr>The Institute for Clinical and Economic Review</vt:lpstr>
      <vt:lpstr>Questions?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ICLIO e-Course:  A Washington Perspective</dc:title>
  <dc:creator>llucas</dc:creator>
  <cp:lastModifiedBy>llucas</cp:lastModifiedBy>
  <cp:revision>8</cp:revision>
  <dcterms:created xsi:type="dcterms:W3CDTF">2016-06-01T13:27:31Z</dcterms:created>
  <dcterms:modified xsi:type="dcterms:W3CDTF">2016-06-01T14:11:09Z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61356E74-283E-490D-9AAE-AD0327589500</vt:lpwstr>
  </property>
  <property fmtid="{D5CDD505-2E9C-101B-9397-08002B2CF9AE}" pid="3" name="ArticulatePath">
    <vt:lpwstr>Presentation1</vt:lpwstr>
  </property>
</Properties>
</file>