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7" r:id="rId2"/>
    <p:sldId id="271" r:id="rId3"/>
    <p:sldId id="29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25"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292" r:id="rId50"/>
    <p:sldId id="293"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2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rxc1fs4.osumc.edu\shared\Specialty%20Groups\Indigent\Reports\off%20label%20data%20base%20reimbursement%201-14%20to%2012-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'monthly count'!$B$1</c:f>
              <c:strCache>
                <c:ptCount val="1"/>
                <c:pt idx="0">
                  <c:v>Number of Off-label Requests</c:v>
                </c:pt>
              </c:strCache>
            </c:strRef>
          </c:tx>
          <c:trendline>
            <c:trendlineType val="linear"/>
          </c:trendline>
          <c:trendline>
            <c:trendlineType val="linear"/>
          </c:trendline>
          <c:trendline>
            <c:spPr>
              <a:ln>
                <a:noFill/>
              </a:ln>
            </c:spPr>
            <c:trendlineType val="exp"/>
          </c:trendline>
          <c:cat>
            <c:numRef>
              <c:f>'monthly count'!$A$8:$A$38</c:f>
              <c:numCache>
                <c:formatCode>[$-409]mmmm\-yy;@</c:formatCode>
                <c:ptCount val="3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numCache>
            </c:numRef>
          </c:cat>
          <c:val>
            <c:numRef>
              <c:f>'monthly count'!$B$8:$B$38</c:f>
              <c:numCache>
                <c:formatCode>General</c:formatCode>
                <c:ptCount val="31"/>
                <c:pt idx="0">
                  <c:v>21</c:v>
                </c:pt>
                <c:pt idx="1">
                  <c:v>16</c:v>
                </c:pt>
                <c:pt idx="2">
                  <c:v>12</c:v>
                </c:pt>
                <c:pt idx="3">
                  <c:v>23</c:v>
                </c:pt>
                <c:pt idx="4">
                  <c:v>38</c:v>
                </c:pt>
                <c:pt idx="5">
                  <c:v>22</c:v>
                </c:pt>
                <c:pt idx="6">
                  <c:v>32</c:v>
                </c:pt>
                <c:pt idx="7">
                  <c:v>41</c:v>
                </c:pt>
                <c:pt idx="8">
                  <c:v>21</c:v>
                </c:pt>
                <c:pt idx="9">
                  <c:v>27</c:v>
                </c:pt>
                <c:pt idx="10">
                  <c:v>13</c:v>
                </c:pt>
                <c:pt idx="11">
                  <c:v>16</c:v>
                </c:pt>
                <c:pt idx="12">
                  <c:v>46</c:v>
                </c:pt>
                <c:pt idx="13">
                  <c:v>53</c:v>
                </c:pt>
                <c:pt idx="14">
                  <c:v>34</c:v>
                </c:pt>
                <c:pt idx="15">
                  <c:v>42</c:v>
                </c:pt>
                <c:pt idx="16">
                  <c:v>47</c:v>
                </c:pt>
                <c:pt idx="17">
                  <c:v>53</c:v>
                </c:pt>
                <c:pt idx="18">
                  <c:v>52</c:v>
                </c:pt>
                <c:pt idx="19">
                  <c:v>52</c:v>
                </c:pt>
                <c:pt idx="20">
                  <c:v>52</c:v>
                </c:pt>
                <c:pt idx="21">
                  <c:v>44</c:v>
                </c:pt>
                <c:pt idx="22">
                  <c:v>39</c:v>
                </c:pt>
                <c:pt idx="23">
                  <c:v>48</c:v>
                </c:pt>
                <c:pt idx="24">
                  <c:v>43</c:v>
                </c:pt>
                <c:pt idx="25">
                  <c:v>42</c:v>
                </c:pt>
                <c:pt idx="26">
                  <c:v>53</c:v>
                </c:pt>
                <c:pt idx="27">
                  <c:v>51</c:v>
                </c:pt>
                <c:pt idx="28">
                  <c:v>53</c:v>
                </c:pt>
                <c:pt idx="29">
                  <c:v>68</c:v>
                </c:pt>
                <c:pt idx="30">
                  <c:v>65</c:v>
                </c:pt>
              </c:numCache>
            </c:numRef>
          </c:val>
        </c:ser>
        <c:axId val="70208896"/>
        <c:axId val="70182016"/>
      </c:barChart>
      <c:dateAx>
        <c:axId val="70208896"/>
        <c:scaling>
          <c:orientation val="minMax"/>
        </c:scaling>
        <c:axPos val="b"/>
        <c:numFmt formatCode="[$-409]mmmm\-yy;@" sourceLinked="1"/>
        <c:tickLblPos val="nextTo"/>
        <c:crossAx val="70182016"/>
        <c:crosses val="autoZero"/>
        <c:auto val="1"/>
        <c:lblOffset val="100"/>
        <c:baseTimeUnit val="months"/>
      </c:dateAx>
      <c:valAx>
        <c:axId val="70182016"/>
        <c:scaling>
          <c:orientation val="minMax"/>
        </c:scaling>
        <c:axPos val="l"/>
        <c:majorGridlines/>
        <c:numFmt formatCode="General" sourceLinked="1"/>
        <c:tickLblPos val="nextTo"/>
        <c:crossAx val="70208896"/>
        <c:crosses val="autoZero"/>
        <c:crossBetween val="between"/>
      </c:valAx>
      <c:spPr>
        <a:noFill/>
        <a:ln w="25400">
          <a:noFill/>
        </a:ln>
      </c:spPr>
    </c:plotArea>
    <c:legend>
      <c:legendPos val="r"/>
      <c:legendEntry>
        <c:idx val="1"/>
        <c:delete val="1"/>
      </c:legendEntry>
      <c:legendEntry>
        <c:idx val="2"/>
        <c:delete val="1"/>
      </c:legendEntry>
      <c:legendEntry>
        <c:idx val="3"/>
        <c:delete val="1"/>
      </c:legendEntry>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F751D-952D-6D43-8BC2-520EB572B362}" type="doc">
      <dgm:prSet loTypeId="urn:microsoft.com/office/officeart/2005/8/layout/chevron2" loCatId="" qsTypeId="urn:microsoft.com/office/officeart/2005/8/quickstyle/simple4" qsCatId="simple" csTypeId="urn:microsoft.com/office/officeart/2005/8/colors/colorful1#1" csCatId="colorful" phldr="1"/>
      <dgm:spPr/>
      <dgm:t>
        <a:bodyPr/>
        <a:lstStyle/>
        <a:p>
          <a:endParaRPr lang="en-US"/>
        </a:p>
      </dgm:t>
    </dgm:pt>
    <dgm:pt modelId="{41C84086-0E79-044E-BE1F-49E39E64C36D}">
      <dgm:prSet/>
      <dgm:spPr/>
      <dgm:t>
        <a:bodyPr/>
        <a:lstStyle/>
        <a:p>
          <a:pPr rtl="0"/>
          <a:r>
            <a:rPr lang="en-US" b="1" dirty="0" smtClean="0"/>
            <a:t>1996</a:t>
          </a:r>
          <a:endParaRPr lang="en-US" dirty="0"/>
        </a:p>
      </dgm:t>
    </dgm:pt>
    <dgm:pt modelId="{3D73C0F2-354D-BE40-B901-AF15C71A597E}" type="parTrans" cxnId="{2246AEBC-2FC4-774D-9EAC-5869748F2881}">
      <dgm:prSet/>
      <dgm:spPr/>
      <dgm:t>
        <a:bodyPr/>
        <a:lstStyle/>
        <a:p>
          <a:endParaRPr lang="en-US"/>
        </a:p>
      </dgm:t>
    </dgm:pt>
    <dgm:pt modelId="{128A2CEB-602A-FB4F-B856-0ED505DEE4E1}" type="sibTrans" cxnId="{2246AEBC-2FC4-774D-9EAC-5869748F2881}">
      <dgm:prSet/>
      <dgm:spPr/>
      <dgm:t>
        <a:bodyPr/>
        <a:lstStyle/>
        <a:p>
          <a:endParaRPr lang="en-US"/>
        </a:p>
      </dgm:t>
    </dgm:pt>
    <dgm:pt modelId="{A69914D0-2F9E-454E-8CBB-B92DB6B5523A}">
      <dgm:prSet/>
      <dgm:spPr/>
      <dgm:t>
        <a:bodyPr/>
        <a:lstStyle/>
        <a:p>
          <a:pPr rtl="0"/>
          <a:r>
            <a:rPr lang="en-US" b="1" dirty="0" smtClean="0"/>
            <a:t>2005</a:t>
          </a:r>
          <a:endParaRPr lang="en-US" dirty="0"/>
        </a:p>
      </dgm:t>
    </dgm:pt>
    <dgm:pt modelId="{D2A92341-0679-F148-A4FE-4E6D0026B2C1}" type="parTrans" cxnId="{A7DF92E3-F77C-344F-A8AA-D789B0B4AA41}">
      <dgm:prSet/>
      <dgm:spPr/>
      <dgm:t>
        <a:bodyPr/>
        <a:lstStyle/>
        <a:p>
          <a:endParaRPr lang="en-US"/>
        </a:p>
      </dgm:t>
    </dgm:pt>
    <dgm:pt modelId="{10965300-B1C0-5847-8BAC-B6658D9B9CDF}" type="sibTrans" cxnId="{A7DF92E3-F77C-344F-A8AA-D789B0B4AA41}">
      <dgm:prSet/>
      <dgm:spPr/>
      <dgm:t>
        <a:bodyPr/>
        <a:lstStyle/>
        <a:p>
          <a:endParaRPr lang="en-US"/>
        </a:p>
      </dgm:t>
    </dgm:pt>
    <dgm:pt modelId="{3ABB1FB4-3F44-DA4C-83DB-2C4BBB235145}">
      <dgm:prSet/>
      <dgm:spPr/>
      <dgm:t>
        <a:bodyPr/>
        <a:lstStyle/>
        <a:p>
          <a:pPr rtl="0"/>
          <a:r>
            <a:rPr lang="en-US" b="1" dirty="0" smtClean="0"/>
            <a:t>2005</a:t>
          </a:r>
          <a:endParaRPr lang="en-US" dirty="0"/>
        </a:p>
      </dgm:t>
    </dgm:pt>
    <dgm:pt modelId="{A953603A-EAE4-504B-95DD-DC09C333E44B}" type="parTrans" cxnId="{CB9262D3-5374-3947-9BE5-CB7164E08BBE}">
      <dgm:prSet/>
      <dgm:spPr/>
      <dgm:t>
        <a:bodyPr/>
        <a:lstStyle/>
        <a:p>
          <a:endParaRPr lang="en-US"/>
        </a:p>
      </dgm:t>
    </dgm:pt>
    <dgm:pt modelId="{31E9A130-A6E3-724D-AA5F-456EFC5FA12A}" type="sibTrans" cxnId="{CB9262D3-5374-3947-9BE5-CB7164E08BBE}">
      <dgm:prSet/>
      <dgm:spPr/>
      <dgm:t>
        <a:bodyPr/>
        <a:lstStyle/>
        <a:p>
          <a:endParaRPr lang="en-US"/>
        </a:p>
      </dgm:t>
    </dgm:pt>
    <dgm:pt modelId="{B7C12F8A-5731-3742-80C3-50A6508C9637}">
      <dgm:prSet/>
      <dgm:spPr/>
      <dgm:t>
        <a:bodyPr/>
        <a:lstStyle/>
        <a:p>
          <a:pPr rtl="0"/>
          <a:r>
            <a:rPr lang="en-US" b="1" dirty="0" smtClean="0"/>
            <a:t>2007</a:t>
          </a:r>
          <a:endParaRPr lang="en-US" dirty="0"/>
        </a:p>
      </dgm:t>
    </dgm:pt>
    <dgm:pt modelId="{7BF6A678-0085-3648-BF6E-76789F30334F}" type="parTrans" cxnId="{BF3DAB57-5B81-854D-963C-7BF0952088FD}">
      <dgm:prSet/>
      <dgm:spPr/>
      <dgm:t>
        <a:bodyPr/>
        <a:lstStyle/>
        <a:p>
          <a:endParaRPr lang="en-US"/>
        </a:p>
      </dgm:t>
    </dgm:pt>
    <dgm:pt modelId="{98F9A345-7771-9C46-9FF5-1746D714A714}" type="sibTrans" cxnId="{BF3DAB57-5B81-854D-963C-7BF0952088FD}">
      <dgm:prSet/>
      <dgm:spPr/>
      <dgm:t>
        <a:bodyPr/>
        <a:lstStyle/>
        <a:p>
          <a:endParaRPr lang="en-US"/>
        </a:p>
      </dgm:t>
    </dgm:pt>
    <dgm:pt modelId="{581F1241-8A95-6949-86AC-EB91DCEB2193}">
      <dgm:prSet/>
      <dgm:spPr/>
      <dgm:t>
        <a:bodyPr/>
        <a:lstStyle/>
        <a:p>
          <a:pPr rtl="0"/>
          <a:r>
            <a:rPr lang="en-US" b="1" dirty="0" smtClean="0"/>
            <a:t>2009</a:t>
          </a:r>
          <a:endParaRPr lang="en-US" dirty="0"/>
        </a:p>
      </dgm:t>
    </dgm:pt>
    <dgm:pt modelId="{D4CE813F-18AF-0445-84A4-7F5F1B15A1C6}" type="parTrans" cxnId="{E6901AA5-E9F6-8B4D-AB8A-4FD6F64973F2}">
      <dgm:prSet/>
      <dgm:spPr/>
      <dgm:t>
        <a:bodyPr/>
        <a:lstStyle/>
        <a:p>
          <a:endParaRPr lang="en-US"/>
        </a:p>
      </dgm:t>
    </dgm:pt>
    <dgm:pt modelId="{79A63925-03F3-554B-AB7A-466C75DABA7E}" type="sibTrans" cxnId="{E6901AA5-E9F6-8B4D-AB8A-4FD6F64973F2}">
      <dgm:prSet/>
      <dgm:spPr/>
      <dgm:t>
        <a:bodyPr/>
        <a:lstStyle/>
        <a:p>
          <a:endParaRPr lang="en-US"/>
        </a:p>
      </dgm:t>
    </dgm:pt>
    <dgm:pt modelId="{158B2114-3A99-D64D-97B5-B5142B035C4C}">
      <dgm:prSet/>
      <dgm:spPr/>
      <dgm:t>
        <a:bodyPr/>
        <a:lstStyle/>
        <a:p>
          <a:pPr rtl="0"/>
          <a:r>
            <a:rPr lang="en-US" b="1" dirty="0" smtClean="0"/>
            <a:t>2012</a:t>
          </a:r>
          <a:endParaRPr lang="en-US" dirty="0"/>
        </a:p>
      </dgm:t>
    </dgm:pt>
    <dgm:pt modelId="{1E3F7264-C7F5-1343-8055-58FCF9C86A65}" type="parTrans" cxnId="{5FC2EE28-8503-6F46-BA43-04809E0B0B59}">
      <dgm:prSet/>
      <dgm:spPr/>
      <dgm:t>
        <a:bodyPr/>
        <a:lstStyle/>
        <a:p>
          <a:endParaRPr lang="en-US"/>
        </a:p>
      </dgm:t>
    </dgm:pt>
    <dgm:pt modelId="{CD613225-8AA8-D344-92D3-842CD3F85FB1}" type="sibTrans" cxnId="{5FC2EE28-8503-6F46-BA43-04809E0B0B59}">
      <dgm:prSet/>
      <dgm:spPr/>
      <dgm:t>
        <a:bodyPr/>
        <a:lstStyle/>
        <a:p>
          <a:endParaRPr lang="en-US"/>
        </a:p>
      </dgm:t>
    </dgm:pt>
    <dgm:pt modelId="{4A154023-FB9F-1F48-86B9-A9BD9455CFF3}">
      <dgm:prSet/>
      <dgm:spPr/>
      <dgm:t>
        <a:bodyPr/>
        <a:lstStyle/>
        <a:p>
          <a:pPr rtl="0"/>
          <a:r>
            <a:rPr lang="en-US" b="0" i="1" dirty="0" smtClean="0"/>
            <a:t>NCCN Guidelines </a:t>
          </a:r>
          <a:r>
            <a:rPr lang="en-US" b="0" dirty="0" smtClean="0"/>
            <a:t>launched at NCCN Annual Conference</a:t>
          </a:r>
          <a:endParaRPr lang="en-US" b="0" dirty="0"/>
        </a:p>
      </dgm:t>
    </dgm:pt>
    <dgm:pt modelId="{E9815603-64C7-E14B-BEAE-6233F2DFB84D}" type="parTrans" cxnId="{51467C79-8581-F14D-B47F-1DDDC83B323E}">
      <dgm:prSet/>
      <dgm:spPr/>
      <dgm:t>
        <a:bodyPr/>
        <a:lstStyle/>
        <a:p>
          <a:endParaRPr lang="en-US"/>
        </a:p>
      </dgm:t>
    </dgm:pt>
    <dgm:pt modelId="{014F78DD-F59E-5E43-947D-717C71D132C7}" type="sibTrans" cxnId="{51467C79-8581-F14D-B47F-1DDDC83B323E}">
      <dgm:prSet/>
      <dgm:spPr/>
      <dgm:t>
        <a:bodyPr/>
        <a:lstStyle/>
        <a:p>
          <a:endParaRPr lang="en-US"/>
        </a:p>
      </dgm:t>
    </dgm:pt>
    <dgm:pt modelId="{CD374DAA-8B92-084E-A82D-97DD6DD40589}">
      <dgm:prSet/>
      <dgm:spPr/>
      <dgm:t>
        <a:bodyPr/>
        <a:lstStyle/>
        <a:p>
          <a:pPr rtl="0"/>
          <a:r>
            <a:rPr lang="en-US" b="0" dirty="0" smtClean="0"/>
            <a:t>NCCN International Collaboration begins in China</a:t>
          </a:r>
          <a:endParaRPr lang="en-US" b="0" dirty="0"/>
        </a:p>
      </dgm:t>
    </dgm:pt>
    <dgm:pt modelId="{BE4328BB-5D17-494E-B740-B81E0137A4D4}" type="parTrans" cxnId="{70C1A4CC-51D7-E042-A4AE-5AA490EEB4AE}">
      <dgm:prSet/>
      <dgm:spPr/>
      <dgm:t>
        <a:bodyPr/>
        <a:lstStyle/>
        <a:p>
          <a:endParaRPr lang="en-US"/>
        </a:p>
      </dgm:t>
    </dgm:pt>
    <dgm:pt modelId="{72AE0E5B-7817-C744-8FA0-43ECC02D8D87}" type="sibTrans" cxnId="{70C1A4CC-51D7-E042-A4AE-5AA490EEB4AE}">
      <dgm:prSet/>
      <dgm:spPr/>
      <dgm:t>
        <a:bodyPr/>
        <a:lstStyle/>
        <a:p>
          <a:endParaRPr lang="en-US"/>
        </a:p>
      </dgm:t>
    </dgm:pt>
    <dgm:pt modelId="{C65169DA-3CA8-C34C-8EF1-A0D6C018C1FE}">
      <dgm:prSet/>
      <dgm:spPr/>
      <dgm:t>
        <a:bodyPr/>
        <a:lstStyle/>
        <a:p>
          <a:pPr rtl="0"/>
          <a:r>
            <a:rPr lang="en-US" b="0" i="1" dirty="0" smtClean="0"/>
            <a:t>NCCN Patient Guidelines </a:t>
          </a:r>
          <a:r>
            <a:rPr lang="en-US" b="0" dirty="0" smtClean="0"/>
            <a:t>Launched</a:t>
          </a:r>
          <a:endParaRPr lang="en-US" b="0" dirty="0"/>
        </a:p>
      </dgm:t>
    </dgm:pt>
    <dgm:pt modelId="{782A91F3-2024-1045-A164-8DE898D394C2}" type="parTrans" cxnId="{67641945-935E-0F47-BA25-DDBA731D149F}">
      <dgm:prSet/>
      <dgm:spPr/>
      <dgm:t>
        <a:bodyPr/>
        <a:lstStyle/>
        <a:p>
          <a:endParaRPr lang="en-US"/>
        </a:p>
      </dgm:t>
    </dgm:pt>
    <dgm:pt modelId="{0649E0B5-4BAB-5347-87C0-0E9B5EFC1733}" type="sibTrans" cxnId="{67641945-935E-0F47-BA25-DDBA731D149F}">
      <dgm:prSet/>
      <dgm:spPr/>
      <dgm:t>
        <a:bodyPr/>
        <a:lstStyle/>
        <a:p>
          <a:endParaRPr lang="en-US"/>
        </a:p>
      </dgm:t>
    </dgm:pt>
    <dgm:pt modelId="{D0DA15B7-4251-8548-93E5-5769F6E53D33}">
      <dgm:prSet/>
      <dgm:spPr/>
      <dgm:t>
        <a:bodyPr/>
        <a:lstStyle/>
        <a:p>
          <a:pPr rtl="0"/>
          <a:r>
            <a:rPr lang="en-US" b="0" i="1" dirty="0" smtClean="0"/>
            <a:t>NCCN Drugs and Biologics Compendium </a:t>
          </a:r>
          <a:r>
            <a:rPr lang="en-US" b="0" dirty="0" smtClean="0"/>
            <a:t>launched</a:t>
          </a:r>
          <a:endParaRPr lang="en-US" b="0" dirty="0"/>
        </a:p>
      </dgm:t>
    </dgm:pt>
    <dgm:pt modelId="{F5CAB117-C8CE-B342-94AF-06E2F5945A8D}" type="parTrans" cxnId="{5AF9CAF8-A40E-0041-A3D5-1364495449A6}">
      <dgm:prSet/>
      <dgm:spPr/>
      <dgm:t>
        <a:bodyPr/>
        <a:lstStyle/>
        <a:p>
          <a:endParaRPr lang="en-US"/>
        </a:p>
      </dgm:t>
    </dgm:pt>
    <dgm:pt modelId="{E4E0DA85-A381-D34A-9A98-B15B8FB478CD}" type="sibTrans" cxnId="{5AF9CAF8-A40E-0041-A3D5-1364495449A6}">
      <dgm:prSet/>
      <dgm:spPr/>
      <dgm:t>
        <a:bodyPr/>
        <a:lstStyle/>
        <a:p>
          <a:endParaRPr lang="en-US"/>
        </a:p>
      </dgm:t>
    </dgm:pt>
    <dgm:pt modelId="{3C76059E-92D1-8649-8FC3-78C1CC650EF2}">
      <dgm:prSet/>
      <dgm:spPr/>
      <dgm:t>
        <a:bodyPr/>
        <a:lstStyle/>
        <a:p>
          <a:pPr rtl="0"/>
          <a:r>
            <a:rPr lang="en-US" b="0" i="1" dirty="0" smtClean="0"/>
            <a:t>NCCN Order Templates </a:t>
          </a:r>
          <a:r>
            <a:rPr lang="en-US" b="0" dirty="0" smtClean="0"/>
            <a:t>Launched</a:t>
          </a:r>
          <a:endParaRPr lang="en-US" b="0" dirty="0"/>
        </a:p>
      </dgm:t>
    </dgm:pt>
    <dgm:pt modelId="{39812EE0-5E9E-FE49-ADF9-265C492DD464}" type="parTrans" cxnId="{19BE23C3-886E-814A-9443-50C71E3A397A}">
      <dgm:prSet/>
      <dgm:spPr/>
      <dgm:t>
        <a:bodyPr/>
        <a:lstStyle/>
        <a:p>
          <a:endParaRPr lang="en-US"/>
        </a:p>
      </dgm:t>
    </dgm:pt>
    <dgm:pt modelId="{3A0E23CB-B4BC-7F49-BB1C-E54D80795E70}" type="sibTrans" cxnId="{19BE23C3-886E-814A-9443-50C71E3A397A}">
      <dgm:prSet/>
      <dgm:spPr/>
      <dgm:t>
        <a:bodyPr/>
        <a:lstStyle/>
        <a:p>
          <a:endParaRPr lang="en-US"/>
        </a:p>
      </dgm:t>
    </dgm:pt>
    <dgm:pt modelId="{99AE3DF1-33C7-5041-8EF2-CC616FB06F59}">
      <dgm:prSet/>
      <dgm:spPr/>
      <dgm:t>
        <a:bodyPr/>
        <a:lstStyle/>
        <a:p>
          <a:pPr rtl="0"/>
          <a:r>
            <a:rPr lang="en-US" b="0" i="1" dirty="0" smtClean="0"/>
            <a:t>NCCN </a:t>
          </a:r>
          <a:r>
            <a:rPr lang="en-US" b="0" i="1" dirty="0" err="1" smtClean="0"/>
            <a:t>BioMarkers</a:t>
          </a:r>
          <a:r>
            <a:rPr lang="en-US" b="0" i="1" dirty="0" smtClean="0"/>
            <a:t> Compendium </a:t>
          </a:r>
          <a:r>
            <a:rPr lang="en-US" b="0" dirty="0" smtClean="0"/>
            <a:t>Launched</a:t>
          </a:r>
          <a:endParaRPr lang="en-US" b="0" dirty="0"/>
        </a:p>
      </dgm:t>
    </dgm:pt>
    <dgm:pt modelId="{59538E12-E3E0-AF45-B7D7-77F42952796B}" type="parTrans" cxnId="{7321989E-F6C0-5246-9B25-37F8DA0FEA2D}">
      <dgm:prSet/>
      <dgm:spPr/>
      <dgm:t>
        <a:bodyPr/>
        <a:lstStyle/>
        <a:p>
          <a:endParaRPr lang="en-US"/>
        </a:p>
      </dgm:t>
    </dgm:pt>
    <dgm:pt modelId="{50DE00E6-E12D-7844-B6F6-3075496B8AB3}" type="sibTrans" cxnId="{7321989E-F6C0-5246-9B25-37F8DA0FEA2D}">
      <dgm:prSet/>
      <dgm:spPr/>
      <dgm:t>
        <a:bodyPr/>
        <a:lstStyle/>
        <a:p>
          <a:endParaRPr lang="en-US"/>
        </a:p>
      </dgm:t>
    </dgm:pt>
    <dgm:pt modelId="{97A5C54A-D7FD-1E4D-94C3-1EB5A62DF182}" type="pres">
      <dgm:prSet presAssocID="{77AF751D-952D-6D43-8BC2-520EB572B362}" presName="linearFlow" presStyleCnt="0">
        <dgm:presLayoutVars>
          <dgm:dir/>
          <dgm:animLvl val="lvl"/>
          <dgm:resizeHandles val="exact"/>
        </dgm:presLayoutVars>
      </dgm:prSet>
      <dgm:spPr/>
      <dgm:t>
        <a:bodyPr/>
        <a:lstStyle/>
        <a:p>
          <a:endParaRPr lang="en-US"/>
        </a:p>
      </dgm:t>
    </dgm:pt>
    <dgm:pt modelId="{E74F0049-42CB-A24C-A4C0-66C3CE824342}" type="pres">
      <dgm:prSet presAssocID="{41C84086-0E79-044E-BE1F-49E39E64C36D}" presName="composite" presStyleCnt="0"/>
      <dgm:spPr/>
    </dgm:pt>
    <dgm:pt modelId="{AF8BADE8-04EA-9346-AE28-4BB7B1FACBEC}" type="pres">
      <dgm:prSet presAssocID="{41C84086-0E79-044E-BE1F-49E39E64C36D}" presName="parentText" presStyleLbl="alignNode1" presStyleIdx="0" presStyleCnt="6">
        <dgm:presLayoutVars>
          <dgm:chMax val="1"/>
          <dgm:bulletEnabled val="1"/>
        </dgm:presLayoutVars>
      </dgm:prSet>
      <dgm:spPr/>
      <dgm:t>
        <a:bodyPr/>
        <a:lstStyle/>
        <a:p>
          <a:endParaRPr lang="en-US"/>
        </a:p>
      </dgm:t>
    </dgm:pt>
    <dgm:pt modelId="{5C603847-A2A9-004F-967E-A04623F71FBA}" type="pres">
      <dgm:prSet presAssocID="{41C84086-0E79-044E-BE1F-49E39E64C36D}" presName="descendantText" presStyleLbl="alignAcc1" presStyleIdx="0" presStyleCnt="6">
        <dgm:presLayoutVars>
          <dgm:bulletEnabled val="1"/>
        </dgm:presLayoutVars>
      </dgm:prSet>
      <dgm:spPr/>
      <dgm:t>
        <a:bodyPr/>
        <a:lstStyle/>
        <a:p>
          <a:endParaRPr lang="en-US"/>
        </a:p>
      </dgm:t>
    </dgm:pt>
    <dgm:pt modelId="{78A91B13-D0EF-CE4C-B9D6-6EBEC5C1B945}" type="pres">
      <dgm:prSet presAssocID="{128A2CEB-602A-FB4F-B856-0ED505DEE4E1}" presName="sp" presStyleCnt="0"/>
      <dgm:spPr/>
    </dgm:pt>
    <dgm:pt modelId="{6E4ADC80-BCD3-D14F-8EF8-0FC36577D6AB}" type="pres">
      <dgm:prSet presAssocID="{A69914D0-2F9E-454E-8CBB-B92DB6B5523A}" presName="composite" presStyleCnt="0"/>
      <dgm:spPr/>
    </dgm:pt>
    <dgm:pt modelId="{3895F38F-2D3D-8F42-BD06-4B8B3481AA7B}" type="pres">
      <dgm:prSet presAssocID="{A69914D0-2F9E-454E-8CBB-B92DB6B5523A}" presName="parentText" presStyleLbl="alignNode1" presStyleIdx="1" presStyleCnt="6">
        <dgm:presLayoutVars>
          <dgm:chMax val="1"/>
          <dgm:bulletEnabled val="1"/>
        </dgm:presLayoutVars>
      </dgm:prSet>
      <dgm:spPr/>
      <dgm:t>
        <a:bodyPr/>
        <a:lstStyle/>
        <a:p>
          <a:endParaRPr lang="en-US"/>
        </a:p>
      </dgm:t>
    </dgm:pt>
    <dgm:pt modelId="{93E691C1-E7AD-0043-AB7F-46C97829DDD2}" type="pres">
      <dgm:prSet presAssocID="{A69914D0-2F9E-454E-8CBB-B92DB6B5523A}" presName="descendantText" presStyleLbl="alignAcc1" presStyleIdx="1" presStyleCnt="6">
        <dgm:presLayoutVars>
          <dgm:bulletEnabled val="1"/>
        </dgm:presLayoutVars>
      </dgm:prSet>
      <dgm:spPr/>
      <dgm:t>
        <a:bodyPr/>
        <a:lstStyle/>
        <a:p>
          <a:endParaRPr lang="en-US"/>
        </a:p>
      </dgm:t>
    </dgm:pt>
    <dgm:pt modelId="{E910DA42-EDF3-8943-AE47-31F3A0D53800}" type="pres">
      <dgm:prSet presAssocID="{10965300-B1C0-5847-8BAC-B6658D9B9CDF}" presName="sp" presStyleCnt="0"/>
      <dgm:spPr/>
    </dgm:pt>
    <dgm:pt modelId="{D5670E3D-BFFB-EA42-BDF2-113BCFF0D09C}" type="pres">
      <dgm:prSet presAssocID="{3ABB1FB4-3F44-DA4C-83DB-2C4BBB235145}" presName="composite" presStyleCnt="0"/>
      <dgm:spPr/>
    </dgm:pt>
    <dgm:pt modelId="{F72D4383-E677-144E-83AD-DF3224E57C2F}" type="pres">
      <dgm:prSet presAssocID="{3ABB1FB4-3F44-DA4C-83DB-2C4BBB235145}" presName="parentText" presStyleLbl="alignNode1" presStyleIdx="2" presStyleCnt="6">
        <dgm:presLayoutVars>
          <dgm:chMax val="1"/>
          <dgm:bulletEnabled val="1"/>
        </dgm:presLayoutVars>
      </dgm:prSet>
      <dgm:spPr/>
      <dgm:t>
        <a:bodyPr/>
        <a:lstStyle/>
        <a:p>
          <a:endParaRPr lang="en-US"/>
        </a:p>
      </dgm:t>
    </dgm:pt>
    <dgm:pt modelId="{010633F7-57EF-4A4B-8079-A7502BD0E883}" type="pres">
      <dgm:prSet presAssocID="{3ABB1FB4-3F44-DA4C-83DB-2C4BBB235145}" presName="descendantText" presStyleLbl="alignAcc1" presStyleIdx="2" presStyleCnt="6">
        <dgm:presLayoutVars>
          <dgm:bulletEnabled val="1"/>
        </dgm:presLayoutVars>
      </dgm:prSet>
      <dgm:spPr/>
      <dgm:t>
        <a:bodyPr/>
        <a:lstStyle/>
        <a:p>
          <a:endParaRPr lang="en-US"/>
        </a:p>
      </dgm:t>
    </dgm:pt>
    <dgm:pt modelId="{5E97A340-2F1A-E045-A951-40F114A4C225}" type="pres">
      <dgm:prSet presAssocID="{31E9A130-A6E3-724D-AA5F-456EFC5FA12A}" presName="sp" presStyleCnt="0"/>
      <dgm:spPr/>
    </dgm:pt>
    <dgm:pt modelId="{6C95FDFE-36D0-9345-A908-C154D90CDE88}" type="pres">
      <dgm:prSet presAssocID="{B7C12F8A-5731-3742-80C3-50A6508C9637}" presName="composite" presStyleCnt="0"/>
      <dgm:spPr/>
    </dgm:pt>
    <dgm:pt modelId="{614B191C-ECA0-2044-9299-70541F4FEF28}" type="pres">
      <dgm:prSet presAssocID="{B7C12F8A-5731-3742-80C3-50A6508C9637}" presName="parentText" presStyleLbl="alignNode1" presStyleIdx="3" presStyleCnt="6">
        <dgm:presLayoutVars>
          <dgm:chMax val="1"/>
          <dgm:bulletEnabled val="1"/>
        </dgm:presLayoutVars>
      </dgm:prSet>
      <dgm:spPr/>
      <dgm:t>
        <a:bodyPr/>
        <a:lstStyle/>
        <a:p>
          <a:endParaRPr lang="en-US"/>
        </a:p>
      </dgm:t>
    </dgm:pt>
    <dgm:pt modelId="{8C580F52-158B-514E-943A-ED8623370F78}" type="pres">
      <dgm:prSet presAssocID="{B7C12F8A-5731-3742-80C3-50A6508C9637}" presName="descendantText" presStyleLbl="alignAcc1" presStyleIdx="3" presStyleCnt="6">
        <dgm:presLayoutVars>
          <dgm:bulletEnabled val="1"/>
        </dgm:presLayoutVars>
      </dgm:prSet>
      <dgm:spPr/>
      <dgm:t>
        <a:bodyPr/>
        <a:lstStyle/>
        <a:p>
          <a:endParaRPr lang="en-US"/>
        </a:p>
      </dgm:t>
    </dgm:pt>
    <dgm:pt modelId="{6D76406F-28C4-FF4A-84DA-AD667C1311F5}" type="pres">
      <dgm:prSet presAssocID="{98F9A345-7771-9C46-9FF5-1746D714A714}" presName="sp" presStyleCnt="0"/>
      <dgm:spPr/>
    </dgm:pt>
    <dgm:pt modelId="{8CAFDEB9-3E02-BA46-81AD-9DFE1616A433}" type="pres">
      <dgm:prSet presAssocID="{581F1241-8A95-6949-86AC-EB91DCEB2193}" presName="composite" presStyleCnt="0"/>
      <dgm:spPr/>
    </dgm:pt>
    <dgm:pt modelId="{43AF6C89-AFF4-F341-B1BD-C4F0CA9A9B71}" type="pres">
      <dgm:prSet presAssocID="{581F1241-8A95-6949-86AC-EB91DCEB2193}" presName="parentText" presStyleLbl="alignNode1" presStyleIdx="4" presStyleCnt="6">
        <dgm:presLayoutVars>
          <dgm:chMax val="1"/>
          <dgm:bulletEnabled val="1"/>
        </dgm:presLayoutVars>
      </dgm:prSet>
      <dgm:spPr/>
      <dgm:t>
        <a:bodyPr/>
        <a:lstStyle/>
        <a:p>
          <a:endParaRPr lang="en-US"/>
        </a:p>
      </dgm:t>
    </dgm:pt>
    <dgm:pt modelId="{3033EF0E-43A6-734F-9ACA-E27A21847D91}" type="pres">
      <dgm:prSet presAssocID="{581F1241-8A95-6949-86AC-EB91DCEB2193}" presName="descendantText" presStyleLbl="alignAcc1" presStyleIdx="4" presStyleCnt="6">
        <dgm:presLayoutVars>
          <dgm:bulletEnabled val="1"/>
        </dgm:presLayoutVars>
      </dgm:prSet>
      <dgm:spPr/>
      <dgm:t>
        <a:bodyPr/>
        <a:lstStyle/>
        <a:p>
          <a:endParaRPr lang="en-US"/>
        </a:p>
      </dgm:t>
    </dgm:pt>
    <dgm:pt modelId="{8B0C8477-AEED-CD47-AF0D-62F8BD8F5043}" type="pres">
      <dgm:prSet presAssocID="{79A63925-03F3-554B-AB7A-466C75DABA7E}" presName="sp" presStyleCnt="0"/>
      <dgm:spPr/>
    </dgm:pt>
    <dgm:pt modelId="{8B42D82C-0A87-7641-B62B-1B86DB20D68B}" type="pres">
      <dgm:prSet presAssocID="{158B2114-3A99-D64D-97B5-B5142B035C4C}" presName="composite" presStyleCnt="0"/>
      <dgm:spPr/>
    </dgm:pt>
    <dgm:pt modelId="{8F0A2E21-B9A1-954B-A5F5-137C5DFC862B}" type="pres">
      <dgm:prSet presAssocID="{158B2114-3A99-D64D-97B5-B5142B035C4C}" presName="parentText" presStyleLbl="alignNode1" presStyleIdx="5" presStyleCnt="6">
        <dgm:presLayoutVars>
          <dgm:chMax val="1"/>
          <dgm:bulletEnabled val="1"/>
        </dgm:presLayoutVars>
      </dgm:prSet>
      <dgm:spPr/>
      <dgm:t>
        <a:bodyPr/>
        <a:lstStyle/>
        <a:p>
          <a:endParaRPr lang="en-US"/>
        </a:p>
      </dgm:t>
    </dgm:pt>
    <dgm:pt modelId="{D764A62F-CD24-D147-8899-C733B9AA9CE5}" type="pres">
      <dgm:prSet presAssocID="{158B2114-3A99-D64D-97B5-B5142B035C4C}" presName="descendantText" presStyleLbl="alignAcc1" presStyleIdx="5" presStyleCnt="6">
        <dgm:presLayoutVars>
          <dgm:bulletEnabled val="1"/>
        </dgm:presLayoutVars>
      </dgm:prSet>
      <dgm:spPr/>
      <dgm:t>
        <a:bodyPr/>
        <a:lstStyle/>
        <a:p>
          <a:endParaRPr lang="en-US"/>
        </a:p>
      </dgm:t>
    </dgm:pt>
  </dgm:ptLst>
  <dgm:cxnLst>
    <dgm:cxn modelId="{1E35F65B-9CB6-46FE-8C7A-09AA22CAD4D9}" type="presOf" srcId="{158B2114-3A99-D64D-97B5-B5142B035C4C}" destId="{8F0A2E21-B9A1-954B-A5F5-137C5DFC862B}" srcOrd="0" destOrd="0" presId="urn:microsoft.com/office/officeart/2005/8/layout/chevron2"/>
    <dgm:cxn modelId="{CB9262D3-5374-3947-9BE5-CB7164E08BBE}" srcId="{77AF751D-952D-6D43-8BC2-520EB572B362}" destId="{3ABB1FB4-3F44-DA4C-83DB-2C4BBB235145}" srcOrd="2" destOrd="0" parTransId="{A953603A-EAE4-504B-95DD-DC09C333E44B}" sibTransId="{31E9A130-A6E3-724D-AA5F-456EFC5FA12A}"/>
    <dgm:cxn modelId="{19BE23C3-886E-814A-9443-50C71E3A397A}" srcId="{581F1241-8A95-6949-86AC-EB91DCEB2193}" destId="{3C76059E-92D1-8649-8FC3-78C1CC650EF2}" srcOrd="0" destOrd="0" parTransId="{39812EE0-5E9E-FE49-ADF9-265C492DD464}" sibTransId="{3A0E23CB-B4BC-7F49-BB1C-E54D80795E70}"/>
    <dgm:cxn modelId="{7321989E-F6C0-5246-9B25-37F8DA0FEA2D}" srcId="{158B2114-3A99-D64D-97B5-B5142B035C4C}" destId="{99AE3DF1-33C7-5041-8EF2-CC616FB06F59}" srcOrd="0" destOrd="0" parTransId="{59538E12-E3E0-AF45-B7D7-77F42952796B}" sibTransId="{50DE00E6-E12D-7844-B6F6-3075496B8AB3}"/>
    <dgm:cxn modelId="{5AF91894-42E2-4605-9B5D-C872CE9B77EF}" type="presOf" srcId="{3ABB1FB4-3F44-DA4C-83DB-2C4BBB235145}" destId="{F72D4383-E677-144E-83AD-DF3224E57C2F}" srcOrd="0" destOrd="0" presId="urn:microsoft.com/office/officeart/2005/8/layout/chevron2"/>
    <dgm:cxn modelId="{3CDF49B1-C4E0-4D44-BB22-E41BE45E73AF}" type="presOf" srcId="{4A154023-FB9F-1F48-86B9-A9BD9455CFF3}" destId="{5C603847-A2A9-004F-967E-A04623F71FBA}" srcOrd="0" destOrd="0" presId="urn:microsoft.com/office/officeart/2005/8/layout/chevron2"/>
    <dgm:cxn modelId="{5AF9CAF8-A40E-0041-A3D5-1364495449A6}" srcId="{B7C12F8A-5731-3742-80C3-50A6508C9637}" destId="{D0DA15B7-4251-8548-93E5-5769F6E53D33}" srcOrd="0" destOrd="0" parTransId="{F5CAB117-C8CE-B342-94AF-06E2F5945A8D}" sibTransId="{E4E0DA85-A381-D34A-9A98-B15B8FB478CD}"/>
    <dgm:cxn modelId="{A7DF92E3-F77C-344F-A8AA-D789B0B4AA41}" srcId="{77AF751D-952D-6D43-8BC2-520EB572B362}" destId="{A69914D0-2F9E-454E-8CBB-B92DB6B5523A}" srcOrd="1" destOrd="0" parTransId="{D2A92341-0679-F148-A4FE-4E6D0026B2C1}" sibTransId="{10965300-B1C0-5847-8BAC-B6658D9B9CDF}"/>
    <dgm:cxn modelId="{BF3DAB57-5B81-854D-963C-7BF0952088FD}" srcId="{77AF751D-952D-6D43-8BC2-520EB572B362}" destId="{B7C12F8A-5731-3742-80C3-50A6508C9637}" srcOrd="3" destOrd="0" parTransId="{7BF6A678-0085-3648-BF6E-76789F30334F}" sibTransId="{98F9A345-7771-9C46-9FF5-1746D714A714}"/>
    <dgm:cxn modelId="{E6901AA5-E9F6-8B4D-AB8A-4FD6F64973F2}" srcId="{77AF751D-952D-6D43-8BC2-520EB572B362}" destId="{581F1241-8A95-6949-86AC-EB91DCEB2193}" srcOrd="4" destOrd="0" parTransId="{D4CE813F-18AF-0445-84A4-7F5F1B15A1C6}" sibTransId="{79A63925-03F3-554B-AB7A-466C75DABA7E}"/>
    <dgm:cxn modelId="{BD91C9F2-9F35-417F-822A-8E458E3E7102}" type="presOf" srcId="{A69914D0-2F9E-454E-8CBB-B92DB6B5523A}" destId="{3895F38F-2D3D-8F42-BD06-4B8B3481AA7B}" srcOrd="0" destOrd="0" presId="urn:microsoft.com/office/officeart/2005/8/layout/chevron2"/>
    <dgm:cxn modelId="{A9180BA2-C3FE-478F-B0E9-7CE31C164EA3}" type="presOf" srcId="{CD374DAA-8B92-084E-A82D-97DD6DD40589}" destId="{93E691C1-E7AD-0043-AB7F-46C97829DDD2}" srcOrd="0" destOrd="0" presId="urn:microsoft.com/office/officeart/2005/8/layout/chevron2"/>
    <dgm:cxn modelId="{BADED832-9631-4363-8A00-66B0A59195BD}" type="presOf" srcId="{99AE3DF1-33C7-5041-8EF2-CC616FB06F59}" destId="{D764A62F-CD24-D147-8899-C733B9AA9CE5}" srcOrd="0" destOrd="0" presId="urn:microsoft.com/office/officeart/2005/8/layout/chevron2"/>
    <dgm:cxn modelId="{CCC08E9D-A7BB-4341-B0D8-D86D9F194808}" type="presOf" srcId="{C65169DA-3CA8-C34C-8EF1-A0D6C018C1FE}" destId="{010633F7-57EF-4A4B-8079-A7502BD0E883}" srcOrd="0" destOrd="0" presId="urn:microsoft.com/office/officeart/2005/8/layout/chevron2"/>
    <dgm:cxn modelId="{CCAC7FC6-D13C-4C06-8BBD-EDBE22D21214}" type="presOf" srcId="{41C84086-0E79-044E-BE1F-49E39E64C36D}" destId="{AF8BADE8-04EA-9346-AE28-4BB7B1FACBEC}" srcOrd="0" destOrd="0" presId="urn:microsoft.com/office/officeart/2005/8/layout/chevron2"/>
    <dgm:cxn modelId="{67641945-935E-0F47-BA25-DDBA731D149F}" srcId="{3ABB1FB4-3F44-DA4C-83DB-2C4BBB235145}" destId="{C65169DA-3CA8-C34C-8EF1-A0D6C018C1FE}" srcOrd="0" destOrd="0" parTransId="{782A91F3-2024-1045-A164-8DE898D394C2}" sibTransId="{0649E0B5-4BAB-5347-87C0-0E9B5EFC1733}"/>
    <dgm:cxn modelId="{51467C79-8581-F14D-B47F-1DDDC83B323E}" srcId="{41C84086-0E79-044E-BE1F-49E39E64C36D}" destId="{4A154023-FB9F-1F48-86B9-A9BD9455CFF3}" srcOrd="0" destOrd="0" parTransId="{E9815603-64C7-E14B-BEAE-6233F2DFB84D}" sibTransId="{014F78DD-F59E-5E43-947D-717C71D132C7}"/>
    <dgm:cxn modelId="{05B759AE-90C1-4E65-A53E-230F15BB5093}" type="presOf" srcId="{3C76059E-92D1-8649-8FC3-78C1CC650EF2}" destId="{3033EF0E-43A6-734F-9ACA-E27A21847D91}" srcOrd="0" destOrd="0" presId="urn:microsoft.com/office/officeart/2005/8/layout/chevron2"/>
    <dgm:cxn modelId="{8E30EFF4-0228-4D29-AC35-CB1829720677}" type="presOf" srcId="{77AF751D-952D-6D43-8BC2-520EB572B362}" destId="{97A5C54A-D7FD-1E4D-94C3-1EB5A62DF182}" srcOrd="0" destOrd="0" presId="urn:microsoft.com/office/officeart/2005/8/layout/chevron2"/>
    <dgm:cxn modelId="{4D08A8E9-2EE8-4ED9-8AE8-A346E1A5ACA1}" type="presOf" srcId="{D0DA15B7-4251-8548-93E5-5769F6E53D33}" destId="{8C580F52-158B-514E-943A-ED8623370F78}" srcOrd="0" destOrd="0" presId="urn:microsoft.com/office/officeart/2005/8/layout/chevron2"/>
    <dgm:cxn modelId="{2246AEBC-2FC4-774D-9EAC-5869748F2881}" srcId="{77AF751D-952D-6D43-8BC2-520EB572B362}" destId="{41C84086-0E79-044E-BE1F-49E39E64C36D}" srcOrd="0" destOrd="0" parTransId="{3D73C0F2-354D-BE40-B901-AF15C71A597E}" sibTransId="{128A2CEB-602A-FB4F-B856-0ED505DEE4E1}"/>
    <dgm:cxn modelId="{8FBFE821-D40A-4B70-937E-94A4C1F1FA81}" type="presOf" srcId="{581F1241-8A95-6949-86AC-EB91DCEB2193}" destId="{43AF6C89-AFF4-F341-B1BD-C4F0CA9A9B71}" srcOrd="0" destOrd="0" presId="urn:microsoft.com/office/officeart/2005/8/layout/chevron2"/>
    <dgm:cxn modelId="{1FB5FD9F-4F6E-4983-B771-8E17502882CE}" type="presOf" srcId="{B7C12F8A-5731-3742-80C3-50A6508C9637}" destId="{614B191C-ECA0-2044-9299-70541F4FEF28}" srcOrd="0" destOrd="0" presId="urn:microsoft.com/office/officeart/2005/8/layout/chevron2"/>
    <dgm:cxn modelId="{70C1A4CC-51D7-E042-A4AE-5AA490EEB4AE}" srcId="{A69914D0-2F9E-454E-8CBB-B92DB6B5523A}" destId="{CD374DAA-8B92-084E-A82D-97DD6DD40589}" srcOrd="0" destOrd="0" parTransId="{BE4328BB-5D17-494E-B740-B81E0137A4D4}" sibTransId="{72AE0E5B-7817-C744-8FA0-43ECC02D8D87}"/>
    <dgm:cxn modelId="{5FC2EE28-8503-6F46-BA43-04809E0B0B59}" srcId="{77AF751D-952D-6D43-8BC2-520EB572B362}" destId="{158B2114-3A99-D64D-97B5-B5142B035C4C}" srcOrd="5" destOrd="0" parTransId="{1E3F7264-C7F5-1343-8055-58FCF9C86A65}" sibTransId="{CD613225-8AA8-D344-92D3-842CD3F85FB1}"/>
    <dgm:cxn modelId="{79E5E056-2397-4394-8E40-8D8470222008}" type="presParOf" srcId="{97A5C54A-D7FD-1E4D-94C3-1EB5A62DF182}" destId="{E74F0049-42CB-A24C-A4C0-66C3CE824342}" srcOrd="0" destOrd="0" presId="urn:microsoft.com/office/officeart/2005/8/layout/chevron2"/>
    <dgm:cxn modelId="{78B9261C-5E12-4B8B-A94D-4EF3B2754DB8}" type="presParOf" srcId="{E74F0049-42CB-A24C-A4C0-66C3CE824342}" destId="{AF8BADE8-04EA-9346-AE28-4BB7B1FACBEC}" srcOrd="0" destOrd="0" presId="urn:microsoft.com/office/officeart/2005/8/layout/chevron2"/>
    <dgm:cxn modelId="{02F7534E-8B8C-4163-B7FF-8C1026C9A528}" type="presParOf" srcId="{E74F0049-42CB-A24C-A4C0-66C3CE824342}" destId="{5C603847-A2A9-004F-967E-A04623F71FBA}" srcOrd="1" destOrd="0" presId="urn:microsoft.com/office/officeart/2005/8/layout/chevron2"/>
    <dgm:cxn modelId="{2ED0C282-8C45-457B-A5AC-2D1421DD909F}" type="presParOf" srcId="{97A5C54A-D7FD-1E4D-94C3-1EB5A62DF182}" destId="{78A91B13-D0EF-CE4C-B9D6-6EBEC5C1B945}" srcOrd="1" destOrd="0" presId="urn:microsoft.com/office/officeart/2005/8/layout/chevron2"/>
    <dgm:cxn modelId="{F584D8E5-DE33-4212-BD5F-F03C7F471FCB}" type="presParOf" srcId="{97A5C54A-D7FD-1E4D-94C3-1EB5A62DF182}" destId="{6E4ADC80-BCD3-D14F-8EF8-0FC36577D6AB}" srcOrd="2" destOrd="0" presId="urn:microsoft.com/office/officeart/2005/8/layout/chevron2"/>
    <dgm:cxn modelId="{C421E866-77D3-4BB7-B272-C6BDC819BA78}" type="presParOf" srcId="{6E4ADC80-BCD3-D14F-8EF8-0FC36577D6AB}" destId="{3895F38F-2D3D-8F42-BD06-4B8B3481AA7B}" srcOrd="0" destOrd="0" presId="urn:microsoft.com/office/officeart/2005/8/layout/chevron2"/>
    <dgm:cxn modelId="{BEF50707-C4BD-49B0-A2C3-252DCDE8528A}" type="presParOf" srcId="{6E4ADC80-BCD3-D14F-8EF8-0FC36577D6AB}" destId="{93E691C1-E7AD-0043-AB7F-46C97829DDD2}" srcOrd="1" destOrd="0" presId="urn:microsoft.com/office/officeart/2005/8/layout/chevron2"/>
    <dgm:cxn modelId="{95AC36E6-5608-41A3-9EAC-27F39E8A2A67}" type="presParOf" srcId="{97A5C54A-D7FD-1E4D-94C3-1EB5A62DF182}" destId="{E910DA42-EDF3-8943-AE47-31F3A0D53800}" srcOrd="3" destOrd="0" presId="urn:microsoft.com/office/officeart/2005/8/layout/chevron2"/>
    <dgm:cxn modelId="{875D8080-F768-4DB8-BC30-301B1D9919AE}" type="presParOf" srcId="{97A5C54A-D7FD-1E4D-94C3-1EB5A62DF182}" destId="{D5670E3D-BFFB-EA42-BDF2-113BCFF0D09C}" srcOrd="4" destOrd="0" presId="urn:microsoft.com/office/officeart/2005/8/layout/chevron2"/>
    <dgm:cxn modelId="{E913C1C6-EAB8-4D5C-ABFB-3756DE8D2433}" type="presParOf" srcId="{D5670E3D-BFFB-EA42-BDF2-113BCFF0D09C}" destId="{F72D4383-E677-144E-83AD-DF3224E57C2F}" srcOrd="0" destOrd="0" presId="urn:microsoft.com/office/officeart/2005/8/layout/chevron2"/>
    <dgm:cxn modelId="{353E2781-04C4-4D97-AC1B-D35B82198147}" type="presParOf" srcId="{D5670E3D-BFFB-EA42-BDF2-113BCFF0D09C}" destId="{010633F7-57EF-4A4B-8079-A7502BD0E883}" srcOrd="1" destOrd="0" presId="urn:microsoft.com/office/officeart/2005/8/layout/chevron2"/>
    <dgm:cxn modelId="{35ED0421-878C-4C9F-9915-8A0D90BDDBC9}" type="presParOf" srcId="{97A5C54A-D7FD-1E4D-94C3-1EB5A62DF182}" destId="{5E97A340-2F1A-E045-A951-40F114A4C225}" srcOrd="5" destOrd="0" presId="urn:microsoft.com/office/officeart/2005/8/layout/chevron2"/>
    <dgm:cxn modelId="{571E5F98-DE75-446B-81EF-FA4F4140DC0C}" type="presParOf" srcId="{97A5C54A-D7FD-1E4D-94C3-1EB5A62DF182}" destId="{6C95FDFE-36D0-9345-A908-C154D90CDE88}" srcOrd="6" destOrd="0" presId="urn:microsoft.com/office/officeart/2005/8/layout/chevron2"/>
    <dgm:cxn modelId="{1847A4FB-5363-4D5E-A1AF-DC49FAD042BF}" type="presParOf" srcId="{6C95FDFE-36D0-9345-A908-C154D90CDE88}" destId="{614B191C-ECA0-2044-9299-70541F4FEF28}" srcOrd="0" destOrd="0" presId="urn:microsoft.com/office/officeart/2005/8/layout/chevron2"/>
    <dgm:cxn modelId="{66EC472E-2822-4B6F-8394-559C5887A1BF}" type="presParOf" srcId="{6C95FDFE-36D0-9345-A908-C154D90CDE88}" destId="{8C580F52-158B-514E-943A-ED8623370F78}" srcOrd="1" destOrd="0" presId="urn:microsoft.com/office/officeart/2005/8/layout/chevron2"/>
    <dgm:cxn modelId="{CD4E5CE9-87A3-4538-970D-181995622257}" type="presParOf" srcId="{97A5C54A-D7FD-1E4D-94C3-1EB5A62DF182}" destId="{6D76406F-28C4-FF4A-84DA-AD667C1311F5}" srcOrd="7" destOrd="0" presId="urn:microsoft.com/office/officeart/2005/8/layout/chevron2"/>
    <dgm:cxn modelId="{398716F6-06FC-41E6-936F-D629645B0EF0}" type="presParOf" srcId="{97A5C54A-D7FD-1E4D-94C3-1EB5A62DF182}" destId="{8CAFDEB9-3E02-BA46-81AD-9DFE1616A433}" srcOrd="8" destOrd="0" presId="urn:microsoft.com/office/officeart/2005/8/layout/chevron2"/>
    <dgm:cxn modelId="{4F590852-BDAD-4639-BA4F-476E1353CC29}" type="presParOf" srcId="{8CAFDEB9-3E02-BA46-81AD-9DFE1616A433}" destId="{43AF6C89-AFF4-F341-B1BD-C4F0CA9A9B71}" srcOrd="0" destOrd="0" presId="urn:microsoft.com/office/officeart/2005/8/layout/chevron2"/>
    <dgm:cxn modelId="{AE147AC0-6C1E-4AFC-AAFA-060E3B3156DD}" type="presParOf" srcId="{8CAFDEB9-3E02-BA46-81AD-9DFE1616A433}" destId="{3033EF0E-43A6-734F-9ACA-E27A21847D91}" srcOrd="1" destOrd="0" presId="urn:microsoft.com/office/officeart/2005/8/layout/chevron2"/>
    <dgm:cxn modelId="{3ABC93F0-1E80-453B-9263-C81E5F7DBDA7}" type="presParOf" srcId="{97A5C54A-D7FD-1E4D-94C3-1EB5A62DF182}" destId="{8B0C8477-AEED-CD47-AF0D-62F8BD8F5043}" srcOrd="9" destOrd="0" presId="urn:microsoft.com/office/officeart/2005/8/layout/chevron2"/>
    <dgm:cxn modelId="{80BD6E74-D4C3-487E-A374-C36FF19C9FC2}" type="presParOf" srcId="{97A5C54A-D7FD-1E4D-94C3-1EB5A62DF182}" destId="{8B42D82C-0A87-7641-B62B-1B86DB20D68B}" srcOrd="10" destOrd="0" presId="urn:microsoft.com/office/officeart/2005/8/layout/chevron2"/>
    <dgm:cxn modelId="{BCCAFFD1-C51B-46B1-A740-5FF09F9940B3}" type="presParOf" srcId="{8B42D82C-0A87-7641-B62B-1B86DB20D68B}" destId="{8F0A2E21-B9A1-954B-A5F5-137C5DFC862B}" srcOrd="0" destOrd="0" presId="urn:microsoft.com/office/officeart/2005/8/layout/chevron2"/>
    <dgm:cxn modelId="{447A12AA-159C-4C90-81EC-8C12FF300A9D}" type="presParOf" srcId="{8B42D82C-0A87-7641-B62B-1B86DB20D68B}" destId="{D764A62F-CD24-D147-8899-C733B9AA9CE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A57E2-5A4E-4D12-B573-6AF00351F82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8BB90E1-A12D-4048-88CB-6AB32CA93BD5}">
      <dgm:prSet phldrT="[Text]"/>
      <dgm:spPr/>
      <dgm:t>
        <a:bodyPr/>
        <a:lstStyle/>
        <a:p>
          <a:r>
            <a:rPr lang="en-US" dirty="0" smtClean="0"/>
            <a:t>NCCN Category 1</a:t>
          </a:r>
          <a:endParaRPr lang="en-US" dirty="0"/>
        </a:p>
      </dgm:t>
    </dgm:pt>
    <dgm:pt modelId="{4B31D654-F33F-4896-8BC7-A1D79DBC942B}" type="parTrans" cxnId="{286FA31F-4A0A-4B5F-B619-0CDFBE8A8E4E}">
      <dgm:prSet/>
      <dgm:spPr/>
      <dgm:t>
        <a:bodyPr/>
        <a:lstStyle/>
        <a:p>
          <a:endParaRPr lang="en-US"/>
        </a:p>
      </dgm:t>
    </dgm:pt>
    <dgm:pt modelId="{38EFFFE2-3F94-4257-BBDB-F2583F92925D}" type="sibTrans" cxnId="{286FA31F-4A0A-4B5F-B619-0CDFBE8A8E4E}">
      <dgm:prSet/>
      <dgm:spPr/>
      <dgm:t>
        <a:bodyPr/>
        <a:lstStyle/>
        <a:p>
          <a:endParaRPr lang="en-US"/>
        </a:p>
      </dgm:t>
    </dgm:pt>
    <dgm:pt modelId="{B8A057F7-A80A-455C-BD58-87BD968E48A6}">
      <dgm:prSet phldrT="[Text]" custT="1"/>
      <dgm:spPr/>
      <dgm:t>
        <a:bodyPr/>
        <a:lstStyle/>
        <a:p>
          <a:r>
            <a:rPr lang="en-US" sz="1600" dirty="0" smtClean="0"/>
            <a:t>United = Yes</a:t>
          </a:r>
        </a:p>
        <a:p>
          <a:r>
            <a:rPr lang="en-US" sz="1600" dirty="0" smtClean="0"/>
            <a:t>Aetna = Yes</a:t>
          </a:r>
        </a:p>
        <a:p>
          <a:r>
            <a:rPr lang="en-US" sz="1600" dirty="0" smtClean="0"/>
            <a:t>Cigna = Yes</a:t>
          </a:r>
        </a:p>
        <a:p>
          <a:r>
            <a:rPr lang="en-US" sz="1600" dirty="0" smtClean="0"/>
            <a:t>Anthem = Yes</a:t>
          </a:r>
        </a:p>
        <a:p>
          <a:r>
            <a:rPr lang="en-US" sz="1600" dirty="0" smtClean="0"/>
            <a:t>Medicare = Yes</a:t>
          </a:r>
          <a:endParaRPr lang="en-US" sz="1600" dirty="0"/>
        </a:p>
      </dgm:t>
    </dgm:pt>
    <dgm:pt modelId="{BABCA4FB-9587-411A-A80D-09D1C4604167}" type="parTrans" cxnId="{8CBC593C-37A6-4DD0-A74F-5AE8D2E679EB}">
      <dgm:prSet/>
      <dgm:spPr/>
      <dgm:t>
        <a:bodyPr/>
        <a:lstStyle/>
        <a:p>
          <a:endParaRPr lang="en-US"/>
        </a:p>
      </dgm:t>
    </dgm:pt>
    <dgm:pt modelId="{475C4563-56A0-4BBD-AF93-C560F6F4F3C4}" type="sibTrans" cxnId="{8CBC593C-37A6-4DD0-A74F-5AE8D2E679EB}">
      <dgm:prSet/>
      <dgm:spPr/>
      <dgm:t>
        <a:bodyPr/>
        <a:lstStyle/>
        <a:p>
          <a:endParaRPr lang="en-US"/>
        </a:p>
      </dgm:t>
    </dgm:pt>
    <dgm:pt modelId="{E6B21141-90BA-4C6A-8571-7ECE0621F8B6}">
      <dgm:prSet phldrT="[Text]"/>
      <dgm:spPr/>
      <dgm:t>
        <a:bodyPr/>
        <a:lstStyle/>
        <a:p>
          <a:r>
            <a:rPr lang="en-US" dirty="0" smtClean="0"/>
            <a:t>NCCN Category 2A</a:t>
          </a:r>
          <a:endParaRPr lang="en-US" dirty="0"/>
        </a:p>
      </dgm:t>
    </dgm:pt>
    <dgm:pt modelId="{7C3D304D-916D-42DB-A09A-D906BDA20FB7}" type="parTrans" cxnId="{284E5C72-0B32-4D38-97F3-9BFDF47552A0}">
      <dgm:prSet/>
      <dgm:spPr/>
      <dgm:t>
        <a:bodyPr/>
        <a:lstStyle/>
        <a:p>
          <a:endParaRPr lang="en-US"/>
        </a:p>
      </dgm:t>
    </dgm:pt>
    <dgm:pt modelId="{7227C66B-CFF2-4E47-9E27-C94887E30FFF}" type="sibTrans" cxnId="{284E5C72-0B32-4D38-97F3-9BFDF47552A0}">
      <dgm:prSet/>
      <dgm:spPr/>
      <dgm:t>
        <a:bodyPr/>
        <a:lstStyle/>
        <a:p>
          <a:endParaRPr lang="en-US"/>
        </a:p>
      </dgm:t>
    </dgm:pt>
    <dgm:pt modelId="{8014ADF8-8F47-454C-98C5-D636C233CBCC}">
      <dgm:prSet phldrT="[Text]" custT="1"/>
      <dgm:spPr/>
      <dgm:t>
        <a:bodyPr/>
        <a:lstStyle/>
        <a:p>
          <a:r>
            <a:rPr lang="en-US" sz="1600" dirty="0" smtClean="0"/>
            <a:t>United = Yes</a:t>
          </a:r>
        </a:p>
        <a:p>
          <a:r>
            <a:rPr lang="en-US" sz="1600" dirty="0" smtClean="0"/>
            <a:t>Aetna = Yes</a:t>
          </a:r>
        </a:p>
        <a:p>
          <a:r>
            <a:rPr lang="en-US" sz="1600" dirty="0" smtClean="0"/>
            <a:t>Cigna = Yes</a:t>
          </a:r>
        </a:p>
        <a:p>
          <a:r>
            <a:rPr lang="en-US" sz="1600" dirty="0" smtClean="0"/>
            <a:t>Anthem = Yes</a:t>
          </a:r>
        </a:p>
        <a:p>
          <a:r>
            <a:rPr lang="en-US" sz="1600" dirty="0" smtClean="0"/>
            <a:t>Medicare = Yes</a:t>
          </a:r>
          <a:endParaRPr lang="en-US" sz="1600" dirty="0"/>
        </a:p>
      </dgm:t>
    </dgm:pt>
    <dgm:pt modelId="{954758D5-3504-419B-999B-9DE8D028D298}" type="parTrans" cxnId="{03DF36EB-489A-43E1-91E2-592117FEEA8F}">
      <dgm:prSet/>
      <dgm:spPr/>
      <dgm:t>
        <a:bodyPr/>
        <a:lstStyle/>
        <a:p>
          <a:endParaRPr lang="en-US"/>
        </a:p>
      </dgm:t>
    </dgm:pt>
    <dgm:pt modelId="{898310A0-B3C5-4B97-B4CC-4829EA3B6C5F}" type="sibTrans" cxnId="{03DF36EB-489A-43E1-91E2-592117FEEA8F}">
      <dgm:prSet/>
      <dgm:spPr/>
      <dgm:t>
        <a:bodyPr/>
        <a:lstStyle/>
        <a:p>
          <a:endParaRPr lang="en-US"/>
        </a:p>
      </dgm:t>
    </dgm:pt>
    <dgm:pt modelId="{296567A8-5358-42C2-98E3-A073846E8712}">
      <dgm:prSet phldrT="[Text]"/>
      <dgm:spPr/>
      <dgm:t>
        <a:bodyPr/>
        <a:lstStyle/>
        <a:p>
          <a:r>
            <a:rPr lang="en-US" dirty="0" smtClean="0"/>
            <a:t>NCCN Category 2B</a:t>
          </a:r>
          <a:endParaRPr lang="en-US" dirty="0"/>
        </a:p>
      </dgm:t>
    </dgm:pt>
    <dgm:pt modelId="{230A1218-4FD8-4434-969D-1DA82E3518B6}" type="parTrans" cxnId="{3F79FADC-D600-4234-95C0-7A8B9AE1DB55}">
      <dgm:prSet/>
      <dgm:spPr/>
      <dgm:t>
        <a:bodyPr/>
        <a:lstStyle/>
        <a:p>
          <a:endParaRPr lang="en-US"/>
        </a:p>
      </dgm:t>
    </dgm:pt>
    <dgm:pt modelId="{A6DC58ED-6B41-4951-A04B-359BC8A5256D}" type="sibTrans" cxnId="{3F79FADC-D600-4234-95C0-7A8B9AE1DB55}">
      <dgm:prSet/>
      <dgm:spPr/>
      <dgm:t>
        <a:bodyPr/>
        <a:lstStyle/>
        <a:p>
          <a:endParaRPr lang="en-US"/>
        </a:p>
      </dgm:t>
    </dgm:pt>
    <dgm:pt modelId="{AF212560-56B6-4C95-B93F-E351205C2920}">
      <dgm:prSet phldrT="[Text]" custT="1"/>
      <dgm:spPr/>
      <dgm:t>
        <a:bodyPr/>
        <a:lstStyle/>
        <a:p>
          <a:r>
            <a:rPr lang="en-US" sz="1600" dirty="0" smtClean="0"/>
            <a:t>United = Yes</a:t>
          </a:r>
        </a:p>
        <a:p>
          <a:r>
            <a:rPr lang="en-US" sz="1600" dirty="0" smtClean="0"/>
            <a:t>Aetna = Yes</a:t>
          </a:r>
        </a:p>
        <a:p>
          <a:r>
            <a:rPr lang="en-US" sz="1600" dirty="0" smtClean="0"/>
            <a:t>Cigna = Yes</a:t>
          </a:r>
        </a:p>
        <a:p>
          <a:r>
            <a:rPr lang="en-US" sz="1600" dirty="0" smtClean="0"/>
            <a:t>Anthem = No</a:t>
          </a:r>
        </a:p>
        <a:p>
          <a:r>
            <a:rPr lang="en-US" sz="1600" dirty="0" smtClean="0"/>
            <a:t>Medicare = Silent</a:t>
          </a:r>
          <a:endParaRPr lang="en-US" sz="1600" dirty="0"/>
        </a:p>
      </dgm:t>
    </dgm:pt>
    <dgm:pt modelId="{83E84DBF-38FD-4E2C-BB1A-FA9AF0433DA9}" type="parTrans" cxnId="{5282F769-081E-40DD-97F2-850E9D8DC482}">
      <dgm:prSet/>
      <dgm:spPr/>
      <dgm:t>
        <a:bodyPr/>
        <a:lstStyle/>
        <a:p>
          <a:endParaRPr lang="en-US"/>
        </a:p>
      </dgm:t>
    </dgm:pt>
    <dgm:pt modelId="{8BB2396C-B8FF-4032-9E24-84409CC2B6B2}" type="sibTrans" cxnId="{5282F769-081E-40DD-97F2-850E9D8DC482}">
      <dgm:prSet/>
      <dgm:spPr/>
      <dgm:t>
        <a:bodyPr/>
        <a:lstStyle/>
        <a:p>
          <a:endParaRPr lang="en-US"/>
        </a:p>
      </dgm:t>
    </dgm:pt>
    <dgm:pt modelId="{90710A07-FBF6-443B-BA50-7439FEA7CEB1}" type="pres">
      <dgm:prSet presAssocID="{19EA57E2-5A4E-4D12-B573-6AF00351F82D}" presName="theList" presStyleCnt="0">
        <dgm:presLayoutVars>
          <dgm:dir/>
          <dgm:animLvl val="lvl"/>
          <dgm:resizeHandles val="exact"/>
        </dgm:presLayoutVars>
      </dgm:prSet>
      <dgm:spPr/>
      <dgm:t>
        <a:bodyPr/>
        <a:lstStyle/>
        <a:p>
          <a:endParaRPr lang="en-US"/>
        </a:p>
      </dgm:t>
    </dgm:pt>
    <dgm:pt modelId="{89E90DEC-B64E-4804-A198-600C2C6F4A1F}" type="pres">
      <dgm:prSet presAssocID="{18BB90E1-A12D-4048-88CB-6AB32CA93BD5}" presName="compNode" presStyleCnt="0"/>
      <dgm:spPr/>
    </dgm:pt>
    <dgm:pt modelId="{72180C70-7D07-4D0E-80F9-E532748858DD}" type="pres">
      <dgm:prSet presAssocID="{18BB90E1-A12D-4048-88CB-6AB32CA93BD5}" presName="aNode" presStyleLbl="bgShp" presStyleIdx="0" presStyleCnt="3"/>
      <dgm:spPr/>
      <dgm:t>
        <a:bodyPr/>
        <a:lstStyle/>
        <a:p>
          <a:endParaRPr lang="en-US"/>
        </a:p>
      </dgm:t>
    </dgm:pt>
    <dgm:pt modelId="{B7581577-8685-4813-AEAC-3BE58FFFE8DB}" type="pres">
      <dgm:prSet presAssocID="{18BB90E1-A12D-4048-88CB-6AB32CA93BD5}" presName="textNode" presStyleLbl="bgShp" presStyleIdx="0" presStyleCnt="3"/>
      <dgm:spPr/>
      <dgm:t>
        <a:bodyPr/>
        <a:lstStyle/>
        <a:p>
          <a:endParaRPr lang="en-US"/>
        </a:p>
      </dgm:t>
    </dgm:pt>
    <dgm:pt modelId="{B5A2C5FB-9A50-4943-B68D-180F8FBE0CB5}" type="pres">
      <dgm:prSet presAssocID="{18BB90E1-A12D-4048-88CB-6AB32CA93BD5}" presName="compChildNode" presStyleCnt="0"/>
      <dgm:spPr/>
    </dgm:pt>
    <dgm:pt modelId="{D26EDFAB-7834-437D-A8E9-5CBD43FB9771}" type="pres">
      <dgm:prSet presAssocID="{18BB90E1-A12D-4048-88CB-6AB32CA93BD5}" presName="theInnerList" presStyleCnt="0"/>
      <dgm:spPr/>
    </dgm:pt>
    <dgm:pt modelId="{A8CC99CC-905F-493A-BC2F-DD5129CF748F}" type="pres">
      <dgm:prSet presAssocID="{B8A057F7-A80A-455C-BD58-87BD968E48A6}" presName="childNode" presStyleLbl="node1" presStyleIdx="0" presStyleCnt="3">
        <dgm:presLayoutVars>
          <dgm:bulletEnabled val="1"/>
        </dgm:presLayoutVars>
      </dgm:prSet>
      <dgm:spPr/>
      <dgm:t>
        <a:bodyPr/>
        <a:lstStyle/>
        <a:p>
          <a:endParaRPr lang="en-US"/>
        </a:p>
      </dgm:t>
    </dgm:pt>
    <dgm:pt modelId="{56858B25-2226-43A0-9940-BD29E6D708F8}" type="pres">
      <dgm:prSet presAssocID="{18BB90E1-A12D-4048-88CB-6AB32CA93BD5}" presName="aSpace" presStyleCnt="0"/>
      <dgm:spPr/>
    </dgm:pt>
    <dgm:pt modelId="{7996F23A-684F-4216-B0BC-69086A51E9D6}" type="pres">
      <dgm:prSet presAssocID="{E6B21141-90BA-4C6A-8571-7ECE0621F8B6}" presName="compNode" presStyleCnt="0"/>
      <dgm:spPr/>
    </dgm:pt>
    <dgm:pt modelId="{6A34E593-43EB-4F88-A877-D1D860DC17EC}" type="pres">
      <dgm:prSet presAssocID="{E6B21141-90BA-4C6A-8571-7ECE0621F8B6}" presName="aNode" presStyleLbl="bgShp" presStyleIdx="1" presStyleCnt="3"/>
      <dgm:spPr/>
      <dgm:t>
        <a:bodyPr/>
        <a:lstStyle/>
        <a:p>
          <a:endParaRPr lang="en-US"/>
        </a:p>
      </dgm:t>
    </dgm:pt>
    <dgm:pt modelId="{6826B34F-4032-4E62-B225-55DEC0345C45}" type="pres">
      <dgm:prSet presAssocID="{E6B21141-90BA-4C6A-8571-7ECE0621F8B6}" presName="textNode" presStyleLbl="bgShp" presStyleIdx="1" presStyleCnt="3"/>
      <dgm:spPr/>
      <dgm:t>
        <a:bodyPr/>
        <a:lstStyle/>
        <a:p>
          <a:endParaRPr lang="en-US"/>
        </a:p>
      </dgm:t>
    </dgm:pt>
    <dgm:pt modelId="{6B62073E-A611-4280-B688-33AFB3413791}" type="pres">
      <dgm:prSet presAssocID="{E6B21141-90BA-4C6A-8571-7ECE0621F8B6}" presName="compChildNode" presStyleCnt="0"/>
      <dgm:spPr/>
    </dgm:pt>
    <dgm:pt modelId="{4AAA3BF5-ED70-4176-82E0-416DB9702561}" type="pres">
      <dgm:prSet presAssocID="{E6B21141-90BA-4C6A-8571-7ECE0621F8B6}" presName="theInnerList" presStyleCnt="0"/>
      <dgm:spPr/>
    </dgm:pt>
    <dgm:pt modelId="{150BB9CB-56CE-478C-B557-971919A3506E}" type="pres">
      <dgm:prSet presAssocID="{8014ADF8-8F47-454C-98C5-D636C233CBCC}" presName="childNode" presStyleLbl="node1" presStyleIdx="1" presStyleCnt="3">
        <dgm:presLayoutVars>
          <dgm:bulletEnabled val="1"/>
        </dgm:presLayoutVars>
      </dgm:prSet>
      <dgm:spPr/>
      <dgm:t>
        <a:bodyPr/>
        <a:lstStyle/>
        <a:p>
          <a:endParaRPr lang="en-US"/>
        </a:p>
      </dgm:t>
    </dgm:pt>
    <dgm:pt modelId="{EBE28696-CC7E-414A-9D1E-A6C27AF222D5}" type="pres">
      <dgm:prSet presAssocID="{E6B21141-90BA-4C6A-8571-7ECE0621F8B6}" presName="aSpace" presStyleCnt="0"/>
      <dgm:spPr/>
    </dgm:pt>
    <dgm:pt modelId="{28BEC943-9423-4FBB-9B80-3C01C0E812BF}" type="pres">
      <dgm:prSet presAssocID="{296567A8-5358-42C2-98E3-A073846E8712}" presName="compNode" presStyleCnt="0"/>
      <dgm:spPr/>
    </dgm:pt>
    <dgm:pt modelId="{E1EDA426-0B2B-405A-8FEA-135E74E66DF1}" type="pres">
      <dgm:prSet presAssocID="{296567A8-5358-42C2-98E3-A073846E8712}" presName="aNode" presStyleLbl="bgShp" presStyleIdx="2" presStyleCnt="3"/>
      <dgm:spPr/>
      <dgm:t>
        <a:bodyPr/>
        <a:lstStyle/>
        <a:p>
          <a:endParaRPr lang="en-US"/>
        </a:p>
      </dgm:t>
    </dgm:pt>
    <dgm:pt modelId="{F8CFBAA2-06C6-4F2A-9138-8E05A77504C1}" type="pres">
      <dgm:prSet presAssocID="{296567A8-5358-42C2-98E3-A073846E8712}" presName="textNode" presStyleLbl="bgShp" presStyleIdx="2" presStyleCnt="3"/>
      <dgm:spPr/>
      <dgm:t>
        <a:bodyPr/>
        <a:lstStyle/>
        <a:p>
          <a:endParaRPr lang="en-US"/>
        </a:p>
      </dgm:t>
    </dgm:pt>
    <dgm:pt modelId="{12A6AE22-DF3C-42D3-9C16-324CC6312C02}" type="pres">
      <dgm:prSet presAssocID="{296567A8-5358-42C2-98E3-A073846E8712}" presName="compChildNode" presStyleCnt="0"/>
      <dgm:spPr/>
    </dgm:pt>
    <dgm:pt modelId="{0B764069-0A3D-4E56-9FD4-36DCE9F69F4E}" type="pres">
      <dgm:prSet presAssocID="{296567A8-5358-42C2-98E3-A073846E8712}" presName="theInnerList" presStyleCnt="0"/>
      <dgm:spPr/>
    </dgm:pt>
    <dgm:pt modelId="{C761FBF5-A56D-4B5F-B152-CD5C1BF5117A}" type="pres">
      <dgm:prSet presAssocID="{AF212560-56B6-4C95-B93F-E351205C2920}" presName="childNode" presStyleLbl="node1" presStyleIdx="2" presStyleCnt="3">
        <dgm:presLayoutVars>
          <dgm:bulletEnabled val="1"/>
        </dgm:presLayoutVars>
      </dgm:prSet>
      <dgm:spPr/>
      <dgm:t>
        <a:bodyPr/>
        <a:lstStyle/>
        <a:p>
          <a:endParaRPr lang="en-US"/>
        </a:p>
      </dgm:t>
    </dgm:pt>
  </dgm:ptLst>
  <dgm:cxnLst>
    <dgm:cxn modelId="{B408EE5B-D7B1-4BE9-905B-74A4E999C034}" type="presOf" srcId="{18BB90E1-A12D-4048-88CB-6AB32CA93BD5}" destId="{B7581577-8685-4813-AEAC-3BE58FFFE8DB}" srcOrd="1" destOrd="0" presId="urn:microsoft.com/office/officeart/2005/8/layout/lProcess2"/>
    <dgm:cxn modelId="{3F79FADC-D600-4234-95C0-7A8B9AE1DB55}" srcId="{19EA57E2-5A4E-4D12-B573-6AF00351F82D}" destId="{296567A8-5358-42C2-98E3-A073846E8712}" srcOrd="2" destOrd="0" parTransId="{230A1218-4FD8-4434-969D-1DA82E3518B6}" sibTransId="{A6DC58ED-6B41-4951-A04B-359BC8A5256D}"/>
    <dgm:cxn modelId="{284E5C72-0B32-4D38-97F3-9BFDF47552A0}" srcId="{19EA57E2-5A4E-4D12-B573-6AF00351F82D}" destId="{E6B21141-90BA-4C6A-8571-7ECE0621F8B6}" srcOrd="1" destOrd="0" parTransId="{7C3D304D-916D-42DB-A09A-D906BDA20FB7}" sibTransId="{7227C66B-CFF2-4E47-9E27-C94887E30FFF}"/>
    <dgm:cxn modelId="{5FA9D3B2-9AEC-45EC-991C-61C94CD04813}" type="presOf" srcId="{18BB90E1-A12D-4048-88CB-6AB32CA93BD5}" destId="{72180C70-7D07-4D0E-80F9-E532748858DD}" srcOrd="0" destOrd="0" presId="urn:microsoft.com/office/officeart/2005/8/layout/lProcess2"/>
    <dgm:cxn modelId="{A18CB72F-7296-44FD-897B-F6A9E3AD4B29}" type="presOf" srcId="{296567A8-5358-42C2-98E3-A073846E8712}" destId="{F8CFBAA2-06C6-4F2A-9138-8E05A77504C1}" srcOrd="1" destOrd="0" presId="urn:microsoft.com/office/officeart/2005/8/layout/lProcess2"/>
    <dgm:cxn modelId="{8E3118B2-4812-47AB-9003-F7C85999747E}" type="presOf" srcId="{E6B21141-90BA-4C6A-8571-7ECE0621F8B6}" destId="{6826B34F-4032-4E62-B225-55DEC0345C45}" srcOrd="1" destOrd="0" presId="urn:microsoft.com/office/officeart/2005/8/layout/lProcess2"/>
    <dgm:cxn modelId="{35322995-8961-4C1C-8DF6-5DDF5E55EFBA}" type="presOf" srcId="{B8A057F7-A80A-455C-BD58-87BD968E48A6}" destId="{A8CC99CC-905F-493A-BC2F-DD5129CF748F}" srcOrd="0" destOrd="0" presId="urn:microsoft.com/office/officeart/2005/8/layout/lProcess2"/>
    <dgm:cxn modelId="{6810C193-6935-4018-9682-828EB2A2948A}" type="presOf" srcId="{AF212560-56B6-4C95-B93F-E351205C2920}" destId="{C761FBF5-A56D-4B5F-B152-CD5C1BF5117A}" srcOrd="0" destOrd="0" presId="urn:microsoft.com/office/officeart/2005/8/layout/lProcess2"/>
    <dgm:cxn modelId="{8CBC593C-37A6-4DD0-A74F-5AE8D2E679EB}" srcId="{18BB90E1-A12D-4048-88CB-6AB32CA93BD5}" destId="{B8A057F7-A80A-455C-BD58-87BD968E48A6}" srcOrd="0" destOrd="0" parTransId="{BABCA4FB-9587-411A-A80D-09D1C4604167}" sibTransId="{475C4563-56A0-4BBD-AF93-C560F6F4F3C4}"/>
    <dgm:cxn modelId="{04AE77B5-39A4-4370-ACB2-74E47D085445}" type="presOf" srcId="{19EA57E2-5A4E-4D12-B573-6AF00351F82D}" destId="{90710A07-FBF6-443B-BA50-7439FEA7CEB1}" srcOrd="0" destOrd="0" presId="urn:microsoft.com/office/officeart/2005/8/layout/lProcess2"/>
    <dgm:cxn modelId="{562A8BBE-B843-4D51-BC29-F2E6D100DB2D}" type="presOf" srcId="{296567A8-5358-42C2-98E3-A073846E8712}" destId="{E1EDA426-0B2B-405A-8FEA-135E74E66DF1}" srcOrd="0" destOrd="0" presId="urn:microsoft.com/office/officeart/2005/8/layout/lProcess2"/>
    <dgm:cxn modelId="{AD058515-FB3C-4AE5-9E1C-8B821C6B2268}" type="presOf" srcId="{8014ADF8-8F47-454C-98C5-D636C233CBCC}" destId="{150BB9CB-56CE-478C-B557-971919A3506E}" srcOrd="0" destOrd="0" presId="urn:microsoft.com/office/officeart/2005/8/layout/lProcess2"/>
    <dgm:cxn modelId="{80B111A3-EF68-45AC-80F8-540A8311082C}" type="presOf" srcId="{E6B21141-90BA-4C6A-8571-7ECE0621F8B6}" destId="{6A34E593-43EB-4F88-A877-D1D860DC17EC}" srcOrd="0" destOrd="0" presId="urn:microsoft.com/office/officeart/2005/8/layout/lProcess2"/>
    <dgm:cxn modelId="{286FA31F-4A0A-4B5F-B619-0CDFBE8A8E4E}" srcId="{19EA57E2-5A4E-4D12-B573-6AF00351F82D}" destId="{18BB90E1-A12D-4048-88CB-6AB32CA93BD5}" srcOrd="0" destOrd="0" parTransId="{4B31D654-F33F-4896-8BC7-A1D79DBC942B}" sibTransId="{38EFFFE2-3F94-4257-BBDB-F2583F92925D}"/>
    <dgm:cxn modelId="{5282F769-081E-40DD-97F2-850E9D8DC482}" srcId="{296567A8-5358-42C2-98E3-A073846E8712}" destId="{AF212560-56B6-4C95-B93F-E351205C2920}" srcOrd="0" destOrd="0" parTransId="{83E84DBF-38FD-4E2C-BB1A-FA9AF0433DA9}" sibTransId="{8BB2396C-B8FF-4032-9E24-84409CC2B6B2}"/>
    <dgm:cxn modelId="{03DF36EB-489A-43E1-91E2-592117FEEA8F}" srcId="{E6B21141-90BA-4C6A-8571-7ECE0621F8B6}" destId="{8014ADF8-8F47-454C-98C5-D636C233CBCC}" srcOrd="0" destOrd="0" parTransId="{954758D5-3504-419B-999B-9DE8D028D298}" sibTransId="{898310A0-B3C5-4B97-B4CC-4829EA3B6C5F}"/>
    <dgm:cxn modelId="{42E5A11C-475A-46E8-857C-038346D3025B}" type="presParOf" srcId="{90710A07-FBF6-443B-BA50-7439FEA7CEB1}" destId="{89E90DEC-B64E-4804-A198-600C2C6F4A1F}" srcOrd="0" destOrd="0" presId="urn:microsoft.com/office/officeart/2005/8/layout/lProcess2"/>
    <dgm:cxn modelId="{A721DCDF-51FD-4743-A98C-07862F1CB498}" type="presParOf" srcId="{89E90DEC-B64E-4804-A198-600C2C6F4A1F}" destId="{72180C70-7D07-4D0E-80F9-E532748858DD}" srcOrd="0" destOrd="0" presId="urn:microsoft.com/office/officeart/2005/8/layout/lProcess2"/>
    <dgm:cxn modelId="{8252A20F-3EC2-4534-A576-8905DDB78363}" type="presParOf" srcId="{89E90DEC-B64E-4804-A198-600C2C6F4A1F}" destId="{B7581577-8685-4813-AEAC-3BE58FFFE8DB}" srcOrd="1" destOrd="0" presId="urn:microsoft.com/office/officeart/2005/8/layout/lProcess2"/>
    <dgm:cxn modelId="{D0DF96A4-9254-4D8A-B291-1DA600B7CBC7}" type="presParOf" srcId="{89E90DEC-B64E-4804-A198-600C2C6F4A1F}" destId="{B5A2C5FB-9A50-4943-B68D-180F8FBE0CB5}" srcOrd="2" destOrd="0" presId="urn:microsoft.com/office/officeart/2005/8/layout/lProcess2"/>
    <dgm:cxn modelId="{76B59578-5BAD-426D-BC28-5804C28895F2}" type="presParOf" srcId="{B5A2C5FB-9A50-4943-B68D-180F8FBE0CB5}" destId="{D26EDFAB-7834-437D-A8E9-5CBD43FB9771}" srcOrd="0" destOrd="0" presId="urn:microsoft.com/office/officeart/2005/8/layout/lProcess2"/>
    <dgm:cxn modelId="{529A0BFF-AD3D-4BCD-9CDE-48F2D243BD45}" type="presParOf" srcId="{D26EDFAB-7834-437D-A8E9-5CBD43FB9771}" destId="{A8CC99CC-905F-493A-BC2F-DD5129CF748F}" srcOrd="0" destOrd="0" presId="urn:microsoft.com/office/officeart/2005/8/layout/lProcess2"/>
    <dgm:cxn modelId="{3BFFBF6D-11DC-464D-9AC3-79E20E006ADF}" type="presParOf" srcId="{90710A07-FBF6-443B-BA50-7439FEA7CEB1}" destId="{56858B25-2226-43A0-9940-BD29E6D708F8}" srcOrd="1" destOrd="0" presId="urn:microsoft.com/office/officeart/2005/8/layout/lProcess2"/>
    <dgm:cxn modelId="{5134FE45-322E-4D41-80B5-D2976443B493}" type="presParOf" srcId="{90710A07-FBF6-443B-BA50-7439FEA7CEB1}" destId="{7996F23A-684F-4216-B0BC-69086A51E9D6}" srcOrd="2" destOrd="0" presId="urn:microsoft.com/office/officeart/2005/8/layout/lProcess2"/>
    <dgm:cxn modelId="{BADDFD85-6E2A-4D88-A3EB-ECECE2004EE9}" type="presParOf" srcId="{7996F23A-684F-4216-B0BC-69086A51E9D6}" destId="{6A34E593-43EB-4F88-A877-D1D860DC17EC}" srcOrd="0" destOrd="0" presId="urn:microsoft.com/office/officeart/2005/8/layout/lProcess2"/>
    <dgm:cxn modelId="{FB7EB1C5-945E-4104-9FEF-13362B8B3805}" type="presParOf" srcId="{7996F23A-684F-4216-B0BC-69086A51E9D6}" destId="{6826B34F-4032-4E62-B225-55DEC0345C45}" srcOrd="1" destOrd="0" presId="urn:microsoft.com/office/officeart/2005/8/layout/lProcess2"/>
    <dgm:cxn modelId="{8E774E5E-0BD9-4D0A-9A1F-40A7EE36EFEF}" type="presParOf" srcId="{7996F23A-684F-4216-B0BC-69086A51E9D6}" destId="{6B62073E-A611-4280-B688-33AFB3413791}" srcOrd="2" destOrd="0" presId="urn:microsoft.com/office/officeart/2005/8/layout/lProcess2"/>
    <dgm:cxn modelId="{3499503D-57F2-406D-8813-70D881C24020}" type="presParOf" srcId="{6B62073E-A611-4280-B688-33AFB3413791}" destId="{4AAA3BF5-ED70-4176-82E0-416DB9702561}" srcOrd="0" destOrd="0" presId="urn:microsoft.com/office/officeart/2005/8/layout/lProcess2"/>
    <dgm:cxn modelId="{77411827-C8C3-400F-9270-EC5E72C95C0F}" type="presParOf" srcId="{4AAA3BF5-ED70-4176-82E0-416DB9702561}" destId="{150BB9CB-56CE-478C-B557-971919A3506E}" srcOrd="0" destOrd="0" presId="urn:microsoft.com/office/officeart/2005/8/layout/lProcess2"/>
    <dgm:cxn modelId="{46B0E3E7-39C7-4FE4-ACDA-9D04C839282A}" type="presParOf" srcId="{90710A07-FBF6-443B-BA50-7439FEA7CEB1}" destId="{EBE28696-CC7E-414A-9D1E-A6C27AF222D5}" srcOrd="3" destOrd="0" presId="urn:microsoft.com/office/officeart/2005/8/layout/lProcess2"/>
    <dgm:cxn modelId="{C1C4D66B-7187-4004-AEC9-7EA566E88F79}" type="presParOf" srcId="{90710A07-FBF6-443B-BA50-7439FEA7CEB1}" destId="{28BEC943-9423-4FBB-9B80-3C01C0E812BF}" srcOrd="4" destOrd="0" presId="urn:microsoft.com/office/officeart/2005/8/layout/lProcess2"/>
    <dgm:cxn modelId="{D669DA5B-8384-4287-A99F-75D7DE4B7FA1}" type="presParOf" srcId="{28BEC943-9423-4FBB-9B80-3C01C0E812BF}" destId="{E1EDA426-0B2B-405A-8FEA-135E74E66DF1}" srcOrd="0" destOrd="0" presId="urn:microsoft.com/office/officeart/2005/8/layout/lProcess2"/>
    <dgm:cxn modelId="{911A41CA-C333-4108-A7E2-0B0FB60CACEC}" type="presParOf" srcId="{28BEC943-9423-4FBB-9B80-3C01C0E812BF}" destId="{F8CFBAA2-06C6-4F2A-9138-8E05A77504C1}" srcOrd="1" destOrd="0" presId="urn:microsoft.com/office/officeart/2005/8/layout/lProcess2"/>
    <dgm:cxn modelId="{86E10C0B-6D99-4E76-A536-67B861688FE3}" type="presParOf" srcId="{28BEC943-9423-4FBB-9B80-3C01C0E812BF}" destId="{12A6AE22-DF3C-42D3-9C16-324CC6312C02}" srcOrd="2" destOrd="0" presId="urn:microsoft.com/office/officeart/2005/8/layout/lProcess2"/>
    <dgm:cxn modelId="{EF3CBD22-DF1F-47A8-9265-95B938DF7FC4}" type="presParOf" srcId="{12A6AE22-DF3C-42D3-9C16-324CC6312C02}" destId="{0B764069-0A3D-4E56-9FD4-36DCE9F69F4E}" srcOrd="0" destOrd="0" presId="urn:microsoft.com/office/officeart/2005/8/layout/lProcess2"/>
    <dgm:cxn modelId="{04267FF0-5ED5-4E22-ADEA-3CB208F03A40}" type="presParOf" srcId="{0B764069-0A3D-4E56-9FD4-36DCE9F69F4E}" destId="{C761FBF5-A56D-4B5F-B152-CD5C1BF5117A}"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8BADE8-04EA-9346-AE28-4BB7B1FACBEC}">
      <dsp:nvSpPr>
        <dsp:cNvPr id="0" name=""/>
        <dsp:cNvSpPr/>
      </dsp:nvSpPr>
      <dsp:spPr>
        <a:xfrm rot="5400000">
          <a:off x="-132204" y="134292"/>
          <a:ext cx="881360" cy="616952"/>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1996</a:t>
          </a:r>
          <a:endParaRPr lang="en-US" sz="1800" kern="1200" dirty="0"/>
        </a:p>
      </dsp:txBody>
      <dsp:txXfrm rot="5400000">
        <a:off x="-132204" y="134292"/>
        <a:ext cx="881360" cy="616952"/>
      </dsp:txXfrm>
    </dsp:sp>
    <dsp:sp modelId="{5C603847-A2A9-004F-967E-A04623F71FBA}">
      <dsp:nvSpPr>
        <dsp:cNvPr id="0" name=""/>
        <dsp:cNvSpPr/>
      </dsp:nvSpPr>
      <dsp:spPr>
        <a:xfrm rot="5400000">
          <a:off x="3832034" y="-3212993"/>
          <a:ext cx="572884" cy="70030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1" kern="1200" dirty="0" smtClean="0"/>
            <a:t>NCCN Guidelines </a:t>
          </a:r>
          <a:r>
            <a:rPr lang="en-US" sz="2000" b="0" kern="1200" dirty="0" smtClean="0"/>
            <a:t>launched at NCCN Annual Conference</a:t>
          </a:r>
          <a:endParaRPr lang="en-US" sz="2000" b="0" kern="1200" dirty="0"/>
        </a:p>
      </dsp:txBody>
      <dsp:txXfrm rot="5400000">
        <a:off x="3832034" y="-3212993"/>
        <a:ext cx="572884" cy="7003047"/>
      </dsp:txXfrm>
    </dsp:sp>
    <dsp:sp modelId="{3895F38F-2D3D-8F42-BD06-4B8B3481AA7B}">
      <dsp:nvSpPr>
        <dsp:cNvPr id="0" name=""/>
        <dsp:cNvSpPr/>
      </dsp:nvSpPr>
      <dsp:spPr>
        <a:xfrm rot="5400000">
          <a:off x="-132204" y="917304"/>
          <a:ext cx="881360" cy="616952"/>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2005</a:t>
          </a:r>
          <a:endParaRPr lang="en-US" sz="1800" kern="1200" dirty="0"/>
        </a:p>
      </dsp:txBody>
      <dsp:txXfrm rot="5400000">
        <a:off x="-132204" y="917304"/>
        <a:ext cx="881360" cy="616952"/>
      </dsp:txXfrm>
    </dsp:sp>
    <dsp:sp modelId="{93E691C1-E7AD-0043-AB7F-46C97829DDD2}">
      <dsp:nvSpPr>
        <dsp:cNvPr id="0" name=""/>
        <dsp:cNvSpPr/>
      </dsp:nvSpPr>
      <dsp:spPr>
        <a:xfrm rot="5400000">
          <a:off x="3832034" y="-2429980"/>
          <a:ext cx="572884" cy="700304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kern="1200" dirty="0" smtClean="0"/>
            <a:t>NCCN International Collaboration begins in China</a:t>
          </a:r>
          <a:endParaRPr lang="en-US" sz="2000" b="0" kern="1200" dirty="0"/>
        </a:p>
      </dsp:txBody>
      <dsp:txXfrm rot="5400000">
        <a:off x="3832034" y="-2429980"/>
        <a:ext cx="572884" cy="7003047"/>
      </dsp:txXfrm>
    </dsp:sp>
    <dsp:sp modelId="{F72D4383-E677-144E-83AD-DF3224E57C2F}">
      <dsp:nvSpPr>
        <dsp:cNvPr id="0" name=""/>
        <dsp:cNvSpPr/>
      </dsp:nvSpPr>
      <dsp:spPr>
        <a:xfrm rot="5400000">
          <a:off x="-132204" y="1700317"/>
          <a:ext cx="881360" cy="616952"/>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2005</a:t>
          </a:r>
          <a:endParaRPr lang="en-US" sz="1800" kern="1200" dirty="0"/>
        </a:p>
      </dsp:txBody>
      <dsp:txXfrm rot="5400000">
        <a:off x="-132204" y="1700317"/>
        <a:ext cx="881360" cy="616952"/>
      </dsp:txXfrm>
    </dsp:sp>
    <dsp:sp modelId="{010633F7-57EF-4A4B-8079-A7502BD0E883}">
      <dsp:nvSpPr>
        <dsp:cNvPr id="0" name=""/>
        <dsp:cNvSpPr/>
      </dsp:nvSpPr>
      <dsp:spPr>
        <a:xfrm rot="5400000">
          <a:off x="3832034" y="-1646968"/>
          <a:ext cx="572884" cy="700304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1" kern="1200" dirty="0" smtClean="0"/>
            <a:t>NCCN Patient Guidelines </a:t>
          </a:r>
          <a:r>
            <a:rPr lang="en-US" sz="2000" b="0" kern="1200" dirty="0" smtClean="0"/>
            <a:t>Launched</a:t>
          </a:r>
          <a:endParaRPr lang="en-US" sz="2000" b="0" kern="1200" dirty="0"/>
        </a:p>
      </dsp:txBody>
      <dsp:txXfrm rot="5400000">
        <a:off x="3832034" y="-1646968"/>
        <a:ext cx="572884" cy="7003047"/>
      </dsp:txXfrm>
    </dsp:sp>
    <dsp:sp modelId="{614B191C-ECA0-2044-9299-70541F4FEF28}">
      <dsp:nvSpPr>
        <dsp:cNvPr id="0" name=""/>
        <dsp:cNvSpPr/>
      </dsp:nvSpPr>
      <dsp:spPr>
        <a:xfrm rot="5400000">
          <a:off x="-132204" y="2483330"/>
          <a:ext cx="881360" cy="616952"/>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2007</a:t>
          </a:r>
          <a:endParaRPr lang="en-US" sz="1800" kern="1200" dirty="0"/>
        </a:p>
      </dsp:txBody>
      <dsp:txXfrm rot="5400000">
        <a:off x="-132204" y="2483330"/>
        <a:ext cx="881360" cy="616952"/>
      </dsp:txXfrm>
    </dsp:sp>
    <dsp:sp modelId="{8C580F52-158B-514E-943A-ED8623370F78}">
      <dsp:nvSpPr>
        <dsp:cNvPr id="0" name=""/>
        <dsp:cNvSpPr/>
      </dsp:nvSpPr>
      <dsp:spPr>
        <a:xfrm rot="5400000">
          <a:off x="3832034" y="-863955"/>
          <a:ext cx="572884" cy="700304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1" kern="1200" dirty="0" smtClean="0"/>
            <a:t>NCCN Drugs and Biologics Compendium </a:t>
          </a:r>
          <a:r>
            <a:rPr lang="en-US" sz="2000" b="0" kern="1200" dirty="0" smtClean="0"/>
            <a:t>launched</a:t>
          </a:r>
          <a:endParaRPr lang="en-US" sz="2000" b="0" kern="1200" dirty="0"/>
        </a:p>
      </dsp:txBody>
      <dsp:txXfrm rot="5400000">
        <a:off x="3832034" y="-863955"/>
        <a:ext cx="572884" cy="7003047"/>
      </dsp:txXfrm>
    </dsp:sp>
    <dsp:sp modelId="{43AF6C89-AFF4-F341-B1BD-C4F0CA9A9B71}">
      <dsp:nvSpPr>
        <dsp:cNvPr id="0" name=""/>
        <dsp:cNvSpPr/>
      </dsp:nvSpPr>
      <dsp:spPr>
        <a:xfrm rot="5400000">
          <a:off x="-132204" y="3266342"/>
          <a:ext cx="881360" cy="616952"/>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2009</a:t>
          </a:r>
          <a:endParaRPr lang="en-US" sz="1800" kern="1200" dirty="0"/>
        </a:p>
      </dsp:txBody>
      <dsp:txXfrm rot="5400000">
        <a:off x="-132204" y="3266342"/>
        <a:ext cx="881360" cy="616952"/>
      </dsp:txXfrm>
    </dsp:sp>
    <dsp:sp modelId="{3033EF0E-43A6-734F-9ACA-E27A21847D91}">
      <dsp:nvSpPr>
        <dsp:cNvPr id="0" name=""/>
        <dsp:cNvSpPr/>
      </dsp:nvSpPr>
      <dsp:spPr>
        <a:xfrm rot="5400000">
          <a:off x="3832034" y="-80942"/>
          <a:ext cx="572884" cy="7003047"/>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1" kern="1200" dirty="0" smtClean="0"/>
            <a:t>NCCN Order Templates </a:t>
          </a:r>
          <a:r>
            <a:rPr lang="en-US" sz="2000" b="0" kern="1200" dirty="0" smtClean="0"/>
            <a:t>Launched</a:t>
          </a:r>
          <a:endParaRPr lang="en-US" sz="2000" b="0" kern="1200" dirty="0"/>
        </a:p>
      </dsp:txBody>
      <dsp:txXfrm rot="5400000">
        <a:off x="3832034" y="-80942"/>
        <a:ext cx="572884" cy="7003047"/>
      </dsp:txXfrm>
    </dsp:sp>
    <dsp:sp modelId="{8F0A2E21-B9A1-954B-A5F5-137C5DFC862B}">
      <dsp:nvSpPr>
        <dsp:cNvPr id="0" name=""/>
        <dsp:cNvSpPr/>
      </dsp:nvSpPr>
      <dsp:spPr>
        <a:xfrm rot="5400000">
          <a:off x="-132204" y="4049355"/>
          <a:ext cx="881360" cy="616952"/>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2012</a:t>
          </a:r>
          <a:endParaRPr lang="en-US" sz="1800" kern="1200" dirty="0"/>
        </a:p>
      </dsp:txBody>
      <dsp:txXfrm rot="5400000">
        <a:off x="-132204" y="4049355"/>
        <a:ext cx="881360" cy="616952"/>
      </dsp:txXfrm>
    </dsp:sp>
    <dsp:sp modelId="{D764A62F-CD24-D147-8899-C733B9AA9CE5}">
      <dsp:nvSpPr>
        <dsp:cNvPr id="0" name=""/>
        <dsp:cNvSpPr/>
      </dsp:nvSpPr>
      <dsp:spPr>
        <a:xfrm rot="5400000">
          <a:off x="3832034" y="702069"/>
          <a:ext cx="572884" cy="70030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1" kern="1200" dirty="0" smtClean="0"/>
            <a:t>NCCN </a:t>
          </a:r>
          <a:r>
            <a:rPr lang="en-US" sz="2000" b="0" i="1" kern="1200" dirty="0" err="1" smtClean="0"/>
            <a:t>BioMarkers</a:t>
          </a:r>
          <a:r>
            <a:rPr lang="en-US" sz="2000" b="0" i="1" kern="1200" dirty="0" smtClean="0"/>
            <a:t> Compendium </a:t>
          </a:r>
          <a:r>
            <a:rPr lang="en-US" sz="2000" b="0" kern="1200" dirty="0" smtClean="0"/>
            <a:t>Launched</a:t>
          </a:r>
          <a:endParaRPr lang="en-US" sz="2000" b="0" kern="1200" dirty="0"/>
        </a:p>
      </dsp:txBody>
      <dsp:txXfrm rot="5400000">
        <a:off x="3832034" y="702069"/>
        <a:ext cx="572884" cy="70030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968FF2-DB14-467A-A519-18060AD83444}" type="datetimeFigureOut">
              <a:rPr lang="en-US" smtClean="0"/>
              <a:pPr/>
              <a:t>8/27/2015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6E479E-FC20-4AAE-851C-B548DFE9128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1E43C7-A5D5-4220-9072-75163453B20A}" type="datetimeFigureOut">
              <a:rPr lang="en-US" smtClean="0"/>
              <a:pPr/>
              <a:t>8/27/2015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FD78D2-C963-472E-8EB5-35041B4655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D78D2-C963-472E-8EB5-35041B46558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09" indent="-285734" eaLnBrk="0" hangingPunct="0">
              <a:spcBef>
                <a:spcPct val="30000"/>
              </a:spcBef>
              <a:defRPr sz="1200">
                <a:solidFill>
                  <a:schemeClr val="tx1"/>
                </a:solidFill>
                <a:latin typeface="Arial" pitchFamily="34" charset="0"/>
                <a:ea typeface="ＭＳ Ｐゴシック" pitchFamily="34" charset="-128"/>
              </a:defRPr>
            </a:lvl2pPr>
            <a:lvl3pPr marL="1142937" indent="-228587" eaLnBrk="0" hangingPunct="0">
              <a:spcBef>
                <a:spcPct val="30000"/>
              </a:spcBef>
              <a:defRPr sz="1200">
                <a:solidFill>
                  <a:schemeClr val="tx1"/>
                </a:solidFill>
                <a:latin typeface="Arial" pitchFamily="34" charset="0"/>
                <a:ea typeface="ＭＳ Ｐゴシック" pitchFamily="34" charset="-128"/>
              </a:defRPr>
            </a:lvl3pPr>
            <a:lvl4pPr marL="1600111" indent="-228587" eaLnBrk="0" hangingPunct="0">
              <a:spcBef>
                <a:spcPct val="30000"/>
              </a:spcBef>
              <a:defRPr sz="1200">
                <a:solidFill>
                  <a:schemeClr val="tx1"/>
                </a:solidFill>
                <a:latin typeface="Arial" pitchFamily="34" charset="0"/>
                <a:ea typeface="ＭＳ Ｐゴシック" pitchFamily="34" charset="-128"/>
              </a:defRPr>
            </a:lvl4pPr>
            <a:lvl5pPr marL="2057287" indent="-228587" eaLnBrk="0" hangingPunct="0">
              <a:spcBef>
                <a:spcPct val="30000"/>
              </a:spcBef>
              <a:defRPr sz="1200">
                <a:solidFill>
                  <a:schemeClr val="tx1"/>
                </a:solidFill>
                <a:latin typeface="Arial"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0B5E9C57-6E58-487B-B589-48F5AF4DF496}" type="slidenum">
              <a:rPr lang="en-US" altLang="en-US"/>
              <a:pPr eaLnBrk="1" hangingPunct="1">
                <a:spcBef>
                  <a:spcPct val="0"/>
                </a:spcBef>
                <a:defRPr/>
              </a:pPr>
              <a:t>35</a:t>
            </a:fld>
            <a:endParaRPr lang="en-US"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09" indent="-285734" eaLnBrk="0" hangingPunct="0">
              <a:spcBef>
                <a:spcPct val="30000"/>
              </a:spcBef>
              <a:defRPr sz="1200">
                <a:solidFill>
                  <a:schemeClr val="tx1"/>
                </a:solidFill>
                <a:latin typeface="Arial" pitchFamily="34" charset="0"/>
                <a:ea typeface="ＭＳ Ｐゴシック" pitchFamily="34" charset="-128"/>
              </a:defRPr>
            </a:lvl2pPr>
            <a:lvl3pPr marL="1142937" indent="-228587" eaLnBrk="0" hangingPunct="0">
              <a:spcBef>
                <a:spcPct val="30000"/>
              </a:spcBef>
              <a:defRPr sz="1200">
                <a:solidFill>
                  <a:schemeClr val="tx1"/>
                </a:solidFill>
                <a:latin typeface="Arial" pitchFamily="34" charset="0"/>
                <a:ea typeface="ＭＳ Ｐゴシック" pitchFamily="34" charset="-128"/>
              </a:defRPr>
            </a:lvl3pPr>
            <a:lvl4pPr marL="1600111" indent="-228587" eaLnBrk="0" hangingPunct="0">
              <a:spcBef>
                <a:spcPct val="30000"/>
              </a:spcBef>
              <a:defRPr sz="1200">
                <a:solidFill>
                  <a:schemeClr val="tx1"/>
                </a:solidFill>
                <a:latin typeface="Arial" pitchFamily="34" charset="0"/>
                <a:ea typeface="ＭＳ Ｐゴシック" pitchFamily="34" charset="-128"/>
              </a:defRPr>
            </a:lvl4pPr>
            <a:lvl5pPr marL="2057287" indent="-228587" eaLnBrk="0" hangingPunct="0">
              <a:spcBef>
                <a:spcPct val="30000"/>
              </a:spcBef>
              <a:defRPr sz="1200">
                <a:solidFill>
                  <a:schemeClr val="tx1"/>
                </a:solidFill>
                <a:latin typeface="Arial"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971EA756-5409-401B-8DD2-31733ED73305}" type="slidenum">
              <a:rPr lang="en-US" altLang="en-US"/>
              <a:pPr eaLnBrk="1" hangingPunct="1">
                <a:spcBef>
                  <a:spcPct val="0"/>
                </a:spcBef>
                <a:defRPr/>
              </a:pPr>
              <a:t>36</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09" indent="-285734" eaLnBrk="0" hangingPunct="0">
              <a:spcBef>
                <a:spcPct val="30000"/>
              </a:spcBef>
              <a:defRPr sz="1200">
                <a:solidFill>
                  <a:schemeClr val="tx1"/>
                </a:solidFill>
                <a:latin typeface="Arial" pitchFamily="34" charset="0"/>
                <a:ea typeface="ＭＳ Ｐゴシック" pitchFamily="34" charset="-128"/>
              </a:defRPr>
            </a:lvl2pPr>
            <a:lvl3pPr marL="1142937" indent="-228587" eaLnBrk="0" hangingPunct="0">
              <a:spcBef>
                <a:spcPct val="30000"/>
              </a:spcBef>
              <a:defRPr sz="1200">
                <a:solidFill>
                  <a:schemeClr val="tx1"/>
                </a:solidFill>
                <a:latin typeface="Arial" pitchFamily="34" charset="0"/>
                <a:ea typeface="ＭＳ Ｐゴシック" pitchFamily="34" charset="-128"/>
              </a:defRPr>
            </a:lvl3pPr>
            <a:lvl4pPr marL="1600111" indent="-228587" eaLnBrk="0" hangingPunct="0">
              <a:spcBef>
                <a:spcPct val="30000"/>
              </a:spcBef>
              <a:defRPr sz="1200">
                <a:solidFill>
                  <a:schemeClr val="tx1"/>
                </a:solidFill>
                <a:latin typeface="Arial" pitchFamily="34" charset="0"/>
                <a:ea typeface="ＭＳ Ｐゴシック" pitchFamily="34" charset="-128"/>
              </a:defRPr>
            </a:lvl4pPr>
            <a:lvl5pPr marL="2057287" indent="-228587" eaLnBrk="0" hangingPunct="0">
              <a:spcBef>
                <a:spcPct val="30000"/>
              </a:spcBef>
              <a:defRPr sz="1200">
                <a:solidFill>
                  <a:schemeClr val="tx1"/>
                </a:solidFill>
                <a:latin typeface="Arial"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ACFA9FCE-0958-4862-AF7D-8B42FE90C3A6}" type="slidenum">
              <a:rPr lang="en-US" altLang="en-US"/>
              <a:pPr eaLnBrk="1" hangingPunct="1">
                <a:spcBef>
                  <a:spcPct val="0"/>
                </a:spcBef>
                <a:defRPr/>
              </a:pPr>
              <a:t>37</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09" indent="-285734" eaLnBrk="0" hangingPunct="0">
              <a:spcBef>
                <a:spcPct val="30000"/>
              </a:spcBef>
              <a:defRPr sz="1200">
                <a:solidFill>
                  <a:schemeClr val="tx1"/>
                </a:solidFill>
                <a:latin typeface="Arial" pitchFamily="34" charset="0"/>
                <a:ea typeface="ＭＳ Ｐゴシック" pitchFamily="34" charset="-128"/>
              </a:defRPr>
            </a:lvl2pPr>
            <a:lvl3pPr marL="1142937" indent="-228587" eaLnBrk="0" hangingPunct="0">
              <a:spcBef>
                <a:spcPct val="30000"/>
              </a:spcBef>
              <a:defRPr sz="1200">
                <a:solidFill>
                  <a:schemeClr val="tx1"/>
                </a:solidFill>
                <a:latin typeface="Arial" pitchFamily="34" charset="0"/>
                <a:ea typeface="ＭＳ Ｐゴシック" pitchFamily="34" charset="-128"/>
              </a:defRPr>
            </a:lvl3pPr>
            <a:lvl4pPr marL="1600111" indent="-228587" eaLnBrk="0" hangingPunct="0">
              <a:spcBef>
                <a:spcPct val="30000"/>
              </a:spcBef>
              <a:defRPr sz="1200">
                <a:solidFill>
                  <a:schemeClr val="tx1"/>
                </a:solidFill>
                <a:latin typeface="Arial" pitchFamily="34" charset="0"/>
                <a:ea typeface="ＭＳ Ｐゴシック" pitchFamily="34" charset="-128"/>
              </a:defRPr>
            </a:lvl4pPr>
            <a:lvl5pPr marL="2057287" indent="-228587" eaLnBrk="0" hangingPunct="0">
              <a:spcBef>
                <a:spcPct val="30000"/>
              </a:spcBef>
              <a:defRPr sz="1200">
                <a:solidFill>
                  <a:schemeClr val="tx1"/>
                </a:solidFill>
                <a:latin typeface="Arial"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ACFA9FCE-0958-4862-AF7D-8B42FE90C3A6}" type="slidenum">
              <a:rPr lang="en-US" altLang="en-US"/>
              <a:pPr eaLnBrk="1" hangingPunct="1">
                <a:spcBef>
                  <a:spcPct val="0"/>
                </a:spcBef>
                <a:defRPr/>
              </a:pPr>
              <a:t>38</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09" indent="-285734" eaLnBrk="0" hangingPunct="0">
              <a:spcBef>
                <a:spcPct val="30000"/>
              </a:spcBef>
              <a:defRPr sz="1200">
                <a:solidFill>
                  <a:schemeClr val="tx1"/>
                </a:solidFill>
                <a:latin typeface="Arial" pitchFamily="34" charset="0"/>
                <a:ea typeface="ＭＳ Ｐゴシック" pitchFamily="34" charset="-128"/>
              </a:defRPr>
            </a:lvl2pPr>
            <a:lvl3pPr marL="1142937" indent="-228587" eaLnBrk="0" hangingPunct="0">
              <a:spcBef>
                <a:spcPct val="30000"/>
              </a:spcBef>
              <a:defRPr sz="1200">
                <a:solidFill>
                  <a:schemeClr val="tx1"/>
                </a:solidFill>
                <a:latin typeface="Arial" pitchFamily="34" charset="0"/>
                <a:ea typeface="ＭＳ Ｐゴシック" pitchFamily="34" charset="-128"/>
              </a:defRPr>
            </a:lvl3pPr>
            <a:lvl4pPr marL="1600111" indent="-228587" eaLnBrk="0" hangingPunct="0">
              <a:spcBef>
                <a:spcPct val="30000"/>
              </a:spcBef>
              <a:defRPr sz="1200">
                <a:solidFill>
                  <a:schemeClr val="tx1"/>
                </a:solidFill>
                <a:latin typeface="Arial" pitchFamily="34" charset="0"/>
                <a:ea typeface="ＭＳ Ｐゴシック" pitchFamily="34" charset="-128"/>
              </a:defRPr>
            </a:lvl4pPr>
            <a:lvl5pPr marL="2057287" indent="-228587" eaLnBrk="0" hangingPunct="0">
              <a:spcBef>
                <a:spcPct val="30000"/>
              </a:spcBef>
              <a:defRPr sz="1200">
                <a:solidFill>
                  <a:schemeClr val="tx1"/>
                </a:solidFill>
                <a:latin typeface="Arial"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43A83EB3-427A-436A-9B56-606F6AA2984A}" type="slidenum">
              <a:rPr lang="en-US" altLang="en-US"/>
              <a:pPr eaLnBrk="1" hangingPunct="1">
                <a:spcBef>
                  <a:spcPct val="0"/>
                </a:spcBef>
                <a:defRPr/>
              </a:pPr>
              <a:t>44</a:t>
            </a:fld>
            <a:endParaRPr lang="en-US"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coverslide.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hasCustomPrompt="1"/>
          </p:nvPr>
        </p:nvSpPr>
        <p:spPr>
          <a:xfrm>
            <a:off x="542704" y="1283794"/>
            <a:ext cx="6010496" cy="1595939"/>
          </a:xfrm>
          <a:prstGeom prst="rect">
            <a:avLst/>
          </a:prstGeom>
        </p:spPr>
        <p:txBody>
          <a:bodyPr/>
          <a:lstStyle>
            <a:lvl1pPr algn="l">
              <a:defRPr b="0" i="0">
                <a:solidFill>
                  <a:schemeClr val="accent1"/>
                </a:solidFill>
                <a:latin typeface="Arial"/>
                <a:cs typeface="Arial"/>
              </a:defRPr>
            </a:lvl1pPr>
          </a:lstStyle>
          <a:p>
            <a:r>
              <a:rPr lang="en-US" dirty="0" smtClean="0"/>
              <a:t>Click to add title</a:t>
            </a:r>
            <a:endParaRPr lang="en-US" dirty="0"/>
          </a:p>
        </p:txBody>
      </p:sp>
      <p:sp>
        <p:nvSpPr>
          <p:cNvPr id="3" name="Subtitle 2"/>
          <p:cNvSpPr>
            <a:spLocks noGrp="1"/>
          </p:cNvSpPr>
          <p:nvPr>
            <p:ph type="subTitle" idx="1"/>
          </p:nvPr>
        </p:nvSpPr>
        <p:spPr>
          <a:xfrm>
            <a:off x="542704" y="3176699"/>
            <a:ext cx="4179473" cy="1599990"/>
          </a:xfrm>
          <a:prstGeom prst="rect">
            <a:avLst/>
          </a:prstGeom>
        </p:spPr>
        <p:txBody>
          <a:bodyPr/>
          <a:lstStyle>
            <a:lvl1pPr marL="0" indent="0" algn="l">
              <a:buNone/>
              <a:defRPr sz="1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4" name="Picture 3"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542704" y="5861617"/>
            <a:ext cx="3807927" cy="564024"/>
          </a:xfrm>
          <a:prstGeom prst="rect">
            <a:avLst/>
          </a:prstGeom>
        </p:spPr>
      </p:pic>
    </p:spTree>
    <p:extLst>
      <p:ext uri="{BB962C8B-B14F-4D97-AF65-F5344CB8AC3E}">
        <p14:creationId xmlns="" xmlns:p14="http://schemas.microsoft.com/office/powerpoint/2010/main" val="1864951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1" name="Rectangle 10"/>
          <p:cNvSpPr/>
          <p:nvPr userDrawn="1"/>
        </p:nvSpPr>
        <p:spPr>
          <a:xfrm>
            <a:off x="-241905" y="5866787"/>
            <a:ext cx="9815286" cy="991213"/>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4598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0" y="6086590"/>
            <a:ext cx="1361315" cy="498417"/>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6296651"/>
            <a:ext cx="894016" cy="151775"/>
          </a:xfrm>
          <a:prstGeom prst="rect">
            <a:avLst/>
          </a:prstGeom>
        </p:spPr>
      </p:pic>
      <p:sp>
        <p:nvSpPr>
          <p:cNvPr id="7" name="Slide Number Placeholder 5"/>
          <p:cNvSpPr>
            <a:spLocks noGrp="1"/>
          </p:cNvSpPr>
          <p:nvPr>
            <p:ph type="sldNum" sz="quarter" idx="4"/>
          </p:nvPr>
        </p:nvSpPr>
        <p:spPr>
          <a:xfrm>
            <a:off x="7696200" y="6178148"/>
            <a:ext cx="990600" cy="365125"/>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Tree>
    <p:extLst>
      <p:ext uri="{BB962C8B-B14F-4D97-AF65-F5344CB8AC3E}">
        <p14:creationId xmlns="" xmlns:p14="http://schemas.microsoft.com/office/powerpoint/2010/main" val="436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11" name="Rectangle 10"/>
          <p:cNvSpPr/>
          <p:nvPr userDrawn="1"/>
        </p:nvSpPr>
        <p:spPr>
          <a:xfrm>
            <a:off x="-241905" y="5866787"/>
            <a:ext cx="9815286" cy="991213"/>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764140" cy="404598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0" y="6086590"/>
            <a:ext cx="1361315" cy="498417"/>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6296651"/>
            <a:ext cx="894016" cy="151775"/>
          </a:xfrm>
          <a:prstGeom prst="rect">
            <a:avLst/>
          </a:prstGeom>
        </p:spPr>
      </p:pic>
      <p:sp>
        <p:nvSpPr>
          <p:cNvPr id="7" name="Slide Number Placeholder 5"/>
          <p:cNvSpPr>
            <a:spLocks noGrp="1"/>
          </p:cNvSpPr>
          <p:nvPr>
            <p:ph type="sldNum" sz="quarter" idx="4"/>
          </p:nvPr>
        </p:nvSpPr>
        <p:spPr>
          <a:xfrm>
            <a:off x="7696200" y="6178148"/>
            <a:ext cx="990600" cy="365125"/>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
        <p:nvSpPr>
          <p:cNvPr id="9" name="Picture Placeholder 2"/>
          <p:cNvSpPr>
            <a:spLocks noGrp="1"/>
          </p:cNvSpPr>
          <p:nvPr>
            <p:ph type="pic" idx="11"/>
          </p:nvPr>
        </p:nvSpPr>
        <p:spPr>
          <a:xfrm>
            <a:off x="4893847" y="1600201"/>
            <a:ext cx="376876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 xmlns:p14="http://schemas.microsoft.com/office/powerpoint/2010/main" val="331488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8" name="Picture 17" descr="background.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8"/>
            <a:ext cx="8229600" cy="3674066"/>
          </a:xfrm>
          <a:prstGeom prst="rect">
            <a:avLst/>
          </a:prstGeo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223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descr="ending.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4868" cy="6858000"/>
          </a:xfrm>
          <a:prstGeom prst="rect">
            <a:avLst/>
          </a:prstGeom>
        </p:spPr>
      </p:pic>
      <p:sp>
        <p:nvSpPr>
          <p:cNvPr id="5" name="Subtitle 2"/>
          <p:cNvSpPr>
            <a:spLocks noGrp="1"/>
          </p:cNvSpPr>
          <p:nvPr>
            <p:ph type="subTitle" idx="1" hasCustomPrompt="1"/>
          </p:nvPr>
        </p:nvSpPr>
        <p:spPr>
          <a:xfrm>
            <a:off x="4108186" y="3301905"/>
            <a:ext cx="4179473" cy="1599990"/>
          </a:xfrm>
          <a:prstGeom prst="rect">
            <a:avLst/>
          </a:prstGeom>
        </p:spPr>
        <p:txBody>
          <a:bodyPr/>
          <a:lstStyle>
            <a:lvl1pPr marL="0" indent="0" algn="r">
              <a:buNone/>
              <a:defRPr sz="1800" b="0" i="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Address</a:t>
            </a:r>
          </a:p>
          <a:p>
            <a:r>
              <a:rPr lang="en-US" dirty="0" smtClean="0"/>
              <a:t>Email</a:t>
            </a:r>
          </a:p>
          <a:p>
            <a:r>
              <a:rPr lang="en-US" dirty="0" smtClean="0"/>
              <a:t>Phone</a:t>
            </a:r>
          </a:p>
          <a:p>
            <a:endParaRPr lang="en-US" dirty="0" smtClean="0"/>
          </a:p>
        </p:txBody>
      </p:sp>
      <p:pic>
        <p:nvPicPr>
          <p:cNvPr id="6" name="Picture 5"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479732" y="5861617"/>
            <a:ext cx="3807927" cy="564024"/>
          </a:xfrm>
          <a:prstGeom prst="rect">
            <a:avLst/>
          </a:prstGeom>
        </p:spPr>
      </p:pic>
    </p:spTree>
    <p:extLst>
      <p:ext uri="{BB962C8B-B14F-4D97-AF65-F5344CB8AC3E}">
        <p14:creationId xmlns="" xmlns:p14="http://schemas.microsoft.com/office/powerpoint/2010/main" val="78993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3799152-C1E2-4FFF-BBE8-794668B347B0}" type="datetimeFigureOut">
              <a:rPr lang="en-US" smtClean="0"/>
              <a:pPr/>
              <a:t>8/27/2015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C6F5F0D-7514-41F4-A86E-6853FEAC470B}" type="slidenum">
              <a:rPr lang="en-US" smtClean="0"/>
              <a:pPr/>
              <a:t>‹#›</a:t>
            </a:fld>
            <a:endParaRPr lang="en-US"/>
          </a:p>
        </p:txBody>
      </p:sp>
    </p:spTree>
    <p:extLst>
      <p:ext uri="{BB962C8B-B14F-4D97-AF65-F5344CB8AC3E}">
        <p14:creationId xmlns:p14="http://schemas.microsoft.com/office/powerpoint/2010/main" xmlns="" val="255087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3799152-C1E2-4FFF-BBE8-794668B347B0}" type="datetimeFigureOut">
              <a:rPr lang="en-US" smtClean="0"/>
              <a:pPr/>
              <a:t>8/27/2015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C6F5F0D-7514-41F4-A86E-6853FEAC470B}" type="slidenum">
              <a:rPr lang="en-US" smtClean="0"/>
              <a:pPr/>
              <a:t>‹#›</a:t>
            </a:fld>
            <a:endParaRPr lang="en-US"/>
          </a:p>
        </p:txBody>
      </p:sp>
    </p:spTree>
    <p:extLst>
      <p:ext uri="{BB962C8B-B14F-4D97-AF65-F5344CB8AC3E}">
        <p14:creationId xmlns:p14="http://schemas.microsoft.com/office/powerpoint/2010/main" xmlns="" val="33848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3362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4"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704" y="254000"/>
            <a:ext cx="8601296" cy="2273300"/>
          </a:xfrm>
        </p:spPr>
        <p:txBody>
          <a:bodyPr>
            <a:normAutofit fontScale="90000"/>
          </a:bodyPr>
          <a:lstStyle/>
          <a:p>
            <a:r>
              <a:rPr lang="en-US" b="1" dirty="0" smtClean="0"/>
              <a:t>Navigating </a:t>
            </a:r>
            <a:r>
              <a:rPr lang="en-US" b="1" dirty="0" err="1" smtClean="0"/>
              <a:t>Immuno</a:t>
            </a:r>
            <a:r>
              <a:rPr lang="en-US" b="1" dirty="0" smtClean="0"/>
              <a:t>-Oncology Coverage &amp; Reimbursement Issues </a:t>
            </a:r>
            <a:r>
              <a:rPr lang="en-US" b="1" dirty="0"/>
              <a:t/>
            </a:r>
            <a:br>
              <a:rPr lang="en-US" b="1" dirty="0"/>
            </a:br>
            <a:r>
              <a:rPr lang="en-US" sz="2000" b="1" dirty="0" smtClean="0">
                <a:solidFill>
                  <a:schemeClr val="accent2">
                    <a:lumMod val="75000"/>
                  </a:schemeClr>
                </a:solidFill>
              </a:rPr>
              <a:t>  </a:t>
            </a:r>
            <a:r>
              <a:rPr lang="en-US" dirty="0"/>
              <a:t/>
            </a:r>
            <a:br>
              <a:rPr lang="en-US" dirty="0"/>
            </a:br>
            <a:r>
              <a:rPr lang="en-US" sz="2400" dirty="0" smtClean="0"/>
              <a:t/>
            </a:r>
            <a:br>
              <a:rPr lang="en-US" sz="2400" dirty="0" smtClean="0"/>
            </a:br>
            <a:endParaRPr lang="en-US" sz="2500" b="1" i="1" dirty="0"/>
          </a:p>
        </p:txBody>
      </p:sp>
      <p:sp>
        <p:nvSpPr>
          <p:cNvPr id="3" name="Subtitle 2"/>
          <p:cNvSpPr>
            <a:spLocks noGrp="1"/>
          </p:cNvSpPr>
          <p:nvPr>
            <p:ph type="subTitle" idx="1"/>
          </p:nvPr>
        </p:nvSpPr>
        <p:spPr>
          <a:xfrm>
            <a:off x="555404" y="2400300"/>
            <a:ext cx="4179473" cy="2844800"/>
          </a:xfrm>
        </p:spPr>
        <p:txBody>
          <a:bodyPr>
            <a:noAutofit/>
          </a:bodyPr>
          <a:lstStyle/>
          <a:p>
            <a:r>
              <a:rPr lang="en-US" sz="2000" b="1" dirty="0" smtClean="0">
                <a:solidFill>
                  <a:schemeClr val="accent2">
                    <a:lumMod val="75000"/>
                  </a:schemeClr>
                </a:solidFill>
              </a:rPr>
              <a:t>Niesha Griffith, </a:t>
            </a:r>
            <a:r>
              <a:rPr lang="en-US" sz="2000" b="1" dirty="0" err="1" smtClean="0">
                <a:solidFill>
                  <a:schemeClr val="accent2">
                    <a:lumMod val="75000"/>
                  </a:schemeClr>
                </a:solidFill>
              </a:rPr>
              <a:t>RPh</a:t>
            </a:r>
            <a:r>
              <a:rPr lang="en-US" sz="2000" b="1" dirty="0" smtClean="0">
                <a:solidFill>
                  <a:schemeClr val="accent2">
                    <a:lumMod val="75000"/>
                  </a:schemeClr>
                </a:solidFill>
              </a:rPr>
              <a:t>, MS, FASHP </a:t>
            </a:r>
            <a:r>
              <a:rPr lang="en-US" sz="1600" dirty="0" smtClean="0"/>
              <a:t>Administrator of Oncology Pharmacy and Infusion Services at the Arthur G. James Cancer Hospital and Richard J. </a:t>
            </a:r>
            <a:r>
              <a:rPr lang="en-US" sz="1600" dirty="0" err="1" smtClean="0"/>
              <a:t>Solove</a:t>
            </a:r>
            <a:r>
              <a:rPr lang="en-US" sz="1600" dirty="0" smtClean="0"/>
              <a:t> Research Institute at The Ohio State University</a:t>
            </a:r>
          </a:p>
          <a:p>
            <a:endParaRPr lang="en-US" sz="1600" b="1" dirty="0" smtClean="0"/>
          </a:p>
          <a:p>
            <a:r>
              <a:rPr lang="en-US" sz="2000" b="1" dirty="0" smtClean="0">
                <a:solidFill>
                  <a:schemeClr val="accent2">
                    <a:lumMod val="75000"/>
                  </a:schemeClr>
                </a:solidFill>
              </a:rPr>
              <a:t>Bill McGivney, PhD </a:t>
            </a:r>
          </a:p>
          <a:p>
            <a:r>
              <a:rPr lang="en-US" sz="1600" dirty="0" smtClean="0"/>
              <a:t>Principal of McGivney Global Advisors</a:t>
            </a:r>
          </a:p>
          <a:p>
            <a:endParaRPr lang="en-US" sz="1600" dirty="0" smtClean="0">
              <a:solidFill>
                <a:schemeClr val="tx1"/>
              </a:solidFill>
            </a:endParaRPr>
          </a:p>
          <a:p>
            <a:endParaRPr lang="en-US" sz="1600" dirty="0" smtClean="0">
              <a:solidFill>
                <a:schemeClr val="tx1"/>
              </a:solidFill>
            </a:endParaRPr>
          </a:p>
        </p:txBody>
      </p:sp>
      <p:sp>
        <p:nvSpPr>
          <p:cNvPr id="5" name="TextBox 4"/>
          <p:cNvSpPr txBox="1"/>
          <p:nvPr/>
        </p:nvSpPr>
        <p:spPr>
          <a:xfrm>
            <a:off x="6959600" y="5918200"/>
            <a:ext cx="2184400" cy="369332"/>
          </a:xfrm>
          <a:prstGeom prst="rect">
            <a:avLst/>
          </a:prstGeom>
          <a:noFill/>
        </p:spPr>
        <p:txBody>
          <a:bodyPr wrap="square" rtlCol="0">
            <a:spAutoFit/>
          </a:bodyPr>
          <a:lstStyle/>
          <a:p>
            <a:r>
              <a:rPr lang="en-US" dirty="0" smtClean="0">
                <a:solidFill>
                  <a:schemeClr val="accent2">
                    <a:lumMod val="75000"/>
                  </a:schemeClr>
                </a:solidFill>
              </a:rPr>
              <a:t>ICLIO e-Course 03</a:t>
            </a:r>
            <a:endParaRPr lang="en-US" dirty="0">
              <a:solidFill>
                <a:schemeClr val="accent2">
                  <a:lumMod val="75000"/>
                </a:schemeClr>
              </a:solidFill>
            </a:endParaRPr>
          </a:p>
        </p:txBody>
      </p:sp>
      <p:sp>
        <p:nvSpPr>
          <p:cNvPr id="6" name="Rectangle 5"/>
          <p:cNvSpPr/>
          <p:nvPr/>
        </p:nvSpPr>
        <p:spPr>
          <a:xfrm>
            <a:off x="555404" y="5163234"/>
            <a:ext cx="5159596" cy="646331"/>
          </a:xfrm>
          <a:prstGeom prst="rect">
            <a:avLst/>
          </a:prstGeom>
        </p:spPr>
        <p:txBody>
          <a:bodyPr wrap="square">
            <a:spAutoFit/>
          </a:bodyPr>
          <a:lstStyle/>
          <a:p>
            <a:r>
              <a:rPr lang="en-US" b="1" dirty="0" smtClean="0">
                <a:solidFill>
                  <a:schemeClr val="accent2">
                    <a:lumMod val="75000"/>
                  </a:schemeClr>
                </a:solidFill>
              </a:rPr>
              <a:t>August 27, 2015</a:t>
            </a:r>
            <a:br>
              <a:rPr lang="en-US" b="1" dirty="0" smtClean="0">
                <a:solidFill>
                  <a:schemeClr val="accent2">
                    <a:lumMod val="75000"/>
                  </a:schemeClr>
                </a:solidFill>
              </a:rPr>
            </a:br>
            <a:r>
              <a:rPr lang="en-US" b="1" dirty="0" smtClean="0">
                <a:solidFill>
                  <a:schemeClr val="accent2">
                    <a:lumMod val="75000"/>
                  </a:schemeClr>
                </a:solidFill>
              </a:rPr>
              <a:t>12 -1 p.m. EST </a:t>
            </a:r>
            <a:endParaRPr lang="en-US" dirty="0"/>
          </a:p>
        </p:txBody>
      </p:sp>
    </p:spTree>
    <p:extLst>
      <p:ext uri="{BB962C8B-B14F-4D97-AF65-F5344CB8AC3E}">
        <p14:creationId xmlns:p14="http://schemas.microsoft.com/office/powerpoint/2010/main" xmlns="" val="143198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2400" dirty="0" smtClean="0"/>
              <a:t>  </a:t>
            </a:r>
            <a:r>
              <a:rPr lang="en-US" sz="3600" dirty="0" smtClean="0"/>
              <a:t>United HealthCare: Medical Benefit </a:t>
            </a:r>
            <a:endParaRPr lang="en-US" sz="3600" dirty="0"/>
          </a:p>
        </p:txBody>
      </p:sp>
      <p:sp>
        <p:nvSpPr>
          <p:cNvPr id="3" name="Subtitle 2"/>
          <p:cNvSpPr>
            <a:spLocks noGrp="1"/>
          </p:cNvSpPr>
          <p:nvPr>
            <p:ph idx="1"/>
          </p:nvPr>
        </p:nvSpPr>
        <p:spPr>
          <a:xfrm>
            <a:off x="457200" y="1028700"/>
            <a:ext cx="7620000" cy="4800600"/>
          </a:xfrm>
        </p:spPr>
        <p:txBody>
          <a:bodyPr>
            <a:normAutofit fontScale="62500" lnSpcReduction="20000"/>
          </a:bodyPr>
          <a:lstStyle/>
          <a:p>
            <a:pPr marL="114300" indent="0">
              <a:lnSpc>
                <a:spcPct val="120000"/>
              </a:lnSpc>
              <a:buNone/>
            </a:pPr>
            <a:r>
              <a:rPr lang="en-US" sz="3400" b="1" i="1" dirty="0" smtClean="0">
                <a:solidFill>
                  <a:schemeClr val="tx1"/>
                </a:solidFill>
              </a:rPr>
              <a:t> </a:t>
            </a:r>
            <a:r>
              <a:rPr lang="en-US" sz="3400" b="1" i="1" dirty="0">
                <a:solidFill>
                  <a:schemeClr val="tx1"/>
                </a:solidFill>
              </a:rPr>
              <a:t>Description: </a:t>
            </a:r>
          </a:p>
          <a:p>
            <a:pPr>
              <a:lnSpc>
                <a:spcPct val="120000"/>
              </a:lnSpc>
            </a:pPr>
            <a:r>
              <a:rPr lang="en-US" sz="2400" dirty="0">
                <a:solidFill>
                  <a:schemeClr val="tx1"/>
                </a:solidFill>
              </a:rPr>
              <a:t>This policy provides parameters for coverage of injectable oncology medications (J9000 - J9999) and select other medications used for oncology conditions [including, but not limited to </a:t>
            </a:r>
            <a:r>
              <a:rPr lang="en-US" sz="2400" dirty="0" err="1">
                <a:solidFill>
                  <a:schemeClr val="tx1"/>
                </a:solidFill>
              </a:rPr>
              <a:t>octreotide</a:t>
            </a:r>
            <a:r>
              <a:rPr lang="en-US" sz="2400" dirty="0">
                <a:solidFill>
                  <a:schemeClr val="tx1"/>
                </a:solidFill>
              </a:rPr>
              <a:t> acetate (J2353 and J2354) and leuprolide acetate (J1950</a:t>
            </a:r>
            <a:r>
              <a:rPr lang="en-US" sz="2400" u="sng" dirty="0">
                <a:solidFill>
                  <a:schemeClr val="tx1"/>
                </a:solidFill>
              </a:rPr>
              <a:t>)] covered under the medical benefit based upon the National Comprehensive Cancer Network (NCCN) Drugs &amp; Biologics Compendium™.</a:t>
            </a:r>
            <a:r>
              <a:rPr lang="en-US" sz="2400" dirty="0">
                <a:solidFill>
                  <a:schemeClr val="tx1"/>
                </a:solidFill>
              </a:rPr>
              <a:t> The Compendium lists the appropriate drugs and biologics for specific cancers using US Food and Drug Administration (FDA)-approved disease indications and specific NCCN panel recommendations. Each recommendation is supported by a level of evidence category. </a:t>
            </a:r>
            <a:endParaRPr lang="en-US" sz="2400" dirty="0" smtClean="0">
              <a:solidFill>
                <a:schemeClr val="tx1"/>
              </a:solidFill>
            </a:endParaRPr>
          </a:p>
          <a:p>
            <a:pPr>
              <a:lnSpc>
                <a:spcPct val="120000"/>
              </a:lnSpc>
            </a:pPr>
            <a:endParaRPr lang="en-US" sz="2400" dirty="0">
              <a:solidFill>
                <a:schemeClr val="tx1"/>
              </a:solidFill>
            </a:endParaRPr>
          </a:p>
          <a:p>
            <a:pPr marL="114300" indent="0">
              <a:lnSpc>
                <a:spcPct val="120000"/>
              </a:lnSpc>
              <a:buNone/>
            </a:pPr>
            <a:r>
              <a:rPr lang="en-US" sz="3400" b="1" i="1" dirty="0">
                <a:solidFill>
                  <a:schemeClr val="tx1"/>
                </a:solidFill>
              </a:rPr>
              <a:t>Coverage Rationale</a:t>
            </a:r>
            <a:r>
              <a:rPr lang="en-US" sz="2400" b="1" i="1" dirty="0">
                <a:solidFill>
                  <a:schemeClr val="tx1"/>
                </a:solidFill>
              </a:rPr>
              <a:t>: </a:t>
            </a:r>
          </a:p>
          <a:p>
            <a:pPr>
              <a:lnSpc>
                <a:spcPct val="120000"/>
              </a:lnSpc>
            </a:pPr>
            <a:r>
              <a:rPr lang="en-US" sz="2400" dirty="0" err="1">
                <a:solidFill>
                  <a:schemeClr val="tx1"/>
                </a:solidFill>
              </a:rPr>
              <a:t>UnitedHealthcare</a:t>
            </a:r>
            <a:r>
              <a:rPr lang="en-US" sz="2400" dirty="0">
                <a:solidFill>
                  <a:schemeClr val="tx1"/>
                </a:solidFill>
              </a:rPr>
              <a:t> recognizes indications and uses of injectable oncology medications listed in the NCCN Drugs and Biologics Compendium with Categories of Evidence and Consensus of 1, 2A, and 2B as proven and Categories of Evidence and Consensus of 3 as unproven. (However, see below for Benefit Considerations.) 	</a:t>
            </a:r>
          </a:p>
          <a:p>
            <a:pPr>
              <a:lnSpc>
                <a:spcPct val="120000"/>
              </a:lnSpc>
            </a:pPr>
            <a:endParaRPr lang="en-US" sz="2400" dirty="0" smtClean="0">
              <a:solidFill>
                <a:schemeClr val="tx1"/>
              </a:solidFill>
            </a:endParaRPr>
          </a:p>
          <a:p>
            <a:pPr>
              <a:lnSpc>
                <a:spcPct val="120000"/>
              </a:lnSpc>
            </a:pPr>
            <a:endParaRPr lang="en-US" sz="2000" dirty="0">
              <a:solidFill>
                <a:schemeClr val="tx1"/>
              </a:solidFill>
            </a:endParaRPr>
          </a:p>
          <a:p>
            <a:pPr>
              <a:lnSpc>
                <a:spcPct val="120000"/>
              </a:lnSpc>
            </a:pPr>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10</a:t>
            </a:fld>
            <a:endParaRPr lang="en-US" dirty="0"/>
          </a:p>
        </p:txBody>
      </p:sp>
    </p:spTree>
    <p:extLst>
      <p:ext uri="{BB962C8B-B14F-4D97-AF65-F5344CB8AC3E}">
        <p14:creationId xmlns:p14="http://schemas.microsoft.com/office/powerpoint/2010/main" xmlns="" val="402497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80428" cy="1143000"/>
          </a:xfrm>
        </p:spPr>
        <p:txBody>
          <a:bodyPr>
            <a:normAutofit/>
          </a:bodyPr>
          <a:lstStyle/>
          <a:p>
            <a:r>
              <a:rPr lang="en-US" sz="2800" b="1" dirty="0" smtClean="0"/>
              <a:t>  </a:t>
            </a:r>
            <a:r>
              <a:rPr lang="en-US" sz="3600" dirty="0" smtClean="0"/>
              <a:t>United HealthCare: Pharmacy Benefit</a:t>
            </a:r>
            <a:endParaRPr lang="en-US" sz="3600" dirty="0"/>
          </a:p>
        </p:txBody>
      </p:sp>
      <p:sp>
        <p:nvSpPr>
          <p:cNvPr id="3" name="Subtitle 2"/>
          <p:cNvSpPr>
            <a:spLocks noGrp="1"/>
          </p:cNvSpPr>
          <p:nvPr>
            <p:ph idx="1"/>
          </p:nvPr>
        </p:nvSpPr>
        <p:spPr>
          <a:xfrm>
            <a:off x="457200" y="1117600"/>
            <a:ext cx="8229600" cy="4528587"/>
          </a:xfrm>
        </p:spPr>
        <p:txBody>
          <a:bodyPr>
            <a:normAutofit fontScale="25000" lnSpcReduction="20000"/>
          </a:bodyPr>
          <a:lstStyle/>
          <a:p>
            <a:pPr>
              <a:lnSpc>
                <a:spcPct val="120000"/>
              </a:lnSpc>
            </a:pPr>
            <a:r>
              <a:rPr lang="en-US" sz="8000" dirty="0" smtClean="0">
                <a:solidFill>
                  <a:schemeClr val="tx1"/>
                </a:solidFill>
              </a:rPr>
              <a:t>This policy provides </a:t>
            </a:r>
            <a:r>
              <a:rPr lang="en-US" sz="8000" dirty="0">
                <a:solidFill>
                  <a:schemeClr val="tx1"/>
                </a:solidFill>
              </a:rPr>
              <a:t>parameters for coverage of specific oral oncology medications covered under </a:t>
            </a:r>
            <a:r>
              <a:rPr lang="en-US" sz="8000" u="sng" dirty="0" smtClean="0">
                <a:solidFill>
                  <a:schemeClr val="tx1"/>
                </a:solidFill>
              </a:rPr>
              <a:t>the pharmacy </a:t>
            </a:r>
            <a:r>
              <a:rPr lang="en-US" sz="8000" u="sng" dirty="0">
                <a:solidFill>
                  <a:schemeClr val="tx1"/>
                </a:solidFill>
              </a:rPr>
              <a:t>benefit based upon the National Comprehensive Cancer Network (NCCN) Drugs &amp; </a:t>
            </a:r>
            <a:r>
              <a:rPr lang="en-US" sz="8000" u="sng" dirty="0" smtClean="0">
                <a:solidFill>
                  <a:schemeClr val="tx1"/>
                </a:solidFill>
              </a:rPr>
              <a:t>Biologics Compendium</a:t>
            </a:r>
            <a:r>
              <a:rPr lang="en-US" sz="8000" u="sng" dirty="0">
                <a:solidFill>
                  <a:schemeClr val="tx1"/>
                </a:solidFill>
              </a:rPr>
              <a:t>™. </a:t>
            </a:r>
            <a:r>
              <a:rPr lang="en-US" sz="8000" dirty="0" smtClean="0">
                <a:solidFill>
                  <a:schemeClr val="tx1"/>
                </a:solidFill>
              </a:rPr>
              <a:t>The </a:t>
            </a:r>
            <a:r>
              <a:rPr lang="en-US" sz="8000" dirty="0">
                <a:solidFill>
                  <a:schemeClr val="tx1"/>
                </a:solidFill>
              </a:rPr>
              <a:t>Compendium lists the appropriate drugs and biologics for specific cancers using </a:t>
            </a:r>
            <a:r>
              <a:rPr lang="en-US" sz="8000" dirty="0" smtClean="0">
                <a:solidFill>
                  <a:schemeClr val="tx1"/>
                </a:solidFill>
              </a:rPr>
              <a:t>US Food </a:t>
            </a:r>
            <a:r>
              <a:rPr lang="en-US" sz="8000" dirty="0">
                <a:solidFill>
                  <a:schemeClr val="tx1"/>
                </a:solidFill>
              </a:rPr>
              <a:t>and Drug Administration (FDA)-approved disease indications and specific NCCN </a:t>
            </a:r>
            <a:r>
              <a:rPr lang="en-US" sz="8000" dirty="0" smtClean="0">
                <a:solidFill>
                  <a:schemeClr val="tx1"/>
                </a:solidFill>
              </a:rPr>
              <a:t>panel recommendations</a:t>
            </a:r>
            <a:r>
              <a:rPr lang="en-US" sz="8000" dirty="0">
                <a:solidFill>
                  <a:schemeClr val="tx1"/>
                </a:solidFill>
              </a:rPr>
              <a:t>. Each recommendation is supported by a level of evidence category</a:t>
            </a:r>
            <a:r>
              <a:rPr lang="en-US" sz="8000" dirty="0" smtClean="0">
                <a:solidFill>
                  <a:schemeClr val="tx1"/>
                </a:solidFill>
              </a:rPr>
              <a:t>.</a:t>
            </a:r>
          </a:p>
          <a:p>
            <a:pPr>
              <a:lnSpc>
                <a:spcPct val="120000"/>
              </a:lnSpc>
              <a:buNone/>
            </a:pPr>
            <a:endParaRPr lang="en-US" sz="7200" dirty="0">
              <a:solidFill>
                <a:schemeClr val="tx1"/>
              </a:solidFill>
            </a:endParaRPr>
          </a:p>
          <a:p>
            <a:pPr>
              <a:lnSpc>
                <a:spcPct val="120000"/>
              </a:lnSpc>
            </a:pPr>
            <a:r>
              <a:rPr lang="en-US" sz="8000" dirty="0" err="1">
                <a:solidFill>
                  <a:schemeClr val="tx1"/>
                </a:solidFill>
              </a:rPr>
              <a:t>UnitedHealthcare</a:t>
            </a:r>
            <a:r>
              <a:rPr lang="en-US" sz="8000" dirty="0">
                <a:solidFill>
                  <a:schemeClr val="tx1"/>
                </a:solidFill>
              </a:rPr>
              <a:t> recognizes indications and uses of oral oncology medications listed in the NCCN </a:t>
            </a:r>
            <a:r>
              <a:rPr lang="en-US" sz="8000" dirty="0" smtClean="0">
                <a:solidFill>
                  <a:schemeClr val="tx1"/>
                </a:solidFill>
              </a:rPr>
              <a:t>Drugs and </a:t>
            </a:r>
            <a:r>
              <a:rPr lang="en-US" sz="8000" dirty="0">
                <a:solidFill>
                  <a:schemeClr val="tx1"/>
                </a:solidFill>
              </a:rPr>
              <a:t>Biologics Compendium with Categories of Evidence and Consensus of 1, 2A, and 2B as proven </a:t>
            </a:r>
            <a:r>
              <a:rPr lang="en-US" sz="8000" dirty="0" smtClean="0">
                <a:solidFill>
                  <a:schemeClr val="tx1"/>
                </a:solidFill>
              </a:rPr>
              <a:t>and Categories </a:t>
            </a:r>
            <a:r>
              <a:rPr lang="en-US" sz="8000" dirty="0">
                <a:solidFill>
                  <a:schemeClr val="tx1"/>
                </a:solidFill>
              </a:rPr>
              <a:t>of Evidence and Consensus of 3 as </a:t>
            </a:r>
            <a:r>
              <a:rPr lang="en-US" sz="8000" dirty="0" smtClean="0">
                <a:solidFill>
                  <a:schemeClr val="tx1"/>
                </a:solidFill>
              </a:rPr>
              <a:t>unproven</a:t>
            </a:r>
            <a:endParaRPr lang="en-US" sz="8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11</a:t>
            </a:fld>
            <a:endParaRPr lang="en-US" dirty="0"/>
          </a:p>
        </p:txBody>
      </p:sp>
    </p:spTree>
    <p:extLst>
      <p:ext uri="{BB962C8B-B14F-4D97-AF65-F5344CB8AC3E}">
        <p14:creationId xmlns:p14="http://schemas.microsoft.com/office/powerpoint/2010/main" xmlns="" val="68878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1" y="160338"/>
            <a:ext cx="8937029" cy="1057622"/>
          </a:xfrm>
        </p:spPr>
        <p:txBody>
          <a:bodyPr/>
          <a:lstStyle/>
          <a:p>
            <a:pPr algn="ctr"/>
            <a:r>
              <a:rPr lang="en-US" sz="3200" dirty="0" smtClean="0"/>
              <a:t>Oncology Drug/Biologic Compendia recognized </a:t>
            </a:r>
            <a:br>
              <a:rPr lang="en-US" sz="3200" dirty="0" smtClean="0"/>
            </a:br>
            <a:r>
              <a:rPr lang="en-US" sz="3200" dirty="0" smtClean="0"/>
              <a:t>by Payers</a:t>
            </a:r>
            <a:endParaRPr lang="en-US" sz="3200" dirty="0"/>
          </a:p>
        </p:txBody>
      </p:sp>
      <p:pic>
        <p:nvPicPr>
          <p:cNvPr id="4" name="Picture 3"/>
          <p:cNvPicPr>
            <a:picLocks noChangeAspect="1"/>
          </p:cNvPicPr>
          <p:nvPr/>
        </p:nvPicPr>
        <p:blipFill>
          <a:blip r:embed="rId2"/>
          <a:stretch>
            <a:fillRect/>
          </a:stretch>
        </p:blipFill>
        <p:spPr>
          <a:xfrm>
            <a:off x="241901" y="2102733"/>
            <a:ext cx="1909227" cy="479068"/>
          </a:xfrm>
          <a:prstGeom prst="rect">
            <a:avLst/>
          </a:prstGeom>
        </p:spPr>
      </p:pic>
      <p:pic>
        <p:nvPicPr>
          <p:cNvPr id="5" name="Picture 4"/>
          <p:cNvPicPr>
            <a:picLocks noChangeAspect="1"/>
          </p:cNvPicPr>
          <p:nvPr/>
        </p:nvPicPr>
        <p:blipFill>
          <a:blip r:embed="rId3"/>
          <a:stretch>
            <a:fillRect/>
          </a:stretch>
        </p:blipFill>
        <p:spPr>
          <a:xfrm>
            <a:off x="544841" y="2776376"/>
            <a:ext cx="1606287" cy="415662"/>
          </a:xfrm>
          <a:prstGeom prst="rect">
            <a:avLst/>
          </a:prstGeom>
        </p:spPr>
      </p:pic>
      <p:pic>
        <p:nvPicPr>
          <p:cNvPr id="6" name="Picture 5"/>
          <p:cNvPicPr>
            <a:picLocks noChangeAspect="1"/>
          </p:cNvPicPr>
          <p:nvPr/>
        </p:nvPicPr>
        <p:blipFill>
          <a:blip r:embed="rId4"/>
          <a:stretch>
            <a:fillRect/>
          </a:stretch>
        </p:blipFill>
        <p:spPr>
          <a:xfrm>
            <a:off x="939368" y="3388090"/>
            <a:ext cx="1211760" cy="380436"/>
          </a:xfrm>
          <a:prstGeom prst="rect">
            <a:avLst/>
          </a:prstGeom>
        </p:spPr>
      </p:pic>
      <p:pic>
        <p:nvPicPr>
          <p:cNvPr id="7" name="Picture 6"/>
          <p:cNvPicPr>
            <a:picLocks noChangeAspect="1"/>
          </p:cNvPicPr>
          <p:nvPr/>
        </p:nvPicPr>
        <p:blipFill>
          <a:blip r:embed="rId5"/>
          <a:stretch>
            <a:fillRect/>
          </a:stretch>
        </p:blipFill>
        <p:spPr>
          <a:xfrm>
            <a:off x="312352" y="3888378"/>
            <a:ext cx="1838776" cy="464978"/>
          </a:xfrm>
          <a:prstGeom prst="rect">
            <a:avLst/>
          </a:prstGeom>
        </p:spPr>
      </p:pic>
      <p:pic>
        <p:nvPicPr>
          <p:cNvPr id="8" name="Picture 7"/>
          <p:cNvPicPr>
            <a:picLocks noChangeAspect="1"/>
          </p:cNvPicPr>
          <p:nvPr/>
        </p:nvPicPr>
        <p:blipFill>
          <a:blip r:embed="rId6"/>
          <a:stretch>
            <a:fillRect/>
          </a:stretch>
        </p:blipFill>
        <p:spPr>
          <a:xfrm>
            <a:off x="960503" y="4465271"/>
            <a:ext cx="1190625" cy="422707"/>
          </a:xfrm>
          <a:prstGeom prst="rect">
            <a:avLst/>
          </a:prstGeom>
        </p:spPr>
      </p:pic>
      <p:sp>
        <p:nvSpPr>
          <p:cNvPr id="9" name="TextBox 8"/>
          <p:cNvSpPr txBox="1"/>
          <p:nvPr/>
        </p:nvSpPr>
        <p:spPr>
          <a:xfrm>
            <a:off x="5102821" y="1639074"/>
            <a:ext cx="1218026" cy="369332"/>
          </a:xfrm>
          <a:prstGeom prst="rect">
            <a:avLst/>
          </a:prstGeom>
          <a:noFill/>
        </p:spPr>
        <p:txBody>
          <a:bodyPr wrap="none" rtlCol="0">
            <a:spAutoFit/>
          </a:bodyPr>
          <a:lstStyle/>
          <a:p>
            <a:r>
              <a:rPr lang="en-US" dirty="0" err="1" smtClean="0">
                <a:latin typeface="Garamond" panose="02020404030301010803" pitchFamily="18" charset="0"/>
              </a:rPr>
              <a:t>DrugDex</a:t>
            </a:r>
            <a:r>
              <a:rPr lang="en-US" baseline="30000" dirty="0" smtClean="0">
                <a:latin typeface="Garamond" panose="02020404030301010803" pitchFamily="18" charset="0"/>
              </a:rPr>
              <a:t>®</a:t>
            </a:r>
            <a:r>
              <a:rPr lang="en-US" dirty="0" smtClean="0">
                <a:latin typeface="Garamond" panose="02020404030301010803" pitchFamily="18" charset="0"/>
              </a:rPr>
              <a:t> </a:t>
            </a:r>
            <a:endParaRPr lang="en-US" dirty="0">
              <a:latin typeface="Garamond" panose="02020404030301010803" pitchFamily="18" charset="0"/>
            </a:endParaRPr>
          </a:p>
        </p:txBody>
      </p:sp>
      <p:sp>
        <p:nvSpPr>
          <p:cNvPr id="10" name="TextBox 9"/>
          <p:cNvSpPr txBox="1"/>
          <p:nvPr/>
        </p:nvSpPr>
        <p:spPr>
          <a:xfrm>
            <a:off x="2379126" y="1609259"/>
            <a:ext cx="1191352" cy="369332"/>
          </a:xfrm>
          <a:prstGeom prst="rect">
            <a:avLst/>
          </a:prstGeom>
          <a:noFill/>
        </p:spPr>
        <p:txBody>
          <a:bodyPr wrap="none" rtlCol="0">
            <a:spAutoFit/>
          </a:bodyPr>
          <a:lstStyle/>
          <a:p>
            <a:r>
              <a:rPr lang="en-US" dirty="0" smtClean="0">
                <a:latin typeface="Garamond" panose="02020404030301010803" pitchFamily="18" charset="0"/>
              </a:rPr>
              <a:t>AHFS</a:t>
            </a:r>
            <a:r>
              <a:rPr lang="en-US" baseline="30000" dirty="0" smtClean="0">
                <a:latin typeface="Garamond" panose="02020404030301010803" pitchFamily="18" charset="0"/>
              </a:rPr>
              <a:t>®</a:t>
            </a:r>
            <a:r>
              <a:rPr lang="en-US" dirty="0" smtClean="0">
                <a:latin typeface="Garamond" panose="02020404030301010803" pitchFamily="18" charset="0"/>
              </a:rPr>
              <a:t> DI</a:t>
            </a:r>
            <a:endParaRPr lang="en-US" dirty="0">
              <a:latin typeface="Garamond" panose="02020404030301010803" pitchFamily="18" charset="0"/>
            </a:endParaRPr>
          </a:p>
        </p:txBody>
      </p:sp>
      <p:sp>
        <p:nvSpPr>
          <p:cNvPr id="11" name="TextBox 10"/>
          <p:cNvSpPr txBox="1"/>
          <p:nvPr/>
        </p:nvSpPr>
        <p:spPr>
          <a:xfrm>
            <a:off x="3570478" y="1332260"/>
            <a:ext cx="1532343" cy="646331"/>
          </a:xfrm>
          <a:prstGeom prst="rect">
            <a:avLst/>
          </a:prstGeom>
          <a:noFill/>
        </p:spPr>
        <p:txBody>
          <a:bodyPr wrap="none" rtlCol="0">
            <a:spAutoFit/>
          </a:bodyPr>
          <a:lstStyle/>
          <a:p>
            <a:pPr algn="ctr"/>
            <a:r>
              <a:rPr lang="en-US" dirty="0" smtClean="0">
                <a:latin typeface="Garamond" panose="02020404030301010803" pitchFamily="18" charset="0"/>
              </a:rPr>
              <a:t>Clinical</a:t>
            </a:r>
          </a:p>
          <a:p>
            <a:pPr algn="ctr"/>
            <a:r>
              <a:rPr lang="en-US" dirty="0" smtClean="0">
                <a:latin typeface="Garamond" panose="02020404030301010803" pitchFamily="18" charset="0"/>
              </a:rPr>
              <a:t>Pharmacology</a:t>
            </a:r>
            <a:endParaRPr lang="en-US" dirty="0">
              <a:latin typeface="Garamond" panose="02020404030301010803" pitchFamily="18" charset="0"/>
            </a:endParaRPr>
          </a:p>
        </p:txBody>
      </p:sp>
      <p:sp>
        <p:nvSpPr>
          <p:cNvPr id="12" name="TextBox 11"/>
          <p:cNvSpPr txBox="1"/>
          <p:nvPr/>
        </p:nvSpPr>
        <p:spPr>
          <a:xfrm>
            <a:off x="6669660" y="1639074"/>
            <a:ext cx="832279" cy="369332"/>
          </a:xfrm>
          <a:prstGeom prst="rect">
            <a:avLst/>
          </a:prstGeom>
          <a:noFill/>
        </p:spPr>
        <p:txBody>
          <a:bodyPr wrap="none" rtlCol="0">
            <a:spAutoFit/>
          </a:bodyPr>
          <a:lstStyle/>
          <a:p>
            <a:r>
              <a:rPr lang="en-US" dirty="0" smtClean="0">
                <a:latin typeface="Garamond" panose="02020404030301010803" pitchFamily="18" charset="0"/>
              </a:rPr>
              <a:t>NCCN</a:t>
            </a:r>
            <a:endParaRPr lang="en-US" dirty="0">
              <a:latin typeface="Garamond" panose="02020404030301010803" pitchFamily="18" charset="0"/>
            </a:endParaRP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xmlns="" val="3381048383"/>
              </p:ext>
            </p:extLst>
          </p:nvPr>
        </p:nvGraphicFramePr>
        <p:xfrm>
          <a:off x="2242151" y="2126665"/>
          <a:ext cx="5619751" cy="2841150"/>
        </p:xfrm>
        <a:graphic>
          <a:graphicData uri="http://schemas.openxmlformats.org/drawingml/2006/table">
            <a:tbl>
              <a:tblPr firstRow="1" bandRow="1">
                <a:tableStyleId>{C4B1156A-380E-4F78-BDF5-A606A8083BF9}</a:tableStyleId>
              </a:tblPr>
              <a:tblGrid>
                <a:gridCol w="1404938"/>
                <a:gridCol w="1382136"/>
                <a:gridCol w="1427739"/>
                <a:gridCol w="1404938"/>
              </a:tblGrid>
              <a:tr h="5682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5682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6823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56823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56823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xmlns="" Requires="a14">
          <p:sp>
            <p:nvSpPr>
              <p:cNvPr id="20" name="TextBox 19"/>
              <p:cNvSpPr txBox="1"/>
              <p:nvPr/>
            </p:nvSpPr>
            <p:spPr>
              <a:xfrm>
                <a:off x="2735675" y="225559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0" name="TextBox 19"/>
              <p:cNvSpPr txBox="1">
                <a:spLocks noRot="1" noChangeAspect="1" noMove="1" noResize="1" noEditPoints="1" noAdjustHandles="1" noChangeArrowheads="1" noChangeShapeType="1" noTextEdit="1"/>
              </p:cNvSpPr>
              <p:nvPr/>
            </p:nvSpPr>
            <p:spPr>
              <a:xfrm>
                <a:off x="2735675" y="2255590"/>
                <a:ext cx="433784" cy="330796"/>
              </a:xfrm>
              <a:prstGeom prst="rect">
                <a:avLst/>
              </a:prstGeom>
              <a:blipFill rotWithShape="0">
                <a:blip r:embed="rId7"/>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6" name="TextBox 25"/>
              <p:cNvSpPr txBox="1"/>
              <p:nvPr/>
            </p:nvSpPr>
            <p:spPr>
              <a:xfrm>
                <a:off x="4119757" y="225559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6" name="TextBox 25"/>
              <p:cNvSpPr txBox="1">
                <a:spLocks noRot="1" noChangeAspect="1" noMove="1" noResize="1" noEditPoints="1" noAdjustHandles="1" noChangeArrowheads="1" noChangeShapeType="1" noTextEdit="1"/>
              </p:cNvSpPr>
              <p:nvPr/>
            </p:nvSpPr>
            <p:spPr>
              <a:xfrm>
                <a:off x="4119757" y="2255590"/>
                <a:ext cx="433784" cy="330796"/>
              </a:xfrm>
              <a:prstGeom prst="rect">
                <a:avLst/>
              </a:prstGeom>
              <a:blipFill rotWithShape="0">
                <a:blip r:embed="rId8"/>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7" name="TextBox 26"/>
              <p:cNvSpPr txBox="1"/>
              <p:nvPr/>
            </p:nvSpPr>
            <p:spPr>
              <a:xfrm>
                <a:off x="5497697" y="225559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7" name="TextBox 26"/>
              <p:cNvSpPr txBox="1">
                <a:spLocks noRot="1" noChangeAspect="1" noMove="1" noResize="1" noEditPoints="1" noAdjustHandles="1" noChangeArrowheads="1" noChangeShapeType="1" noTextEdit="1"/>
              </p:cNvSpPr>
              <p:nvPr/>
            </p:nvSpPr>
            <p:spPr>
              <a:xfrm>
                <a:off x="5497697" y="2255590"/>
                <a:ext cx="433784" cy="330796"/>
              </a:xfrm>
              <a:prstGeom prst="rect">
                <a:avLst/>
              </a:prstGeom>
              <a:blipFill rotWithShape="0">
                <a:blip r:embed="rId9"/>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8" name="TextBox 27"/>
              <p:cNvSpPr txBox="1"/>
              <p:nvPr/>
            </p:nvSpPr>
            <p:spPr>
              <a:xfrm>
                <a:off x="6913347" y="225559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8" name="TextBox 27"/>
              <p:cNvSpPr txBox="1">
                <a:spLocks noRot="1" noChangeAspect="1" noMove="1" noResize="1" noEditPoints="1" noAdjustHandles="1" noChangeArrowheads="1" noChangeShapeType="1" noTextEdit="1"/>
              </p:cNvSpPr>
              <p:nvPr/>
            </p:nvSpPr>
            <p:spPr>
              <a:xfrm>
                <a:off x="6913347" y="2255590"/>
                <a:ext cx="433784" cy="330796"/>
              </a:xfrm>
              <a:prstGeom prst="rect">
                <a:avLst/>
              </a:prstGeom>
              <a:blipFill rotWithShape="0">
                <a:blip r:embed="rId10"/>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9" name="TextBox 28"/>
              <p:cNvSpPr txBox="1"/>
              <p:nvPr/>
            </p:nvSpPr>
            <p:spPr>
              <a:xfrm>
                <a:off x="2735675" y="284614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9" name="TextBox 28"/>
              <p:cNvSpPr txBox="1">
                <a:spLocks noRot="1" noChangeAspect="1" noMove="1" noResize="1" noEditPoints="1" noAdjustHandles="1" noChangeArrowheads="1" noChangeShapeType="1" noTextEdit="1"/>
              </p:cNvSpPr>
              <p:nvPr/>
            </p:nvSpPr>
            <p:spPr>
              <a:xfrm>
                <a:off x="2735675" y="2846140"/>
                <a:ext cx="433784" cy="330796"/>
              </a:xfrm>
              <a:prstGeom prst="rect">
                <a:avLst/>
              </a:prstGeom>
              <a:blipFill rotWithShape="0">
                <a:blip r:embed="rId11"/>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0" name="TextBox 29"/>
              <p:cNvSpPr txBox="1"/>
              <p:nvPr/>
            </p:nvSpPr>
            <p:spPr>
              <a:xfrm>
                <a:off x="4119757" y="284614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0" name="TextBox 29"/>
              <p:cNvSpPr txBox="1">
                <a:spLocks noRot="1" noChangeAspect="1" noMove="1" noResize="1" noEditPoints="1" noAdjustHandles="1" noChangeArrowheads="1" noChangeShapeType="1" noTextEdit="1"/>
              </p:cNvSpPr>
              <p:nvPr/>
            </p:nvSpPr>
            <p:spPr>
              <a:xfrm>
                <a:off x="4119757" y="2846140"/>
                <a:ext cx="433784" cy="330796"/>
              </a:xfrm>
              <a:prstGeom prst="rect">
                <a:avLst/>
              </a:prstGeom>
              <a:blipFill rotWithShape="0">
                <a:blip r:embed="rId12"/>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1" name="TextBox 30"/>
              <p:cNvSpPr txBox="1"/>
              <p:nvPr/>
            </p:nvSpPr>
            <p:spPr>
              <a:xfrm>
                <a:off x="5497697" y="284614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1" name="TextBox 30"/>
              <p:cNvSpPr txBox="1">
                <a:spLocks noRot="1" noChangeAspect="1" noMove="1" noResize="1" noEditPoints="1" noAdjustHandles="1" noChangeArrowheads="1" noChangeShapeType="1" noTextEdit="1"/>
              </p:cNvSpPr>
              <p:nvPr/>
            </p:nvSpPr>
            <p:spPr>
              <a:xfrm>
                <a:off x="5497697" y="2846140"/>
                <a:ext cx="433784" cy="330796"/>
              </a:xfrm>
              <a:prstGeom prst="rect">
                <a:avLst/>
              </a:prstGeom>
              <a:blipFill rotWithShape="0">
                <a:blip r:embed="rId13"/>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2" name="TextBox 31"/>
              <p:cNvSpPr txBox="1"/>
              <p:nvPr/>
            </p:nvSpPr>
            <p:spPr>
              <a:xfrm>
                <a:off x="6913347" y="2846140"/>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2" name="TextBox 31"/>
              <p:cNvSpPr txBox="1">
                <a:spLocks noRot="1" noChangeAspect="1" noMove="1" noResize="1" noEditPoints="1" noAdjustHandles="1" noChangeArrowheads="1" noChangeShapeType="1" noTextEdit="1"/>
              </p:cNvSpPr>
              <p:nvPr/>
            </p:nvSpPr>
            <p:spPr>
              <a:xfrm>
                <a:off x="6913347" y="2846140"/>
                <a:ext cx="433784" cy="330796"/>
              </a:xfrm>
              <a:prstGeom prst="rect">
                <a:avLst/>
              </a:prstGeom>
              <a:blipFill rotWithShape="0">
                <a:blip r:embed="rId14"/>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3" name="TextBox 32"/>
              <p:cNvSpPr txBox="1"/>
              <p:nvPr/>
            </p:nvSpPr>
            <p:spPr>
              <a:xfrm>
                <a:off x="2735675" y="338221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3" name="TextBox 32"/>
              <p:cNvSpPr txBox="1">
                <a:spLocks noRot="1" noChangeAspect="1" noMove="1" noResize="1" noEditPoints="1" noAdjustHandles="1" noChangeArrowheads="1" noChangeShapeType="1" noTextEdit="1"/>
              </p:cNvSpPr>
              <p:nvPr/>
            </p:nvSpPr>
            <p:spPr>
              <a:xfrm>
                <a:off x="2735675" y="3382218"/>
                <a:ext cx="433784" cy="330796"/>
              </a:xfrm>
              <a:prstGeom prst="rect">
                <a:avLst/>
              </a:prstGeom>
              <a:blipFill rotWithShape="0">
                <a:blip r:embed="rId15"/>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4" name="TextBox 33"/>
              <p:cNvSpPr txBox="1"/>
              <p:nvPr/>
            </p:nvSpPr>
            <p:spPr>
              <a:xfrm>
                <a:off x="4119757" y="340126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4" name="TextBox 33"/>
              <p:cNvSpPr txBox="1">
                <a:spLocks noRot="1" noChangeAspect="1" noMove="1" noResize="1" noEditPoints="1" noAdjustHandles="1" noChangeArrowheads="1" noChangeShapeType="1" noTextEdit="1"/>
              </p:cNvSpPr>
              <p:nvPr/>
            </p:nvSpPr>
            <p:spPr>
              <a:xfrm>
                <a:off x="4119757" y="3401268"/>
                <a:ext cx="433784" cy="330796"/>
              </a:xfrm>
              <a:prstGeom prst="rect">
                <a:avLst/>
              </a:prstGeom>
              <a:blipFill rotWithShape="0">
                <a:blip r:embed="rId16"/>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5" name="TextBox 34"/>
              <p:cNvSpPr txBox="1"/>
              <p:nvPr/>
            </p:nvSpPr>
            <p:spPr>
              <a:xfrm>
                <a:off x="5497697" y="340126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5497697" y="3401268"/>
                <a:ext cx="433784" cy="330796"/>
              </a:xfrm>
              <a:prstGeom prst="rect">
                <a:avLst/>
              </a:prstGeom>
              <a:blipFill rotWithShape="0">
                <a:blip r:embed="rId17"/>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6" name="TextBox 35"/>
              <p:cNvSpPr txBox="1"/>
              <p:nvPr/>
            </p:nvSpPr>
            <p:spPr>
              <a:xfrm>
                <a:off x="6913347" y="340126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6" name="TextBox 35"/>
              <p:cNvSpPr txBox="1">
                <a:spLocks noRot="1" noChangeAspect="1" noMove="1" noResize="1" noEditPoints="1" noAdjustHandles="1" noChangeArrowheads="1" noChangeShapeType="1" noTextEdit="1"/>
              </p:cNvSpPr>
              <p:nvPr/>
            </p:nvSpPr>
            <p:spPr>
              <a:xfrm>
                <a:off x="6913347" y="3401268"/>
                <a:ext cx="433784" cy="330796"/>
              </a:xfrm>
              <a:prstGeom prst="rect">
                <a:avLst/>
              </a:prstGeom>
              <a:blipFill rotWithShape="0">
                <a:blip r:embed="rId18"/>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7" name="TextBox 36"/>
              <p:cNvSpPr txBox="1"/>
              <p:nvPr/>
            </p:nvSpPr>
            <p:spPr>
              <a:xfrm>
                <a:off x="2735675" y="395371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7" name="TextBox 36"/>
              <p:cNvSpPr txBox="1">
                <a:spLocks noRot="1" noChangeAspect="1" noMove="1" noResize="1" noEditPoints="1" noAdjustHandles="1" noChangeArrowheads="1" noChangeShapeType="1" noTextEdit="1"/>
              </p:cNvSpPr>
              <p:nvPr/>
            </p:nvSpPr>
            <p:spPr>
              <a:xfrm>
                <a:off x="2735675" y="3953718"/>
                <a:ext cx="433784" cy="330796"/>
              </a:xfrm>
              <a:prstGeom prst="rect">
                <a:avLst/>
              </a:prstGeom>
              <a:blipFill rotWithShape="0">
                <a:blip r:embed="rId19"/>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8" name="TextBox 37"/>
              <p:cNvSpPr txBox="1"/>
              <p:nvPr/>
            </p:nvSpPr>
            <p:spPr>
              <a:xfrm>
                <a:off x="5497697" y="397276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8" name="TextBox 37"/>
              <p:cNvSpPr txBox="1">
                <a:spLocks noRot="1" noChangeAspect="1" noMove="1" noResize="1" noEditPoints="1" noAdjustHandles="1" noChangeArrowheads="1" noChangeShapeType="1" noTextEdit="1"/>
              </p:cNvSpPr>
              <p:nvPr/>
            </p:nvSpPr>
            <p:spPr>
              <a:xfrm>
                <a:off x="5497697" y="3972768"/>
                <a:ext cx="433784" cy="330796"/>
              </a:xfrm>
              <a:prstGeom prst="rect">
                <a:avLst/>
              </a:prstGeom>
              <a:blipFill rotWithShape="0">
                <a:blip r:embed="rId20"/>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9" name="TextBox 38"/>
              <p:cNvSpPr txBox="1"/>
              <p:nvPr/>
            </p:nvSpPr>
            <p:spPr>
              <a:xfrm>
                <a:off x="6913347" y="3972768"/>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39" name="TextBox 38"/>
              <p:cNvSpPr txBox="1">
                <a:spLocks noRot="1" noChangeAspect="1" noMove="1" noResize="1" noEditPoints="1" noAdjustHandles="1" noChangeArrowheads="1" noChangeShapeType="1" noTextEdit="1"/>
              </p:cNvSpPr>
              <p:nvPr/>
            </p:nvSpPr>
            <p:spPr>
              <a:xfrm>
                <a:off x="6913347" y="3972768"/>
                <a:ext cx="433784" cy="330796"/>
              </a:xfrm>
              <a:prstGeom prst="rect">
                <a:avLst/>
              </a:prstGeom>
              <a:blipFill rotWithShape="0">
                <a:blip r:embed="rId21"/>
                <a:stretch>
                  <a:fillRect t="-1296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0" name="TextBox 39"/>
              <p:cNvSpPr txBox="1"/>
              <p:nvPr/>
            </p:nvSpPr>
            <p:spPr>
              <a:xfrm>
                <a:off x="6913347" y="4534743"/>
                <a:ext cx="433784" cy="3307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40" name="TextBox 39"/>
              <p:cNvSpPr txBox="1">
                <a:spLocks noRot="1" noChangeAspect="1" noMove="1" noResize="1" noEditPoints="1" noAdjustHandles="1" noChangeArrowheads="1" noChangeShapeType="1" noTextEdit="1"/>
              </p:cNvSpPr>
              <p:nvPr/>
            </p:nvSpPr>
            <p:spPr>
              <a:xfrm>
                <a:off x="6913347" y="4534743"/>
                <a:ext cx="433784" cy="330796"/>
              </a:xfrm>
              <a:prstGeom prst="rect">
                <a:avLst/>
              </a:prstGeom>
              <a:blipFill rotWithShape="0">
                <a:blip r:embed="rId14"/>
                <a:stretch>
                  <a:fillRect t="-12963" b="-22222"/>
                </a:stretch>
              </a:blipFill>
            </p:spPr>
            <p:txBody>
              <a:bodyPr/>
              <a:lstStyle/>
              <a:p>
                <a:r>
                  <a:rPr lang="en-US">
                    <a:noFill/>
                  </a:rPr>
                  <a:t> </a:t>
                </a:r>
              </a:p>
            </p:txBody>
          </p:sp>
        </mc:Fallback>
      </mc:AlternateContent>
      <p:sp>
        <p:nvSpPr>
          <p:cNvPr id="41" name="Content Placeholder 2"/>
          <p:cNvSpPr txBox="1">
            <a:spLocks/>
          </p:cNvSpPr>
          <p:nvPr/>
        </p:nvSpPr>
        <p:spPr>
          <a:xfrm>
            <a:off x="2051029" y="5007876"/>
            <a:ext cx="5934698" cy="81313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0"/>
              </a:spcBef>
              <a:buNone/>
            </a:pPr>
            <a:r>
              <a:rPr lang="en-US" sz="2000" b="1" i="1" dirty="0" smtClean="0">
                <a:latin typeface="Cordia New" panose="020B0304020202020204" pitchFamily="34" charset="-34"/>
                <a:cs typeface="Cordia New" panose="020B0304020202020204" pitchFamily="34" charset="-34"/>
              </a:rPr>
              <a:t>Compendia listed above are recognized by Medicare Parts B &amp; D; </a:t>
            </a:r>
          </a:p>
          <a:p>
            <a:pPr marL="114300" indent="0">
              <a:spcBef>
                <a:spcPts val="0"/>
              </a:spcBef>
              <a:buNone/>
            </a:pPr>
            <a:r>
              <a:rPr lang="en-US" sz="2000" b="1" i="1" dirty="0" smtClean="0">
                <a:latin typeface="Cordia New" panose="020B0304020202020204" pitchFamily="34" charset="-34"/>
                <a:cs typeface="Cordia New" panose="020B0304020202020204" pitchFamily="34" charset="-34"/>
              </a:rPr>
              <a:t>Medicaid recognizes AHFS DI and </a:t>
            </a:r>
            <a:r>
              <a:rPr lang="en-US" sz="2000" b="1" i="1" dirty="0" err="1" smtClean="0">
                <a:latin typeface="Cordia New" panose="020B0304020202020204" pitchFamily="34" charset="-34"/>
                <a:cs typeface="Cordia New" panose="020B0304020202020204" pitchFamily="34" charset="-34"/>
              </a:rPr>
              <a:t>DrugDex</a:t>
            </a:r>
            <a:endParaRPr lang="en-US" sz="2000" b="1" i="1" dirty="0">
              <a:latin typeface="Cordia New" panose="020B0304020202020204" pitchFamily="34" charset="-34"/>
              <a:cs typeface="Cordia New" panose="020B0304020202020204" pitchFamily="34" charset="-34"/>
            </a:endParaRPr>
          </a:p>
        </p:txBody>
      </p:sp>
      <p:sp>
        <p:nvSpPr>
          <p:cNvPr id="42" name="Slide Number Placeholder 3"/>
          <p:cNvSpPr>
            <a:spLocks noGrp="1"/>
          </p:cNvSpPr>
          <p:nvPr>
            <p:ph type="sldNum" sz="quarter" idx="4294967295"/>
          </p:nvPr>
        </p:nvSpPr>
        <p:spPr>
          <a:xfrm>
            <a:off x="7861902" y="5847080"/>
            <a:ext cx="548640" cy="396240"/>
          </a:xfrm>
          <a:prstGeom prst="bracketPair">
            <a:avLst>
              <a:gd name="adj" fmla="val 17949"/>
            </a:avLst>
          </a:prstGeom>
        </p:spPr>
        <p:txBody>
          <a:bodyPr/>
          <a:lstStyle/>
          <a:p>
            <a:fld id="{F41E9944-5B80-486C-872A-33CAAC1186FE}" type="slidenum">
              <a:rPr lang="en-US" smtClean="0"/>
              <a:pPr/>
              <a:t>12</a:t>
            </a:fld>
            <a:endParaRPr lang="en-US" dirty="0"/>
          </a:p>
        </p:txBody>
      </p:sp>
    </p:spTree>
    <p:extLst>
      <p:ext uri="{BB962C8B-B14F-4D97-AF65-F5344CB8AC3E}">
        <p14:creationId xmlns:p14="http://schemas.microsoft.com/office/powerpoint/2010/main" xmlns="" val="321023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74638"/>
            <a:ext cx="10299700" cy="1143000"/>
          </a:xfrm>
        </p:spPr>
        <p:txBody>
          <a:bodyPr>
            <a:noAutofit/>
          </a:bodyPr>
          <a:lstStyle/>
          <a:p>
            <a:pPr algn="ctr"/>
            <a:r>
              <a:rPr lang="en-US" sz="3600" dirty="0" smtClean="0"/>
              <a:t>Aetna Coverage Policy for </a:t>
            </a:r>
            <a:r>
              <a:rPr lang="en-US" sz="3600" dirty="0" err="1" smtClean="0"/>
              <a:t>Nivolumab</a:t>
            </a:r>
            <a:r>
              <a:rPr lang="en-US" sz="3600" dirty="0" smtClean="0"/>
              <a:t> and </a:t>
            </a:r>
            <a:r>
              <a:rPr lang="en-US" sz="3600" dirty="0" err="1" smtClean="0"/>
              <a:t>Pembrolizumab</a:t>
            </a:r>
            <a:r>
              <a:rPr lang="en-US" sz="3600" dirty="0" smtClean="0"/>
              <a:t> </a:t>
            </a:r>
            <a:r>
              <a:rPr lang="en-US" sz="2000" b="1" dirty="0" smtClean="0"/>
              <a:t>(as of August 12, 2015 )</a:t>
            </a:r>
            <a:endParaRPr lang="en-US" sz="2000" b="1" dirty="0"/>
          </a:p>
        </p:txBody>
      </p:sp>
      <p:sp>
        <p:nvSpPr>
          <p:cNvPr id="3" name="Subtitle 2"/>
          <p:cNvSpPr>
            <a:spLocks noGrp="1"/>
          </p:cNvSpPr>
          <p:nvPr>
            <p:ph idx="1"/>
          </p:nvPr>
        </p:nvSpPr>
        <p:spPr/>
        <p:txBody>
          <a:bodyPr>
            <a:noAutofit/>
          </a:bodyPr>
          <a:lstStyle/>
          <a:p>
            <a:pPr marL="342900" indent="-347472">
              <a:buFont typeface="Arial"/>
              <a:buChar char="•"/>
            </a:pPr>
            <a:r>
              <a:rPr lang="en-US" sz="2400" dirty="0" err="1" smtClean="0"/>
              <a:t>Nivolumab</a:t>
            </a:r>
            <a:r>
              <a:rPr lang="en-US" sz="2400" dirty="0" smtClean="0"/>
              <a:t>** (last Aetna review April 10, 2015)</a:t>
            </a:r>
          </a:p>
          <a:p>
            <a:pPr marL="662940" lvl="2" indent="0">
              <a:buNone/>
            </a:pPr>
            <a:r>
              <a:rPr lang="en-US" sz="2000" dirty="0" smtClean="0">
                <a:solidFill>
                  <a:schemeClr val="tx1"/>
                </a:solidFill>
              </a:rPr>
              <a:t>Covered for incompletely resected or </a:t>
            </a:r>
            <a:r>
              <a:rPr lang="en-US" sz="2000" dirty="0" err="1" smtClean="0">
                <a:solidFill>
                  <a:schemeClr val="tx1"/>
                </a:solidFill>
              </a:rPr>
              <a:t>unresectable</a:t>
            </a:r>
            <a:r>
              <a:rPr lang="en-US" sz="2000" dirty="0" smtClean="0">
                <a:solidFill>
                  <a:schemeClr val="tx1"/>
                </a:solidFill>
              </a:rPr>
              <a:t> metastatic or recurrent melanoma</a:t>
            </a:r>
          </a:p>
          <a:p>
            <a:pPr marL="662940" lvl="2" indent="0">
              <a:buNone/>
            </a:pPr>
            <a:r>
              <a:rPr lang="en-US" sz="2000" dirty="0" smtClean="0"/>
              <a:t>Covered for squamous NSCLC with progression on or after chemotherapy</a:t>
            </a:r>
          </a:p>
          <a:p>
            <a:pPr marL="662940" lvl="2" indent="0">
              <a:buNone/>
            </a:pPr>
            <a:r>
              <a:rPr lang="en-US" sz="2000" i="1" dirty="0" smtClean="0"/>
              <a:t>**Requires preauthorization</a:t>
            </a:r>
          </a:p>
          <a:p>
            <a:pPr marL="662940" lvl="2" indent="0">
              <a:buNone/>
            </a:pPr>
            <a:endParaRPr lang="en-US" sz="1600" i="1" dirty="0" smtClean="0"/>
          </a:p>
          <a:p>
            <a:pPr indent="-342900"/>
            <a:r>
              <a:rPr lang="en-US" sz="2400" dirty="0" err="1" smtClean="0">
                <a:solidFill>
                  <a:schemeClr val="tx1"/>
                </a:solidFill>
                <a:latin typeface="Arial" panose="020B0604020202020204" pitchFamily="34" charset="0"/>
                <a:cs typeface="Arial" panose="020B0604020202020204" pitchFamily="34" charset="0"/>
              </a:rPr>
              <a:t>Pembrolizumab</a:t>
            </a:r>
            <a:r>
              <a:rPr lang="en-US" sz="2400" dirty="0" smtClean="0">
                <a:solidFill>
                  <a:schemeClr val="tx1"/>
                </a:solidFill>
                <a:latin typeface="Arial" panose="020B0604020202020204" pitchFamily="34" charset="0"/>
                <a:cs typeface="Arial" panose="020B0604020202020204" pitchFamily="34" charset="0"/>
              </a:rPr>
              <a:t>  (last Aetna review April 10, 2015)</a:t>
            </a:r>
          </a:p>
          <a:p>
            <a:pPr marL="662940" lvl="2" indent="0">
              <a:buNone/>
            </a:pPr>
            <a:r>
              <a:rPr lang="en-US" sz="2000" dirty="0" smtClean="0">
                <a:latin typeface="Arial" panose="020B0604020202020204" pitchFamily="34" charset="0"/>
                <a:cs typeface="Arial" panose="020B0604020202020204" pitchFamily="34" charset="0"/>
              </a:rPr>
              <a:t>Covered for incompletely resected or </a:t>
            </a:r>
            <a:r>
              <a:rPr lang="en-US" sz="2000" dirty="0" err="1" smtClean="0">
                <a:latin typeface="Arial" panose="020B0604020202020204" pitchFamily="34" charset="0"/>
                <a:cs typeface="Arial" panose="020B0604020202020204" pitchFamily="34" charset="0"/>
              </a:rPr>
              <a:t>unresectable</a:t>
            </a:r>
            <a:r>
              <a:rPr lang="en-US" sz="2000" dirty="0" smtClean="0">
                <a:latin typeface="Arial" panose="020B0604020202020204" pitchFamily="34" charset="0"/>
                <a:cs typeface="Arial" panose="020B0604020202020204" pitchFamily="34" charset="0"/>
              </a:rPr>
              <a:t> metastatic or  recurrent melanoma  </a:t>
            </a:r>
            <a:endParaRPr lang="en-US" sz="2000" dirty="0" smtClean="0">
              <a:solidFill>
                <a:schemeClr val="tx1"/>
              </a:solidFill>
              <a:latin typeface="Arial" panose="020B0604020202020204" pitchFamily="34" charset="0"/>
              <a:cs typeface="Arial" panose="020B0604020202020204" pitchFamily="34" charset="0"/>
            </a:endParaRPr>
          </a:p>
          <a:p>
            <a:pPr marL="342900" indent="-347472">
              <a:buFont typeface="Arial" panose="020B0604020202020204" pitchFamily="34" charset="0"/>
              <a:buChar char="•"/>
            </a:pPr>
            <a:endParaRPr lang="en-US" sz="2000" dirty="0" smtClean="0">
              <a:solidFill>
                <a:schemeClr val="tx1"/>
              </a:solidFill>
            </a:endParaRPr>
          </a:p>
          <a:p>
            <a:pPr indent="-347472"/>
            <a:endParaRPr lang="en-US" sz="2000" dirty="0" smtClean="0">
              <a:solidFill>
                <a:schemeClr val="tx1"/>
              </a:solidFill>
            </a:endParaRPr>
          </a:p>
          <a:p>
            <a:pPr indent="-347472"/>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13</a:t>
            </a:fld>
            <a:endParaRPr lang="en-US" dirty="0"/>
          </a:p>
        </p:txBody>
      </p:sp>
    </p:spTree>
    <p:extLst>
      <p:ext uri="{BB962C8B-B14F-4D97-AF65-F5344CB8AC3E}">
        <p14:creationId xmlns:p14="http://schemas.microsoft.com/office/powerpoint/2010/main" xmlns="" val="422610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600" dirty="0" smtClean="0"/>
              <a:t>Anthem Coverage Policy for </a:t>
            </a:r>
            <a:r>
              <a:rPr lang="en-US" sz="3600" dirty="0" err="1" smtClean="0"/>
              <a:t>Nivolumab</a:t>
            </a:r>
            <a:r>
              <a:rPr lang="en-US" sz="3600" dirty="0" smtClean="0"/>
              <a:t> and </a:t>
            </a:r>
            <a:r>
              <a:rPr lang="en-US" sz="3600" dirty="0" err="1" smtClean="0"/>
              <a:t>Pembrolizumab</a:t>
            </a:r>
            <a:r>
              <a:rPr lang="en-US" sz="3600" dirty="0" smtClean="0"/>
              <a:t>   </a:t>
            </a:r>
            <a:r>
              <a:rPr lang="en-US" sz="2400" b="1" dirty="0" smtClean="0"/>
              <a:t/>
            </a:r>
            <a:br>
              <a:rPr lang="en-US" sz="2400" b="1" dirty="0" smtClean="0"/>
            </a:br>
            <a:r>
              <a:rPr lang="en-US" sz="1600" b="1" dirty="0" smtClean="0"/>
              <a:t>(</a:t>
            </a:r>
            <a:r>
              <a:rPr lang="en-US" sz="1800" b="1" dirty="0" smtClean="0"/>
              <a:t>as of August 12, 2015</a:t>
            </a:r>
            <a:r>
              <a:rPr lang="en-US" sz="2400" b="1" dirty="0" smtClean="0"/>
              <a:t> )</a:t>
            </a:r>
            <a:endParaRPr lang="en-US" sz="2400" b="1" dirty="0"/>
          </a:p>
        </p:txBody>
      </p:sp>
      <p:sp>
        <p:nvSpPr>
          <p:cNvPr id="3" name="Subtitle 2"/>
          <p:cNvSpPr>
            <a:spLocks noGrp="1"/>
          </p:cNvSpPr>
          <p:nvPr>
            <p:ph idx="1"/>
          </p:nvPr>
        </p:nvSpPr>
        <p:spPr>
          <a:xfrm>
            <a:off x="457200" y="1864659"/>
            <a:ext cx="8229600" cy="4045986"/>
          </a:xfrm>
        </p:spPr>
        <p:txBody>
          <a:bodyPr>
            <a:noAutofit/>
          </a:bodyPr>
          <a:lstStyle/>
          <a:p>
            <a:pPr marL="342900" indent="-347472">
              <a:buFont typeface="Arial"/>
              <a:buChar char="•"/>
            </a:pPr>
            <a:r>
              <a:rPr lang="en-US" sz="2400" dirty="0" err="1" smtClean="0"/>
              <a:t>Nivolumab</a:t>
            </a:r>
            <a:r>
              <a:rPr lang="en-US" sz="2400" dirty="0" smtClean="0"/>
              <a:t> (last Anthem review August 6, 2015)</a:t>
            </a:r>
          </a:p>
          <a:p>
            <a:pPr marL="662940" lvl="2" indent="0">
              <a:buNone/>
            </a:pPr>
            <a:r>
              <a:rPr lang="en-US" sz="1800" dirty="0" smtClean="0">
                <a:solidFill>
                  <a:schemeClr val="tx1"/>
                </a:solidFill>
              </a:rPr>
              <a:t>Covered for incompletely resected or </a:t>
            </a:r>
            <a:r>
              <a:rPr lang="en-US" sz="1800" dirty="0" err="1" smtClean="0">
                <a:solidFill>
                  <a:schemeClr val="tx1"/>
                </a:solidFill>
              </a:rPr>
              <a:t>unresectable</a:t>
            </a:r>
            <a:r>
              <a:rPr lang="en-US" sz="1800" dirty="0" smtClean="0">
                <a:solidFill>
                  <a:schemeClr val="tx1"/>
                </a:solidFill>
              </a:rPr>
              <a:t> metastatic or recurrent melanoma in first line either as monotherapy or in combination with </a:t>
            </a:r>
            <a:r>
              <a:rPr lang="en-US" sz="1800" dirty="0" err="1" smtClean="0">
                <a:solidFill>
                  <a:schemeClr val="tx1"/>
                </a:solidFill>
              </a:rPr>
              <a:t>ipilumumab</a:t>
            </a:r>
            <a:r>
              <a:rPr lang="en-US" sz="1800" dirty="0" smtClean="0">
                <a:solidFill>
                  <a:schemeClr val="tx1"/>
                </a:solidFill>
              </a:rPr>
              <a:t>  (before NCCN) and as monotherapy for second line or subsequent therapy for documented disease progression</a:t>
            </a:r>
          </a:p>
          <a:p>
            <a:pPr marL="662940" lvl="2" indent="0">
              <a:buNone/>
            </a:pPr>
            <a:r>
              <a:rPr lang="en-US" sz="1800" dirty="0" smtClean="0">
                <a:solidFill>
                  <a:schemeClr val="tx1"/>
                </a:solidFill>
              </a:rPr>
              <a:t>Covered for squamous NSCLC with progression on or after chemotherapy</a:t>
            </a:r>
          </a:p>
          <a:p>
            <a:pPr marL="662940" lvl="2" indent="0">
              <a:buNone/>
            </a:pPr>
            <a:endParaRPr lang="en-US" sz="1600" i="1" dirty="0" smtClean="0"/>
          </a:p>
          <a:p>
            <a:pPr indent="-342900"/>
            <a:r>
              <a:rPr lang="en-US" sz="2400" dirty="0" err="1" smtClean="0">
                <a:solidFill>
                  <a:schemeClr val="tx1"/>
                </a:solidFill>
                <a:latin typeface="Arial" panose="020B0604020202020204" pitchFamily="34" charset="0"/>
                <a:cs typeface="Arial" panose="020B0604020202020204" pitchFamily="34" charset="0"/>
              </a:rPr>
              <a:t>Pembrolizumab</a:t>
            </a:r>
            <a:r>
              <a:rPr lang="en-US" sz="2400" dirty="0" smtClean="0">
                <a:solidFill>
                  <a:schemeClr val="tx1"/>
                </a:solidFill>
                <a:latin typeface="Arial" panose="020B0604020202020204" pitchFamily="34" charset="0"/>
                <a:cs typeface="Arial" panose="020B0604020202020204" pitchFamily="34" charset="0"/>
              </a:rPr>
              <a:t> (last Anthem review </a:t>
            </a:r>
            <a:r>
              <a:rPr lang="en-US" sz="2400" dirty="0" smtClean="0">
                <a:latin typeface="Arial" panose="020B0604020202020204" pitchFamily="34" charset="0"/>
                <a:cs typeface="Arial" panose="020B0604020202020204" pitchFamily="34" charset="0"/>
              </a:rPr>
              <a:t>May 7, 2015)</a:t>
            </a:r>
            <a:r>
              <a:rPr lang="en-US" sz="2400" dirty="0" smtClean="0">
                <a:solidFill>
                  <a:schemeClr val="tx1"/>
                </a:solidFill>
                <a:latin typeface="Arial" panose="020B0604020202020204" pitchFamily="34" charset="0"/>
                <a:cs typeface="Arial" panose="020B0604020202020204" pitchFamily="34" charset="0"/>
              </a:rPr>
              <a:t> </a:t>
            </a:r>
          </a:p>
          <a:p>
            <a:pPr marL="662940" lvl="2" indent="0">
              <a:buNone/>
            </a:pPr>
            <a:r>
              <a:rPr lang="en-US" sz="1800" dirty="0" smtClean="0">
                <a:solidFill>
                  <a:schemeClr val="tx1"/>
                </a:solidFill>
              </a:rPr>
              <a:t>Covered for incompletely resected or </a:t>
            </a:r>
            <a:r>
              <a:rPr lang="en-US" sz="1800" dirty="0" err="1" smtClean="0">
                <a:solidFill>
                  <a:schemeClr val="tx1"/>
                </a:solidFill>
              </a:rPr>
              <a:t>unresectable</a:t>
            </a:r>
            <a:r>
              <a:rPr lang="en-US" sz="1800" dirty="0" smtClean="0">
                <a:solidFill>
                  <a:schemeClr val="tx1"/>
                </a:solidFill>
              </a:rPr>
              <a:t> metastatic or  recurrent melanoma as monotherapy in first-line or subsequent therapy for documented disease progression </a:t>
            </a:r>
          </a:p>
          <a:p>
            <a:pPr marL="342900" indent="-347472">
              <a:buFont typeface="Arial" panose="020B0604020202020204" pitchFamily="34" charset="0"/>
              <a:buChar char="•"/>
            </a:pPr>
            <a:endParaRPr lang="en-US" sz="2000" dirty="0" smtClean="0">
              <a:solidFill>
                <a:schemeClr val="tx1"/>
              </a:solidFill>
            </a:endParaRPr>
          </a:p>
          <a:p>
            <a:pPr indent="-347472"/>
            <a:endParaRPr lang="en-US" sz="2000" dirty="0" smtClean="0">
              <a:solidFill>
                <a:schemeClr val="tx1"/>
              </a:solidFill>
            </a:endParaRPr>
          </a:p>
          <a:p>
            <a:pPr indent="-347472"/>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14</a:t>
            </a:fld>
            <a:endParaRPr lang="en-US" dirty="0"/>
          </a:p>
        </p:txBody>
      </p:sp>
    </p:spTree>
    <p:extLst>
      <p:ext uri="{BB962C8B-B14F-4D97-AF65-F5344CB8AC3E}">
        <p14:creationId xmlns:p14="http://schemas.microsoft.com/office/powerpoint/2010/main" xmlns="" val="39042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80428" cy="1643062"/>
          </a:xfrm>
        </p:spPr>
        <p:txBody>
          <a:bodyPr>
            <a:noAutofit/>
          </a:bodyPr>
          <a:lstStyle/>
          <a:p>
            <a:pPr algn="ctr"/>
            <a:r>
              <a:rPr lang="en-US" sz="3200" dirty="0" smtClean="0"/>
              <a:t>Wisconsin Physician Service Medicare Policy for </a:t>
            </a:r>
            <a:r>
              <a:rPr lang="en-US" sz="3200" dirty="0" err="1" smtClean="0"/>
              <a:t>Nivolumab</a:t>
            </a:r>
            <a:r>
              <a:rPr lang="en-US" sz="3200" dirty="0" smtClean="0"/>
              <a:t> in NSCLC</a:t>
            </a:r>
            <a:br>
              <a:rPr lang="en-US" sz="3200" dirty="0" smtClean="0"/>
            </a:br>
            <a:r>
              <a:rPr lang="en-US" sz="1600" b="1" dirty="0" smtClean="0"/>
              <a:t>(</a:t>
            </a:r>
            <a:r>
              <a:rPr lang="en-US" sz="1800" b="1" dirty="0" smtClean="0"/>
              <a:t>as of August 12, 2015</a:t>
            </a:r>
            <a:r>
              <a:rPr lang="en-US" sz="2400" b="1" dirty="0" smtClean="0"/>
              <a:t> )</a:t>
            </a:r>
            <a:endParaRPr lang="en-US" sz="2400" b="1" dirty="0"/>
          </a:p>
        </p:txBody>
      </p:sp>
      <p:sp>
        <p:nvSpPr>
          <p:cNvPr id="3" name="Subtitle 2"/>
          <p:cNvSpPr>
            <a:spLocks noGrp="1"/>
          </p:cNvSpPr>
          <p:nvPr>
            <p:ph idx="1"/>
          </p:nvPr>
        </p:nvSpPr>
        <p:spPr>
          <a:xfrm>
            <a:off x="914400" y="2235200"/>
            <a:ext cx="8229600" cy="4045986"/>
          </a:xfrm>
        </p:spPr>
        <p:txBody>
          <a:bodyPr>
            <a:noAutofit/>
          </a:bodyPr>
          <a:lstStyle/>
          <a:p>
            <a:pPr marL="342900" indent="-347472">
              <a:buNone/>
            </a:pPr>
            <a:r>
              <a:rPr lang="en-US" dirty="0" smtClean="0"/>
              <a:t>	</a:t>
            </a:r>
            <a:r>
              <a:rPr lang="en-US" sz="2800" dirty="0" err="1" smtClean="0"/>
              <a:t>Nivolumab</a:t>
            </a:r>
            <a:r>
              <a:rPr lang="en-US" sz="2800" dirty="0" smtClean="0"/>
              <a:t> Covered for squamous and </a:t>
            </a:r>
            <a:r>
              <a:rPr lang="en-US" sz="2800" dirty="0" err="1" smtClean="0"/>
              <a:t>nonsquamous</a:t>
            </a:r>
            <a:r>
              <a:rPr lang="en-US" sz="2800" dirty="0" smtClean="0"/>
              <a:t>  </a:t>
            </a:r>
            <a:r>
              <a:rPr lang="en-US" sz="2800" dirty="0" err="1" smtClean="0"/>
              <a:t>metatstatic</a:t>
            </a:r>
            <a:r>
              <a:rPr lang="en-US" sz="2800" dirty="0" smtClean="0"/>
              <a:t> NSCLC with progression on or after platinum-based chemotherapy (Aug. 1 Newsletter)</a:t>
            </a:r>
            <a:endParaRPr lang="en-US" sz="2800" i="1" dirty="0" smtClean="0"/>
          </a:p>
          <a:p>
            <a:pPr marL="662940" lvl="2" indent="0">
              <a:buNone/>
            </a:pPr>
            <a:endParaRPr lang="en-US" sz="1600" i="1" dirty="0" smtClean="0"/>
          </a:p>
          <a:p>
            <a:pPr marL="0" indent="0">
              <a:buNone/>
            </a:pPr>
            <a:endParaRPr lang="en-US" sz="2000" dirty="0" smtClean="0">
              <a:solidFill>
                <a:schemeClr val="tx1"/>
              </a:solidFill>
            </a:endParaRPr>
          </a:p>
          <a:p>
            <a:pPr indent="-347472"/>
            <a:endParaRPr lang="en-US" sz="2000" dirty="0" smtClean="0">
              <a:solidFill>
                <a:schemeClr val="tx1"/>
              </a:solidFill>
            </a:endParaRPr>
          </a:p>
          <a:p>
            <a:pPr indent="-347472"/>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15</a:t>
            </a:fld>
            <a:endParaRPr lang="en-US" dirty="0"/>
          </a:p>
        </p:txBody>
      </p:sp>
    </p:spTree>
    <p:extLst>
      <p:ext uri="{BB962C8B-B14F-4D97-AF65-F5344CB8AC3E}">
        <p14:creationId xmlns:p14="http://schemas.microsoft.com/office/powerpoint/2010/main" xmlns="" val="343534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10071100" cy="1143000"/>
          </a:xfrm>
        </p:spPr>
        <p:txBody>
          <a:bodyPr>
            <a:noAutofit/>
          </a:bodyPr>
          <a:lstStyle/>
          <a:p>
            <a:r>
              <a:rPr lang="en-US" sz="2400" b="1" dirty="0" smtClean="0"/>
              <a:t>  </a:t>
            </a:r>
            <a:r>
              <a:rPr lang="en-US" sz="3200" dirty="0" err="1" smtClean="0"/>
              <a:t>Immuno</a:t>
            </a:r>
            <a:r>
              <a:rPr lang="en-US" sz="3200" dirty="0" smtClean="0"/>
              <a:t>-Oncology: Coverage Related Issues</a:t>
            </a:r>
            <a:endParaRPr lang="en-US" sz="3200" dirty="0"/>
          </a:p>
        </p:txBody>
      </p:sp>
      <p:sp>
        <p:nvSpPr>
          <p:cNvPr id="3" name="Subtitle 2"/>
          <p:cNvSpPr>
            <a:spLocks noGrp="1"/>
          </p:cNvSpPr>
          <p:nvPr>
            <p:ph idx="1"/>
          </p:nvPr>
        </p:nvSpPr>
        <p:spPr>
          <a:xfrm>
            <a:off x="457200" y="965200"/>
            <a:ext cx="8229600" cy="4045986"/>
          </a:xfrm>
        </p:spPr>
        <p:txBody>
          <a:bodyPr>
            <a:noAutofit/>
          </a:bodyPr>
          <a:lstStyle/>
          <a:p>
            <a:pPr marL="662940" lvl="2" indent="0">
              <a:buNone/>
            </a:pPr>
            <a:endParaRPr lang="en-US" sz="1600" i="1" dirty="0"/>
          </a:p>
          <a:p>
            <a:pPr marL="297180" lvl="1" indent="0">
              <a:buNone/>
            </a:pPr>
            <a:r>
              <a:rPr lang="en-US" sz="2400" dirty="0" smtClean="0">
                <a:latin typeface="+mj-lt"/>
              </a:rPr>
              <a:t>Payer ability to keep up with accelerating data-based new indications (e.g., new lines of therapy, new tumor types) </a:t>
            </a:r>
          </a:p>
          <a:p>
            <a:pPr marL="297180" lvl="1" indent="0">
              <a:buNone/>
            </a:pPr>
            <a:r>
              <a:rPr lang="en-US" sz="2400" dirty="0" smtClean="0">
                <a:latin typeface="+mj-lt"/>
              </a:rPr>
              <a:t>Soon, there will be increasing utilization of anti-pd1s in combination with a host of agents (e.g., chemo, targeted, immunotherapeutic)</a:t>
            </a:r>
          </a:p>
          <a:p>
            <a:pPr marL="297180" lvl="1" indent="0">
              <a:buNone/>
            </a:pPr>
            <a:r>
              <a:rPr lang="en-US" sz="2400" dirty="0" smtClean="0">
                <a:latin typeface="+mj-lt"/>
              </a:rPr>
              <a:t>As number of marketed anti-pd1s and anti-pdl1s increases will step therapy specifications be embedded into </a:t>
            </a:r>
            <a:r>
              <a:rPr lang="en-US" sz="2400" dirty="0" err="1" smtClean="0">
                <a:latin typeface="+mj-lt"/>
              </a:rPr>
              <a:t>precert</a:t>
            </a:r>
            <a:r>
              <a:rPr lang="en-US" sz="2400" dirty="0" smtClean="0">
                <a:latin typeface="+mj-lt"/>
              </a:rPr>
              <a:t> criteria to specify preferred agents</a:t>
            </a:r>
          </a:p>
          <a:p>
            <a:pPr marL="297180" lvl="1" indent="0">
              <a:buNone/>
            </a:pPr>
            <a:r>
              <a:rPr lang="en-US" sz="2400" dirty="0" smtClean="0">
                <a:latin typeface="+mj-lt"/>
              </a:rPr>
              <a:t>Will coverage policy increasingly be biomarker driven (e.g., PDL1 overexpression)</a:t>
            </a:r>
          </a:p>
          <a:p>
            <a:pPr marL="297180" lvl="1" indent="0">
              <a:buNone/>
            </a:pPr>
            <a:endParaRPr lang="en-US" sz="2400" dirty="0" smtClean="0">
              <a:latin typeface="+mj-lt"/>
            </a:endParaRPr>
          </a:p>
          <a:p>
            <a:pPr marL="297180" lvl="1" indent="0">
              <a:buNone/>
            </a:pPr>
            <a:endParaRPr lang="en-US" dirty="0" smtClean="0">
              <a:latin typeface="+mj-lt"/>
            </a:endParaRPr>
          </a:p>
          <a:p>
            <a:pPr marL="0" indent="0">
              <a:buNone/>
            </a:pPr>
            <a:endParaRPr lang="en-US" sz="2000" dirty="0" smtClean="0">
              <a:solidFill>
                <a:schemeClr val="tx1"/>
              </a:solidFill>
            </a:endParaRPr>
          </a:p>
          <a:p>
            <a:pPr indent="-347472"/>
            <a:endParaRPr lang="en-US" sz="2000" dirty="0" smtClean="0">
              <a:solidFill>
                <a:schemeClr val="tx1"/>
              </a:solidFill>
            </a:endParaRPr>
          </a:p>
          <a:p>
            <a:pPr indent="-347472"/>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16</a:t>
            </a:fld>
            <a:endParaRPr lang="en-US" dirty="0"/>
          </a:p>
        </p:txBody>
      </p:sp>
    </p:spTree>
    <p:extLst>
      <p:ext uri="{BB962C8B-B14F-4D97-AF65-F5344CB8AC3E}">
        <p14:creationId xmlns:p14="http://schemas.microsoft.com/office/powerpoint/2010/main" xmlns="" val="193888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417638"/>
            <a:ext cx="8525435" cy="3674066"/>
          </a:xfrm>
        </p:spPr>
        <p:txBody>
          <a:bodyPr/>
          <a:lstStyle/>
          <a:p>
            <a:r>
              <a:rPr lang="en-US" dirty="0" smtClean="0"/>
              <a:t>Niesha Griffith, </a:t>
            </a:r>
            <a:r>
              <a:rPr lang="en-US" dirty="0" err="1" smtClean="0"/>
              <a:t>RPh</a:t>
            </a:r>
            <a:r>
              <a:rPr lang="en-US" dirty="0" smtClean="0"/>
              <a:t>, MS, FASHP</a:t>
            </a:r>
            <a:endParaRPr lang="en-US" dirty="0"/>
          </a:p>
        </p:txBody>
      </p:sp>
      <p:sp>
        <p:nvSpPr>
          <p:cNvPr id="5" name="Rectangle 4"/>
          <p:cNvSpPr/>
          <p:nvPr/>
        </p:nvSpPr>
        <p:spPr>
          <a:xfrm>
            <a:off x="1308847" y="2459504"/>
            <a:ext cx="7458635" cy="2246769"/>
          </a:xfrm>
          <a:prstGeom prst="rect">
            <a:avLst/>
          </a:prstGeom>
        </p:spPr>
        <p:txBody>
          <a:bodyPr wrap="square">
            <a:spAutoFit/>
          </a:bodyPr>
          <a:lstStyle/>
          <a:p>
            <a:r>
              <a:rPr lang="en-US" sz="2800" dirty="0" smtClean="0">
                <a:solidFill>
                  <a:schemeClr val="bg1"/>
                </a:solidFill>
              </a:rPr>
              <a:t>Administrator of Oncology Pharmacy and Infusion Services at the Arthur G. James Cancer Hospital and Richard J. </a:t>
            </a:r>
            <a:r>
              <a:rPr lang="en-US" sz="2800" dirty="0" err="1" smtClean="0">
                <a:solidFill>
                  <a:schemeClr val="bg1"/>
                </a:solidFill>
              </a:rPr>
              <a:t>Solove</a:t>
            </a:r>
            <a:r>
              <a:rPr lang="en-US" sz="2800" dirty="0" smtClean="0">
                <a:solidFill>
                  <a:schemeClr val="bg1"/>
                </a:solidFill>
              </a:rPr>
              <a:t> Research Institute at The Ohio State University</a:t>
            </a:r>
          </a:p>
        </p:txBody>
      </p:sp>
      <p:sp>
        <p:nvSpPr>
          <p:cNvPr id="7" name="Rectangle 6"/>
          <p:cNvSpPr/>
          <p:nvPr/>
        </p:nvSpPr>
        <p:spPr>
          <a:xfrm>
            <a:off x="8605927" y="5824022"/>
            <a:ext cx="441146" cy="369332"/>
          </a:xfrm>
          <a:prstGeom prst="rect">
            <a:avLst/>
          </a:prstGeom>
        </p:spPr>
        <p:txBody>
          <a:bodyPr wrap="none">
            <a:spAutoFit/>
          </a:bodyPr>
          <a:lstStyle/>
          <a:p>
            <a:fld id="{F41E9944-5B80-486C-872A-33CAAC1186FE}" type="slidenum">
              <a:rPr lang="en-US" smtClean="0">
                <a:solidFill>
                  <a:srgbClr val="000000"/>
                </a:solidFill>
              </a:rPr>
              <a:pPr/>
              <a:t>17</a:t>
            </a:fld>
            <a:endParaRPr lang="en-US" dirty="0"/>
          </a:p>
        </p:txBody>
      </p:sp>
    </p:spTree>
    <p:extLst>
      <p:ext uri="{BB962C8B-B14F-4D97-AF65-F5344CB8AC3E}">
        <p14:creationId xmlns:p14="http://schemas.microsoft.com/office/powerpoint/2010/main" xmlns="" val="3770391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Pembrolizumab</a:t>
            </a:r>
            <a:endParaRPr lang="en-US" dirty="0"/>
          </a:p>
        </p:txBody>
      </p:sp>
      <p:sp>
        <p:nvSpPr>
          <p:cNvPr id="3" name="Content Placeholder 2"/>
          <p:cNvSpPr>
            <a:spLocks noGrp="1"/>
          </p:cNvSpPr>
          <p:nvPr>
            <p:ph idx="1"/>
          </p:nvPr>
        </p:nvSpPr>
        <p:spPr>
          <a:xfrm>
            <a:off x="457200" y="1168400"/>
            <a:ext cx="8229600" cy="4525963"/>
          </a:xfrm>
        </p:spPr>
        <p:txBody>
          <a:bodyPr>
            <a:normAutofit fontScale="92500" lnSpcReduction="20000"/>
          </a:bodyPr>
          <a:lstStyle/>
          <a:p>
            <a:r>
              <a:rPr lang="en-US" dirty="0" smtClean="0"/>
              <a:t>Over 30 requests to date</a:t>
            </a:r>
          </a:p>
          <a:p>
            <a:pPr lvl="1"/>
            <a:r>
              <a:rPr lang="en-US" dirty="0" smtClean="0"/>
              <a:t>No write-offs </a:t>
            </a:r>
          </a:p>
          <a:p>
            <a:r>
              <a:rPr lang="en-US" dirty="0" smtClean="0"/>
              <a:t>Utilize Merck support program for all patients</a:t>
            </a:r>
          </a:p>
          <a:p>
            <a:pPr lvl="1"/>
            <a:r>
              <a:rPr lang="en-US" dirty="0"/>
              <a:t>0 received replacement assistance from Merck</a:t>
            </a:r>
          </a:p>
          <a:p>
            <a:pPr lvl="1"/>
            <a:r>
              <a:rPr lang="en-US" dirty="0" smtClean="0"/>
              <a:t>2 patients </a:t>
            </a:r>
            <a:r>
              <a:rPr lang="en-US" dirty="0"/>
              <a:t>received copay </a:t>
            </a:r>
            <a:r>
              <a:rPr lang="en-US" dirty="0" smtClean="0"/>
              <a:t>assistance</a:t>
            </a:r>
          </a:p>
          <a:p>
            <a:r>
              <a:rPr lang="en-US" dirty="0"/>
              <a:t>Indications</a:t>
            </a:r>
          </a:p>
          <a:p>
            <a:pPr lvl="1"/>
            <a:r>
              <a:rPr lang="en-US" dirty="0"/>
              <a:t>Metastatic </a:t>
            </a:r>
            <a:r>
              <a:rPr lang="en-US" dirty="0" smtClean="0"/>
              <a:t>melanoma </a:t>
            </a:r>
            <a:r>
              <a:rPr lang="en-US" dirty="0"/>
              <a:t>(90%)</a:t>
            </a:r>
          </a:p>
          <a:p>
            <a:pPr lvl="1"/>
            <a:r>
              <a:rPr lang="en-US" dirty="0"/>
              <a:t>Lung </a:t>
            </a:r>
            <a:endParaRPr lang="en-US" dirty="0" smtClean="0"/>
          </a:p>
          <a:p>
            <a:pPr lvl="1"/>
            <a:r>
              <a:rPr lang="en-US" dirty="0" err="1" smtClean="0"/>
              <a:t>Cholangiocarcinoma</a:t>
            </a:r>
            <a:endParaRPr lang="en-US" dirty="0"/>
          </a:p>
          <a:p>
            <a:pPr lvl="1"/>
            <a:r>
              <a:rPr lang="en-US" dirty="0"/>
              <a:t>Renal cell </a:t>
            </a:r>
          </a:p>
          <a:p>
            <a:endParaRPr lang="en-US" dirty="0" smtClean="0"/>
          </a:p>
          <a:p>
            <a:endParaRPr lang="en-US" dirty="0"/>
          </a:p>
        </p:txBody>
      </p:sp>
      <p:sp>
        <p:nvSpPr>
          <p:cNvPr id="4" name="Rectangle 3"/>
          <p:cNvSpPr/>
          <p:nvPr/>
        </p:nvSpPr>
        <p:spPr>
          <a:xfrm>
            <a:off x="8466227" y="6171168"/>
            <a:ext cx="441146" cy="369332"/>
          </a:xfrm>
          <a:prstGeom prst="rect">
            <a:avLst/>
          </a:prstGeom>
        </p:spPr>
        <p:txBody>
          <a:bodyPr wrap="none">
            <a:spAutoFit/>
          </a:bodyPr>
          <a:lstStyle/>
          <a:p>
            <a:fld id="{F41E9944-5B80-486C-872A-33CAAC1186FE}" type="slidenum">
              <a:rPr lang="en-US" smtClean="0">
                <a:solidFill>
                  <a:srgbClr val="000000"/>
                </a:solidFill>
              </a:rPr>
              <a:pPr/>
              <a:t>18</a:t>
            </a:fld>
            <a:endParaRPr lang="en-US" dirty="0"/>
          </a:p>
        </p:txBody>
      </p:sp>
    </p:spTree>
    <p:extLst>
      <p:ext uri="{BB962C8B-B14F-4D97-AF65-F5344CB8AC3E}">
        <p14:creationId xmlns:p14="http://schemas.microsoft.com/office/powerpoint/2010/main" xmlns="" val="421422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Nivolumab</a:t>
            </a:r>
            <a:r>
              <a:rPr lang="en-US" dirty="0" smtClean="0"/>
              <a:t> </a:t>
            </a:r>
            <a:endParaRPr lang="en-US" dirty="0"/>
          </a:p>
        </p:txBody>
      </p:sp>
      <p:sp>
        <p:nvSpPr>
          <p:cNvPr id="3" name="Content Placeholder 2"/>
          <p:cNvSpPr>
            <a:spLocks noGrp="1"/>
          </p:cNvSpPr>
          <p:nvPr>
            <p:ph idx="1"/>
          </p:nvPr>
        </p:nvSpPr>
        <p:spPr>
          <a:xfrm>
            <a:off x="457200" y="1231900"/>
            <a:ext cx="8458200" cy="5105400"/>
          </a:xfrm>
        </p:spPr>
        <p:txBody>
          <a:bodyPr>
            <a:normAutofit fontScale="85000" lnSpcReduction="20000"/>
          </a:bodyPr>
          <a:lstStyle/>
          <a:p>
            <a:r>
              <a:rPr lang="en-US" dirty="0" smtClean="0"/>
              <a:t>Over 120 requests to date</a:t>
            </a:r>
          </a:p>
          <a:p>
            <a:pPr lvl="1"/>
            <a:r>
              <a:rPr lang="en-US" dirty="0" smtClean="0"/>
              <a:t>No write-offs </a:t>
            </a:r>
          </a:p>
          <a:p>
            <a:r>
              <a:rPr lang="en-US" dirty="0" smtClean="0"/>
              <a:t>Utilize BMS support program for all patients</a:t>
            </a:r>
          </a:p>
          <a:p>
            <a:pPr lvl="1"/>
            <a:r>
              <a:rPr lang="en-US" dirty="0" smtClean="0"/>
              <a:t>19 patients </a:t>
            </a:r>
            <a:r>
              <a:rPr lang="en-US" dirty="0"/>
              <a:t>received replacement assistance from </a:t>
            </a:r>
            <a:r>
              <a:rPr lang="en-US" dirty="0" smtClean="0"/>
              <a:t>BMS</a:t>
            </a:r>
          </a:p>
          <a:p>
            <a:pPr lvl="1"/>
            <a:r>
              <a:rPr lang="en-US" dirty="0" smtClean="0"/>
              <a:t>8 patients received copay assistance</a:t>
            </a:r>
          </a:p>
          <a:p>
            <a:pPr lvl="2"/>
            <a:r>
              <a:rPr lang="en-US" dirty="0" smtClean="0"/>
              <a:t>BMS copay support and disease based grants</a:t>
            </a:r>
          </a:p>
          <a:p>
            <a:r>
              <a:rPr lang="en-US" dirty="0"/>
              <a:t>Indications:</a:t>
            </a:r>
          </a:p>
          <a:p>
            <a:pPr lvl="2"/>
            <a:r>
              <a:rPr lang="en-US" sz="2100" dirty="0"/>
              <a:t>Metastatic </a:t>
            </a:r>
            <a:r>
              <a:rPr lang="en-US" sz="2100" dirty="0" err="1" smtClean="0"/>
              <a:t>Melonoma</a:t>
            </a:r>
            <a:r>
              <a:rPr lang="en-US" sz="2100" dirty="0" smtClean="0"/>
              <a:t> (42%)</a:t>
            </a:r>
            <a:endParaRPr lang="en-US" sz="2100" dirty="0"/>
          </a:p>
          <a:p>
            <a:pPr lvl="2"/>
            <a:r>
              <a:rPr lang="en-US" sz="2100" dirty="0"/>
              <a:t>Renal </a:t>
            </a:r>
            <a:r>
              <a:rPr lang="en-US" sz="2100" dirty="0" smtClean="0"/>
              <a:t>Cell (22%)</a:t>
            </a:r>
          </a:p>
          <a:p>
            <a:pPr lvl="2"/>
            <a:r>
              <a:rPr lang="en-US" sz="2100" dirty="0"/>
              <a:t>Lung </a:t>
            </a:r>
            <a:r>
              <a:rPr lang="en-US" sz="2100" dirty="0" smtClean="0"/>
              <a:t>(20%)</a:t>
            </a:r>
            <a:endParaRPr lang="en-US" sz="2100" dirty="0"/>
          </a:p>
          <a:p>
            <a:pPr lvl="2"/>
            <a:r>
              <a:rPr lang="en-US" sz="2100" dirty="0"/>
              <a:t>Squamous Cell Carcinoma (skin)</a:t>
            </a:r>
          </a:p>
          <a:p>
            <a:pPr lvl="2"/>
            <a:r>
              <a:rPr lang="en-US" sz="2100" dirty="0" smtClean="0"/>
              <a:t>Non-</a:t>
            </a:r>
            <a:r>
              <a:rPr lang="en-US" sz="2100" dirty="0" err="1" smtClean="0"/>
              <a:t>Hodgkins</a:t>
            </a:r>
            <a:r>
              <a:rPr lang="en-US" sz="2100" dirty="0" smtClean="0"/>
              <a:t> Lymphoma</a:t>
            </a:r>
          </a:p>
          <a:p>
            <a:pPr lvl="2"/>
            <a:r>
              <a:rPr lang="en-US" sz="2100" dirty="0" smtClean="0"/>
              <a:t>Bladder</a:t>
            </a:r>
            <a:endParaRPr lang="en-US" sz="2100" dirty="0"/>
          </a:p>
          <a:p>
            <a:pPr lvl="2"/>
            <a:r>
              <a:rPr lang="en-US" sz="2100" dirty="0" smtClean="0"/>
              <a:t>Prostate</a:t>
            </a:r>
          </a:p>
          <a:p>
            <a:pPr lvl="2"/>
            <a:r>
              <a:rPr lang="en-US" sz="2100" dirty="0"/>
              <a:t>Merkel </a:t>
            </a:r>
            <a:r>
              <a:rPr lang="en-US" sz="2100" dirty="0" smtClean="0"/>
              <a:t>Cell</a:t>
            </a:r>
            <a:endParaRPr lang="en-US" sz="2100" dirty="0"/>
          </a:p>
          <a:p>
            <a:pPr lvl="2"/>
            <a:endParaRPr lang="en-US" dirty="0"/>
          </a:p>
          <a:p>
            <a:endParaRPr lang="en-US" dirty="0" smtClean="0"/>
          </a:p>
        </p:txBody>
      </p:sp>
      <p:sp>
        <p:nvSpPr>
          <p:cNvPr id="4" name="Rectangle 3"/>
          <p:cNvSpPr/>
          <p:nvPr/>
        </p:nvSpPr>
        <p:spPr>
          <a:xfrm>
            <a:off x="8245654" y="5967968"/>
            <a:ext cx="441146" cy="369332"/>
          </a:xfrm>
          <a:prstGeom prst="rect">
            <a:avLst/>
          </a:prstGeom>
        </p:spPr>
        <p:txBody>
          <a:bodyPr wrap="none">
            <a:spAutoFit/>
          </a:bodyPr>
          <a:lstStyle/>
          <a:p>
            <a:fld id="{F41E9944-5B80-486C-872A-33CAAC1186FE}" type="slidenum">
              <a:rPr lang="en-US" smtClean="0">
                <a:solidFill>
                  <a:srgbClr val="000000"/>
                </a:solidFill>
              </a:rPr>
              <a:pPr/>
              <a:t>19</a:t>
            </a:fld>
            <a:endParaRPr lang="en-US" dirty="0"/>
          </a:p>
        </p:txBody>
      </p:sp>
    </p:spTree>
    <p:extLst>
      <p:ext uri="{BB962C8B-B14F-4D97-AF65-F5344CB8AC3E}">
        <p14:creationId xmlns:p14="http://schemas.microsoft.com/office/powerpoint/2010/main" xmlns="" val="74448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800"/>
            <a:ext cx="8229600" cy="901700"/>
          </a:xfrm>
        </p:spPr>
        <p:txBody>
          <a:bodyPr/>
          <a:lstStyle/>
          <a:p>
            <a:r>
              <a:rPr lang="en-US" dirty="0" smtClean="0"/>
              <a:t>e-Course Overview</a:t>
            </a:r>
            <a:endParaRPr lang="en-US" dirty="0"/>
          </a:p>
        </p:txBody>
      </p:sp>
      <p:sp>
        <p:nvSpPr>
          <p:cNvPr id="1025" name="Rectangle 1"/>
          <p:cNvSpPr>
            <a:spLocks noChangeArrowheads="1"/>
          </p:cNvSpPr>
          <p:nvPr/>
        </p:nvSpPr>
        <p:spPr bwMode="auto">
          <a:xfrm>
            <a:off x="622300" y="943173"/>
            <a:ext cx="85217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pitchFamily="34" charset="0"/>
                <a:ea typeface="Calibri" pitchFamily="34" charset="0"/>
                <a:cs typeface="Times New Roman" pitchFamily="18" charset="0"/>
              </a:rPr>
              <a:t>Section 1:</a:t>
            </a:r>
            <a:r>
              <a:rPr lang="en-US" sz="2000" dirty="0" smtClean="0">
                <a:solidFill>
                  <a:schemeClr val="bg1"/>
                </a:solidFill>
                <a:latin typeface="Arial" pitchFamily="34" charset="0"/>
                <a:ea typeface="Calibri" pitchFamily="34" charset="0"/>
                <a:cs typeface="Times New Roman" pitchFamily="18" charset="0"/>
              </a:rPr>
              <a:t/>
            </a:r>
            <a:br>
              <a:rPr lang="en-US" sz="2000" dirty="0" smtClean="0">
                <a:solidFill>
                  <a:schemeClr val="bg1"/>
                </a:solidFill>
                <a:latin typeface="Arial" pitchFamily="34" charset="0"/>
                <a:ea typeface="Calibri" pitchFamily="34" charset="0"/>
                <a:cs typeface="Times New Roman" pitchFamily="18" charset="0"/>
              </a:rPr>
            </a:br>
            <a:r>
              <a:rPr lang="en-US" sz="2000" dirty="0" smtClean="0">
                <a:solidFill>
                  <a:schemeClr val="bg1"/>
                </a:solidFill>
                <a:latin typeface="Arial" pitchFamily="34" charset="0"/>
                <a:ea typeface="Calibri" pitchFamily="34" charset="0"/>
                <a:cs typeface="Times New Roman" pitchFamily="18" charset="0"/>
              </a:rPr>
              <a:t>Bill </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McGivney</a:t>
            </a:r>
            <a:r>
              <a:rPr lang="en-US" sz="2000" dirty="0" smtClean="0">
                <a:solidFill>
                  <a:schemeClr val="bg1"/>
                </a:solidFill>
                <a:latin typeface="Arial" pitchFamily="34" charset="0"/>
                <a:cs typeface="Arial" pitchFamily="34" charset="0"/>
              </a:rPr>
              <a:t>, PhD</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General Environment in Coverage and Reimbursement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Determination of Coverage and Reimbursement for I-O Agents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Compendia</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Present Coverage for I-O agents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Impact of new Oncology Value Metrics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Section 2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pitchFamily="34" charset="0"/>
                <a:ea typeface="Calibri" pitchFamily="34" charset="0"/>
                <a:cs typeface="Times New Roman" pitchFamily="18" charset="0"/>
              </a:rPr>
              <a:t>Niesha </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Griffith,</a:t>
            </a:r>
            <a:r>
              <a:rPr kumimoji="0" lang="en-US" sz="2000" b="0" i="0" u="none" strike="noStrike" cap="none" normalizeH="0" dirty="0" smtClean="0">
                <a:ln>
                  <a:noFill/>
                </a:ln>
                <a:solidFill>
                  <a:schemeClr val="bg1"/>
                </a:solidFill>
                <a:effectLst/>
                <a:latin typeface="Arial" pitchFamily="34" charset="0"/>
                <a:ea typeface="Calibri" pitchFamily="34" charset="0"/>
                <a:cs typeface="Times New Roman" pitchFamily="18" charset="0"/>
              </a:rPr>
              <a:t> </a:t>
            </a:r>
            <a:r>
              <a:rPr kumimoji="0" lang="en-US" sz="2000" b="0" i="0" u="none" strike="noStrike" cap="none" normalizeH="0" dirty="0" err="1" smtClean="0">
                <a:ln>
                  <a:noFill/>
                </a:ln>
                <a:solidFill>
                  <a:schemeClr val="bg1"/>
                </a:solidFill>
                <a:effectLst/>
                <a:latin typeface="Arial" pitchFamily="34" charset="0"/>
                <a:ea typeface="Calibri" pitchFamily="34" charset="0"/>
                <a:cs typeface="Times New Roman" pitchFamily="18" charset="0"/>
              </a:rPr>
              <a:t>RPh</a:t>
            </a:r>
            <a:r>
              <a:rPr kumimoji="0" lang="en-US" sz="2000" b="0" i="0" u="none" strike="noStrike" cap="none" normalizeH="0" dirty="0" smtClean="0">
                <a:ln>
                  <a:noFill/>
                </a:ln>
                <a:solidFill>
                  <a:schemeClr val="bg1"/>
                </a:solidFill>
                <a:effectLst/>
                <a:latin typeface="Arial" pitchFamily="34" charset="0"/>
                <a:ea typeface="Calibri" pitchFamily="34" charset="0"/>
                <a:cs typeface="Times New Roman" pitchFamily="18" charset="0"/>
              </a:rPr>
              <a:t>, MS, FASHP</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Institutional Considerations and Needs in Coverage and Reimbursement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Assurance of explicit, timely, and clear coverage policies</a:t>
            </a:r>
            <a:r>
              <a:rPr kumimoji="0" lang="en-US" sz="2000" b="0" i="0" u="none" strike="noStrike" cap="none" normalizeH="0" dirty="0" smtClean="0">
                <a:ln>
                  <a:noFill/>
                </a:ln>
                <a:solidFill>
                  <a:schemeClr val="bg1"/>
                </a:solidFill>
                <a:effectLst/>
                <a:latin typeface="Arial" pitchFamily="34" charset="0"/>
                <a:ea typeface="Calibri" pitchFamily="34" charset="0"/>
                <a:cs typeface="Times New Roman" pitchFamily="18" charset="0"/>
              </a:rPr>
              <a:t> including </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off-label use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Internal demand for use of I-O agents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Reimbursement issues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381000"/>
            <a:ext cx="9106698" cy="525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228600" y="2667000"/>
            <a:ext cx="5334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07400" y="6082268"/>
            <a:ext cx="441146" cy="369332"/>
          </a:xfrm>
          <a:prstGeom prst="rect">
            <a:avLst/>
          </a:prstGeom>
        </p:spPr>
        <p:txBody>
          <a:bodyPr wrap="none">
            <a:spAutoFit/>
          </a:bodyPr>
          <a:lstStyle/>
          <a:p>
            <a:fld id="{F41E9944-5B80-486C-872A-33CAAC1186FE}" type="slidenum">
              <a:rPr lang="en-US" smtClean="0">
                <a:solidFill>
                  <a:srgbClr val="000000"/>
                </a:solidFill>
              </a:rPr>
              <a:pPr/>
              <a:t>20</a:t>
            </a:fld>
            <a:endParaRPr lang="en-US" dirty="0"/>
          </a:p>
        </p:txBody>
      </p:sp>
    </p:spTree>
    <p:extLst>
      <p:ext uri="{BB962C8B-B14F-4D97-AF65-F5344CB8AC3E}">
        <p14:creationId xmlns:p14="http://schemas.microsoft.com/office/powerpoint/2010/main" xmlns="" val="44769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5486400" cy="68521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1647202" y="1905000"/>
            <a:ext cx="2286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31200" y="6107668"/>
            <a:ext cx="441146" cy="369332"/>
          </a:xfrm>
          <a:prstGeom prst="rect">
            <a:avLst/>
          </a:prstGeom>
        </p:spPr>
        <p:txBody>
          <a:bodyPr wrap="none">
            <a:spAutoFit/>
          </a:bodyPr>
          <a:lstStyle/>
          <a:p>
            <a:fld id="{F41E9944-5B80-486C-872A-33CAAC1186FE}" type="slidenum">
              <a:rPr lang="en-US" smtClean="0">
                <a:solidFill>
                  <a:srgbClr val="000000"/>
                </a:solidFill>
              </a:rPr>
              <a:pPr/>
              <a:t>21</a:t>
            </a:fld>
            <a:endParaRPr lang="en-US" dirty="0"/>
          </a:p>
        </p:txBody>
      </p:sp>
    </p:spTree>
    <p:extLst>
      <p:ext uri="{BB962C8B-B14F-4D97-AF65-F5344CB8AC3E}">
        <p14:creationId xmlns:p14="http://schemas.microsoft.com/office/powerpoint/2010/main" xmlns="" val="3207578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689" t="6039" r="10771" b="13438"/>
          <a:stretch/>
        </p:blipFill>
        <p:spPr>
          <a:xfrm>
            <a:off x="2070730" y="0"/>
            <a:ext cx="4969753" cy="6856850"/>
          </a:xfrm>
          <a:prstGeom prst="rect">
            <a:avLst/>
          </a:prstGeom>
        </p:spPr>
      </p:pic>
      <p:sp>
        <p:nvSpPr>
          <p:cNvPr id="2" name="Oval 1"/>
          <p:cNvSpPr/>
          <p:nvPr/>
        </p:nvSpPr>
        <p:spPr>
          <a:xfrm>
            <a:off x="1670390" y="5798410"/>
            <a:ext cx="6018922" cy="75931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4" name="Oval 3"/>
          <p:cNvSpPr/>
          <p:nvPr/>
        </p:nvSpPr>
        <p:spPr>
          <a:xfrm>
            <a:off x="1467683" y="2627492"/>
            <a:ext cx="6018922" cy="65724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6" name="Rectangle 5"/>
          <p:cNvSpPr/>
          <p:nvPr/>
        </p:nvSpPr>
        <p:spPr>
          <a:xfrm>
            <a:off x="8258354" y="6006068"/>
            <a:ext cx="441146" cy="369332"/>
          </a:xfrm>
          <a:prstGeom prst="rect">
            <a:avLst/>
          </a:prstGeom>
        </p:spPr>
        <p:txBody>
          <a:bodyPr wrap="none">
            <a:spAutoFit/>
          </a:bodyPr>
          <a:lstStyle/>
          <a:p>
            <a:fld id="{F41E9944-5B80-486C-872A-33CAAC1186FE}" type="slidenum">
              <a:rPr lang="en-US" smtClean="0">
                <a:solidFill>
                  <a:srgbClr val="000000"/>
                </a:solidFill>
              </a:rPr>
              <a:pPr/>
              <a:t>22</a:t>
            </a:fld>
            <a:endParaRPr lang="en-US" dirty="0"/>
          </a:p>
        </p:txBody>
      </p:sp>
    </p:spTree>
    <p:extLst>
      <p:ext uri="{BB962C8B-B14F-4D97-AF65-F5344CB8AC3E}">
        <p14:creationId xmlns:p14="http://schemas.microsoft.com/office/powerpoint/2010/main" xmlns="" val="304594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899" y="0"/>
            <a:ext cx="9165899"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0" y="762000"/>
            <a:ext cx="44958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3124200"/>
            <a:ext cx="1524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95800" y="1295400"/>
            <a:ext cx="457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57800" y="20574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02854" y="6247368"/>
            <a:ext cx="441146" cy="369332"/>
          </a:xfrm>
          <a:prstGeom prst="rect">
            <a:avLst/>
          </a:prstGeom>
        </p:spPr>
        <p:txBody>
          <a:bodyPr wrap="none">
            <a:spAutoFit/>
          </a:bodyPr>
          <a:lstStyle/>
          <a:p>
            <a:fld id="{F41E9944-5B80-486C-872A-33CAAC1186FE}" type="slidenum">
              <a:rPr lang="en-US" smtClean="0">
                <a:solidFill>
                  <a:srgbClr val="000000"/>
                </a:solidFill>
              </a:rPr>
              <a:pPr/>
              <a:t>23</a:t>
            </a:fld>
            <a:endParaRPr lang="en-US" dirty="0"/>
          </a:p>
        </p:txBody>
      </p:sp>
    </p:spTree>
    <p:extLst>
      <p:ext uri="{BB962C8B-B14F-4D97-AF65-F5344CB8AC3E}">
        <p14:creationId xmlns:p14="http://schemas.microsoft.com/office/powerpoint/2010/main" xmlns="" val="1042458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Program Experience</a:t>
            </a:r>
            <a:endParaRPr lang="en-US" dirty="0"/>
          </a:p>
        </p:txBody>
      </p:sp>
      <p:sp>
        <p:nvSpPr>
          <p:cNvPr id="3" name="Content Placeholder 2"/>
          <p:cNvSpPr>
            <a:spLocks noGrp="1"/>
          </p:cNvSpPr>
          <p:nvPr>
            <p:ph idx="1"/>
          </p:nvPr>
        </p:nvSpPr>
        <p:spPr/>
        <p:txBody>
          <a:bodyPr/>
          <a:lstStyle/>
          <a:p>
            <a:r>
              <a:rPr lang="en-US" dirty="0" smtClean="0"/>
              <a:t>We use the support programs whether on or off-label for both medications</a:t>
            </a:r>
          </a:p>
          <a:p>
            <a:r>
              <a:rPr lang="en-US" dirty="0" smtClean="0"/>
              <a:t>On-label requests follow our High Dollar Medication Process flow algorithm </a:t>
            </a:r>
          </a:p>
          <a:p>
            <a:r>
              <a:rPr lang="en-US" dirty="0" smtClean="0"/>
              <a:t>Off-label requests follow either the Medicare or Other Payers Process flow algorithms</a:t>
            </a:r>
            <a:endParaRPr lang="en-US" dirty="0"/>
          </a:p>
        </p:txBody>
      </p:sp>
      <p:sp>
        <p:nvSpPr>
          <p:cNvPr id="4" name="Rectangle 3"/>
          <p:cNvSpPr/>
          <p:nvPr/>
        </p:nvSpPr>
        <p:spPr>
          <a:xfrm>
            <a:off x="8245654" y="6006068"/>
            <a:ext cx="441146" cy="369332"/>
          </a:xfrm>
          <a:prstGeom prst="rect">
            <a:avLst/>
          </a:prstGeom>
        </p:spPr>
        <p:txBody>
          <a:bodyPr wrap="none">
            <a:spAutoFit/>
          </a:bodyPr>
          <a:lstStyle/>
          <a:p>
            <a:fld id="{F41E9944-5B80-486C-872A-33CAAC1186FE}" type="slidenum">
              <a:rPr lang="en-US" smtClean="0">
                <a:solidFill>
                  <a:srgbClr val="000000"/>
                </a:solidFill>
              </a:rPr>
              <a:pPr/>
              <a:t>24</a:t>
            </a:fld>
            <a:endParaRPr lang="en-US" dirty="0"/>
          </a:p>
        </p:txBody>
      </p:sp>
    </p:spTree>
    <p:extLst>
      <p:ext uri="{BB962C8B-B14F-4D97-AF65-F5344CB8AC3E}">
        <p14:creationId xmlns:p14="http://schemas.microsoft.com/office/powerpoint/2010/main" xmlns="" val="192545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Payer Experience</a:t>
            </a:r>
            <a:endParaRPr lang="en-US" dirty="0"/>
          </a:p>
        </p:txBody>
      </p:sp>
      <p:sp>
        <p:nvSpPr>
          <p:cNvPr id="3" name="Content Placeholder 2"/>
          <p:cNvSpPr>
            <a:spLocks noGrp="1"/>
          </p:cNvSpPr>
          <p:nvPr>
            <p:ph idx="1"/>
          </p:nvPr>
        </p:nvSpPr>
        <p:spPr>
          <a:xfrm>
            <a:off x="533400" y="1371600"/>
            <a:ext cx="8305800" cy="4800600"/>
          </a:xfrm>
        </p:spPr>
        <p:txBody>
          <a:bodyPr>
            <a:normAutofit fontScale="92500" lnSpcReduction="10000"/>
          </a:bodyPr>
          <a:lstStyle/>
          <a:p>
            <a:r>
              <a:rPr lang="en-US" dirty="0" smtClean="0"/>
              <a:t>Medicare</a:t>
            </a:r>
          </a:p>
          <a:p>
            <a:pPr lvl="1"/>
            <a:r>
              <a:rPr lang="en-US" dirty="0" smtClean="0"/>
              <a:t>No LCD yet</a:t>
            </a:r>
          </a:p>
          <a:p>
            <a:pPr lvl="1"/>
            <a:r>
              <a:rPr lang="en-US" dirty="0" smtClean="0"/>
              <a:t>Require signed ABN if off label</a:t>
            </a:r>
          </a:p>
          <a:p>
            <a:r>
              <a:rPr lang="en-US" dirty="0" smtClean="0"/>
              <a:t>Managed Medicare</a:t>
            </a:r>
            <a:endParaRPr lang="en-US" dirty="0" smtClean="0">
              <a:solidFill>
                <a:srgbClr val="FF0000"/>
              </a:solidFill>
            </a:endParaRPr>
          </a:p>
          <a:p>
            <a:pPr lvl="1"/>
            <a:r>
              <a:rPr lang="en-US" dirty="0" smtClean="0"/>
              <a:t>Clinical policy guidelines are available for all major payer plans</a:t>
            </a:r>
          </a:p>
          <a:p>
            <a:pPr lvl="1"/>
            <a:r>
              <a:rPr lang="en-US" dirty="0" smtClean="0"/>
              <a:t>Require off-label predetermination	</a:t>
            </a:r>
          </a:p>
          <a:p>
            <a:pPr lvl="2"/>
            <a:r>
              <a:rPr lang="en-US" dirty="0" smtClean="0"/>
              <a:t>Off-label considered with clinical support and patient information, decisions on a case-by-case basis</a:t>
            </a:r>
          </a:p>
          <a:p>
            <a:pPr lvl="1"/>
            <a:r>
              <a:rPr lang="en-US" dirty="0" smtClean="0"/>
              <a:t>Require NONC</a:t>
            </a:r>
            <a:r>
              <a:rPr lang="en-US" dirty="0" smtClean="0">
                <a:solidFill>
                  <a:srgbClr val="FF0000"/>
                </a:solidFill>
              </a:rPr>
              <a:t> </a:t>
            </a:r>
            <a:r>
              <a:rPr lang="en-US" dirty="0" smtClean="0"/>
              <a:t>with unsuccessful predetermination</a:t>
            </a:r>
          </a:p>
        </p:txBody>
      </p:sp>
      <p:sp>
        <p:nvSpPr>
          <p:cNvPr id="4" name="Rectangle 3"/>
          <p:cNvSpPr/>
          <p:nvPr/>
        </p:nvSpPr>
        <p:spPr>
          <a:xfrm>
            <a:off x="8398054" y="5987534"/>
            <a:ext cx="441146" cy="369332"/>
          </a:xfrm>
          <a:prstGeom prst="rect">
            <a:avLst/>
          </a:prstGeom>
        </p:spPr>
        <p:txBody>
          <a:bodyPr wrap="none">
            <a:spAutoFit/>
          </a:bodyPr>
          <a:lstStyle/>
          <a:p>
            <a:fld id="{F41E9944-5B80-486C-872A-33CAAC1186FE}" type="slidenum">
              <a:rPr lang="en-US" smtClean="0">
                <a:solidFill>
                  <a:srgbClr val="000000"/>
                </a:solidFill>
              </a:rPr>
              <a:pPr/>
              <a:t>25</a:t>
            </a:fld>
            <a:endParaRPr lang="en-US" dirty="0"/>
          </a:p>
        </p:txBody>
      </p:sp>
    </p:spTree>
    <p:extLst>
      <p:ext uri="{BB962C8B-B14F-4D97-AF65-F5344CB8AC3E}">
        <p14:creationId xmlns:p14="http://schemas.microsoft.com/office/powerpoint/2010/main" xmlns="" val="1471489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Payer Experience</a:t>
            </a:r>
            <a:endParaRPr lang="en-US" dirty="0"/>
          </a:p>
        </p:txBody>
      </p:sp>
      <p:sp>
        <p:nvSpPr>
          <p:cNvPr id="3" name="Content Placeholder 2"/>
          <p:cNvSpPr>
            <a:spLocks noGrp="1"/>
          </p:cNvSpPr>
          <p:nvPr>
            <p:ph idx="1"/>
          </p:nvPr>
        </p:nvSpPr>
        <p:spPr>
          <a:xfrm>
            <a:off x="381000" y="1371600"/>
            <a:ext cx="8610600" cy="4953000"/>
          </a:xfrm>
        </p:spPr>
        <p:txBody>
          <a:bodyPr>
            <a:normAutofit/>
          </a:bodyPr>
          <a:lstStyle/>
          <a:p>
            <a:r>
              <a:rPr lang="en-US" sz="2800" dirty="0" smtClean="0"/>
              <a:t>Medicaid</a:t>
            </a:r>
          </a:p>
          <a:p>
            <a:pPr lvl="1"/>
            <a:r>
              <a:rPr lang="en-US" sz="2400" dirty="0" smtClean="0"/>
              <a:t>Can not require NONC</a:t>
            </a:r>
          </a:p>
          <a:p>
            <a:pPr lvl="1"/>
            <a:r>
              <a:rPr lang="en-US" sz="2400" dirty="0" smtClean="0"/>
              <a:t>If denied, only option is a support program</a:t>
            </a:r>
          </a:p>
          <a:p>
            <a:r>
              <a:rPr lang="en-US" sz="2800" dirty="0" smtClean="0"/>
              <a:t>Managed Medicaid</a:t>
            </a:r>
          </a:p>
          <a:p>
            <a:pPr lvl="1"/>
            <a:r>
              <a:rPr lang="en-US" sz="2400" dirty="0" smtClean="0"/>
              <a:t>Clinical policy guidelines are available (Caresource, Molina, etc.)</a:t>
            </a:r>
          </a:p>
          <a:p>
            <a:pPr lvl="1"/>
            <a:r>
              <a:rPr lang="en-US" sz="2400" dirty="0" smtClean="0"/>
              <a:t>Require off-label predetermination</a:t>
            </a:r>
            <a:r>
              <a:rPr lang="en-US" dirty="0" smtClean="0"/>
              <a:t>	</a:t>
            </a:r>
          </a:p>
          <a:p>
            <a:pPr lvl="2"/>
            <a:r>
              <a:rPr lang="en-US" sz="2200" dirty="0" smtClean="0"/>
              <a:t>Off-label considered with clinical support and patient information, decisions on a case-by-case basis</a:t>
            </a:r>
          </a:p>
          <a:p>
            <a:pPr lvl="1"/>
            <a:r>
              <a:rPr lang="en-US" sz="2400" dirty="0" smtClean="0"/>
              <a:t>Require signed NONC with unsuccessful predetermination</a:t>
            </a:r>
          </a:p>
          <a:p>
            <a:endParaRPr lang="en-US" dirty="0"/>
          </a:p>
        </p:txBody>
      </p:sp>
      <p:sp>
        <p:nvSpPr>
          <p:cNvPr id="4" name="Rectangle 3"/>
          <p:cNvSpPr/>
          <p:nvPr/>
        </p:nvSpPr>
        <p:spPr>
          <a:xfrm>
            <a:off x="8245654" y="5955268"/>
            <a:ext cx="441146" cy="369332"/>
          </a:xfrm>
          <a:prstGeom prst="rect">
            <a:avLst/>
          </a:prstGeom>
        </p:spPr>
        <p:txBody>
          <a:bodyPr wrap="none">
            <a:spAutoFit/>
          </a:bodyPr>
          <a:lstStyle/>
          <a:p>
            <a:fld id="{F41E9944-5B80-486C-872A-33CAAC1186FE}" type="slidenum">
              <a:rPr lang="en-US" smtClean="0">
                <a:solidFill>
                  <a:srgbClr val="000000"/>
                </a:solidFill>
              </a:rPr>
              <a:pPr/>
              <a:t>26</a:t>
            </a:fld>
            <a:endParaRPr lang="en-US" dirty="0"/>
          </a:p>
        </p:txBody>
      </p:sp>
    </p:spTree>
    <p:extLst>
      <p:ext uri="{BB962C8B-B14F-4D97-AF65-F5344CB8AC3E}">
        <p14:creationId xmlns:p14="http://schemas.microsoft.com/office/powerpoint/2010/main" xmlns="" val="341930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Payer Experience</a:t>
            </a:r>
            <a:endParaRPr lang="en-US" dirty="0"/>
          </a:p>
        </p:txBody>
      </p:sp>
      <p:sp>
        <p:nvSpPr>
          <p:cNvPr id="3" name="Content Placeholder 2"/>
          <p:cNvSpPr>
            <a:spLocks noGrp="1"/>
          </p:cNvSpPr>
          <p:nvPr>
            <p:ph idx="1"/>
          </p:nvPr>
        </p:nvSpPr>
        <p:spPr>
          <a:xfrm>
            <a:off x="457200" y="1371600"/>
            <a:ext cx="8367204" cy="4836111"/>
          </a:xfrm>
        </p:spPr>
        <p:txBody>
          <a:bodyPr>
            <a:normAutofit lnSpcReduction="10000"/>
          </a:bodyPr>
          <a:lstStyle/>
          <a:p>
            <a:r>
              <a:rPr lang="en-US" sz="2800" dirty="0" smtClean="0"/>
              <a:t>Anthem, Humana, Aetna, Cigna</a:t>
            </a:r>
          </a:p>
          <a:p>
            <a:pPr lvl="1"/>
            <a:r>
              <a:rPr lang="en-US" dirty="0" smtClean="0"/>
              <a:t>Clinical policy guidelines are available for all</a:t>
            </a:r>
          </a:p>
          <a:p>
            <a:pPr lvl="1"/>
            <a:r>
              <a:rPr lang="en-US" dirty="0" smtClean="0"/>
              <a:t>Require off-label predetermination	</a:t>
            </a:r>
          </a:p>
          <a:p>
            <a:pPr lvl="2"/>
            <a:r>
              <a:rPr lang="en-US" dirty="0" smtClean="0"/>
              <a:t>Off-label considered with clinical support and patient information, decisions on a case-by-case basis</a:t>
            </a:r>
          </a:p>
          <a:p>
            <a:pPr lvl="1"/>
            <a:r>
              <a:rPr lang="en-US" dirty="0" smtClean="0"/>
              <a:t>Require signed NONC with unsuccessful predetermination</a:t>
            </a:r>
          </a:p>
          <a:p>
            <a:pPr lvl="1"/>
            <a:r>
              <a:rPr lang="en-US" dirty="0" smtClean="0"/>
              <a:t>Anthem appears to have most scrutiny and where we have seen the most denials even after pre-determination authorization</a:t>
            </a:r>
          </a:p>
          <a:p>
            <a:endParaRPr lang="en-US" dirty="0" smtClean="0"/>
          </a:p>
          <a:p>
            <a:endParaRPr lang="en-US" dirty="0"/>
          </a:p>
        </p:txBody>
      </p:sp>
      <p:sp>
        <p:nvSpPr>
          <p:cNvPr id="4" name="Rectangle 3"/>
          <p:cNvSpPr/>
          <p:nvPr/>
        </p:nvSpPr>
        <p:spPr>
          <a:xfrm>
            <a:off x="8383258" y="6023045"/>
            <a:ext cx="441146" cy="369332"/>
          </a:xfrm>
          <a:prstGeom prst="rect">
            <a:avLst/>
          </a:prstGeom>
        </p:spPr>
        <p:txBody>
          <a:bodyPr wrap="none">
            <a:spAutoFit/>
          </a:bodyPr>
          <a:lstStyle/>
          <a:p>
            <a:fld id="{F41E9944-5B80-486C-872A-33CAAC1186FE}" type="slidenum">
              <a:rPr lang="en-US" smtClean="0">
                <a:solidFill>
                  <a:srgbClr val="000000"/>
                </a:solidFill>
              </a:rPr>
              <a:pPr/>
              <a:t>27</a:t>
            </a:fld>
            <a:endParaRPr lang="en-US" dirty="0"/>
          </a:p>
        </p:txBody>
      </p:sp>
    </p:spTree>
    <p:extLst>
      <p:ext uri="{BB962C8B-B14F-4D97-AF65-F5344CB8AC3E}">
        <p14:creationId xmlns:p14="http://schemas.microsoft.com/office/powerpoint/2010/main" xmlns="" val="3344703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Payer Experience</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United Health Care</a:t>
            </a:r>
          </a:p>
          <a:p>
            <a:pPr lvl="1"/>
            <a:r>
              <a:rPr lang="en-US" dirty="0" smtClean="0"/>
              <a:t>Follows NCCN Guidelines</a:t>
            </a:r>
          </a:p>
          <a:p>
            <a:pPr lvl="1"/>
            <a:r>
              <a:rPr lang="en-US" dirty="0"/>
              <a:t>Require off-label predetermination	</a:t>
            </a:r>
          </a:p>
          <a:p>
            <a:pPr lvl="2"/>
            <a:r>
              <a:rPr lang="en-US" dirty="0"/>
              <a:t>Off-label considered with clinical support and patient information, decisions on a case-by-case basis</a:t>
            </a:r>
          </a:p>
          <a:p>
            <a:pPr lvl="1"/>
            <a:r>
              <a:rPr lang="en-US" dirty="0"/>
              <a:t>Require signed NONC with unsuccessful </a:t>
            </a:r>
            <a:r>
              <a:rPr lang="en-US" dirty="0" smtClean="0"/>
              <a:t>predetermination</a:t>
            </a:r>
          </a:p>
          <a:p>
            <a:r>
              <a:rPr lang="en-US" i="1" dirty="0" smtClean="0"/>
              <a:t>Patients willing to pay out-of-pocket, if necessary for entire therapy</a:t>
            </a:r>
          </a:p>
          <a:p>
            <a:pPr marL="0" indent="0">
              <a:buNone/>
            </a:pPr>
            <a:endParaRPr lang="en-US" dirty="0" smtClean="0">
              <a:solidFill>
                <a:srgbClr val="FF0000"/>
              </a:solidFill>
            </a:endParaRP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sp>
        <p:nvSpPr>
          <p:cNvPr id="4" name="Rectangle 3"/>
          <p:cNvSpPr/>
          <p:nvPr/>
        </p:nvSpPr>
        <p:spPr>
          <a:xfrm>
            <a:off x="8466227" y="5973763"/>
            <a:ext cx="441146" cy="369332"/>
          </a:xfrm>
          <a:prstGeom prst="rect">
            <a:avLst/>
          </a:prstGeom>
        </p:spPr>
        <p:txBody>
          <a:bodyPr wrap="none">
            <a:spAutoFit/>
          </a:bodyPr>
          <a:lstStyle/>
          <a:p>
            <a:fld id="{F41E9944-5B80-486C-872A-33CAAC1186FE}" type="slidenum">
              <a:rPr lang="en-US" smtClean="0">
                <a:solidFill>
                  <a:srgbClr val="000000"/>
                </a:solidFill>
              </a:rPr>
              <a:pPr/>
              <a:t>28</a:t>
            </a:fld>
            <a:endParaRPr lang="en-US" dirty="0"/>
          </a:p>
        </p:txBody>
      </p:sp>
    </p:spTree>
    <p:extLst>
      <p:ext uri="{BB962C8B-B14F-4D97-AF65-F5344CB8AC3E}">
        <p14:creationId xmlns:p14="http://schemas.microsoft.com/office/powerpoint/2010/main" xmlns="" val="2791967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457200" y="1002268"/>
            <a:ext cx="8458200" cy="5029200"/>
          </a:xfrm>
        </p:spPr>
        <p:txBody>
          <a:bodyPr>
            <a:normAutofit lnSpcReduction="10000"/>
          </a:bodyPr>
          <a:lstStyle/>
          <a:p>
            <a:r>
              <a:rPr lang="en-US" dirty="0"/>
              <a:t>Requests for off-label use immediately following FDA approval</a:t>
            </a:r>
          </a:p>
          <a:p>
            <a:r>
              <a:rPr lang="en-US" dirty="0" smtClean="0"/>
              <a:t>Payers initially not prepared to answer coverage questions and render decisions</a:t>
            </a:r>
          </a:p>
          <a:p>
            <a:r>
              <a:rPr lang="en-US" dirty="0" smtClean="0"/>
              <a:t>Support programs are different</a:t>
            </a:r>
          </a:p>
          <a:p>
            <a:pPr lvl="1"/>
            <a:r>
              <a:rPr lang="en-US" dirty="0" smtClean="0"/>
              <a:t>Testing requirement</a:t>
            </a:r>
          </a:p>
          <a:p>
            <a:pPr lvl="1"/>
            <a:r>
              <a:rPr lang="en-US" dirty="0" smtClean="0"/>
              <a:t>Off-label support</a:t>
            </a:r>
          </a:p>
          <a:p>
            <a:r>
              <a:rPr lang="en-US" dirty="0" smtClean="0"/>
              <a:t>Resource intense</a:t>
            </a:r>
          </a:p>
          <a:p>
            <a:pPr lvl="1"/>
            <a:r>
              <a:rPr lang="en-US" dirty="0" smtClean="0"/>
              <a:t>Clinical team (physicians, pharmacists, APPs)</a:t>
            </a:r>
          </a:p>
          <a:p>
            <a:pPr lvl="1"/>
            <a:r>
              <a:rPr lang="en-US" dirty="0" smtClean="0"/>
              <a:t>Reimbursement staff</a:t>
            </a:r>
          </a:p>
          <a:p>
            <a:endParaRPr lang="en-US" dirty="0"/>
          </a:p>
        </p:txBody>
      </p:sp>
      <p:sp>
        <p:nvSpPr>
          <p:cNvPr id="4" name="Rectangle 3"/>
          <p:cNvSpPr/>
          <p:nvPr/>
        </p:nvSpPr>
        <p:spPr>
          <a:xfrm>
            <a:off x="8245654" y="6031468"/>
            <a:ext cx="441146" cy="369332"/>
          </a:xfrm>
          <a:prstGeom prst="rect">
            <a:avLst/>
          </a:prstGeom>
        </p:spPr>
        <p:txBody>
          <a:bodyPr wrap="none">
            <a:spAutoFit/>
          </a:bodyPr>
          <a:lstStyle/>
          <a:p>
            <a:fld id="{F41E9944-5B80-486C-872A-33CAAC1186FE}" type="slidenum">
              <a:rPr lang="en-US" smtClean="0">
                <a:solidFill>
                  <a:srgbClr val="000000"/>
                </a:solidFill>
              </a:rPr>
              <a:pPr/>
              <a:t>29</a:t>
            </a:fld>
            <a:endParaRPr lang="en-US" dirty="0"/>
          </a:p>
        </p:txBody>
      </p:sp>
    </p:spTree>
    <p:extLst>
      <p:ext uri="{BB962C8B-B14F-4D97-AF65-F5344CB8AC3E}">
        <p14:creationId xmlns:p14="http://schemas.microsoft.com/office/powerpoint/2010/main" xmlns="" val="154350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McGivney, PhD</a:t>
            </a:r>
            <a:br>
              <a:rPr lang="en-US" dirty="0" smtClean="0"/>
            </a:br>
            <a:r>
              <a:rPr lang="en-US" sz="2400" i="1" dirty="0" smtClean="0"/>
              <a:t>McGivney Global Advisors</a:t>
            </a:r>
            <a:endParaRPr lang="en-US" sz="24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005632705"/>
              </p:ext>
            </p:extLst>
          </p:nvPr>
        </p:nvGraphicFramePr>
        <p:xfrm>
          <a:off x="209016" y="926068"/>
          <a:ext cx="8905874" cy="5048249"/>
        </p:xfrm>
        <a:graphic>
          <a:graphicData uri="http://schemas.openxmlformats.org/drawingml/2006/chart">
            <c:chart xmlns:c="http://schemas.openxmlformats.org/drawingml/2006/chart" xmlns:r="http://schemas.openxmlformats.org/officeDocument/2006/relationships" r:id="rId2"/>
          </a:graphicData>
        </a:graphic>
      </p:graphicFrame>
      <p:sp>
        <p:nvSpPr>
          <p:cNvPr id="30723" name="Title 1"/>
          <p:cNvSpPr>
            <a:spLocks noGrp="1"/>
          </p:cNvSpPr>
          <p:nvPr>
            <p:ph type="title"/>
          </p:nvPr>
        </p:nvSpPr>
        <p:spPr>
          <a:xfrm>
            <a:off x="457200" y="0"/>
            <a:ext cx="8229600" cy="1143000"/>
          </a:xfrm>
        </p:spPr>
        <p:txBody>
          <a:bodyPr/>
          <a:lstStyle/>
          <a:p>
            <a:r>
              <a:rPr lang="en-US" altLang="en-US" smtClean="0"/>
              <a:t>Number of Off-Label Requests</a:t>
            </a:r>
          </a:p>
        </p:txBody>
      </p:sp>
      <p:sp>
        <p:nvSpPr>
          <p:cNvPr id="5" name="Rectangle 4"/>
          <p:cNvSpPr/>
          <p:nvPr/>
        </p:nvSpPr>
        <p:spPr>
          <a:xfrm>
            <a:off x="8245654" y="5974317"/>
            <a:ext cx="441146" cy="369332"/>
          </a:xfrm>
          <a:prstGeom prst="rect">
            <a:avLst/>
          </a:prstGeom>
        </p:spPr>
        <p:txBody>
          <a:bodyPr wrap="none">
            <a:spAutoFit/>
          </a:bodyPr>
          <a:lstStyle/>
          <a:p>
            <a:fld id="{F41E9944-5B80-486C-872A-33CAAC1186FE}" type="slidenum">
              <a:rPr lang="en-US" smtClean="0">
                <a:solidFill>
                  <a:srgbClr val="000000"/>
                </a:solidFill>
              </a:rPr>
              <a:pPr/>
              <a:t>30</a:t>
            </a:fld>
            <a:endParaRPr lang="en-US" dirty="0"/>
          </a:p>
        </p:txBody>
      </p:sp>
    </p:spTree>
    <p:extLst>
      <p:ext uri="{BB962C8B-B14F-4D97-AF65-F5344CB8AC3E}">
        <p14:creationId xmlns:p14="http://schemas.microsoft.com/office/powerpoint/2010/main" xmlns="" val="151971460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371600"/>
            <a:ext cx="8458200" cy="5029200"/>
          </a:xfrm>
        </p:spPr>
        <p:txBody>
          <a:bodyPr>
            <a:normAutofit/>
          </a:bodyPr>
          <a:lstStyle/>
          <a:p>
            <a:r>
              <a:rPr lang="en-US" dirty="0" smtClean="0"/>
              <a:t>Communication/coordination due to multiple individuals and processes involved (internal/external)</a:t>
            </a:r>
          </a:p>
          <a:p>
            <a:r>
              <a:rPr lang="en-US" dirty="0" smtClean="0"/>
              <a:t>Out of pocket payments</a:t>
            </a:r>
          </a:p>
          <a:p>
            <a:r>
              <a:rPr lang="en-US" dirty="0" smtClean="0"/>
              <a:t>Budget impact</a:t>
            </a:r>
          </a:p>
          <a:p>
            <a:pPr lvl="1"/>
            <a:r>
              <a:rPr lang="en-US" dirty="0" smtClean="0"/>
              <a:t>Current off-label use</a:t>
            </a:r>
          </a:p>
          <a:p>
            <a:pPr lvl="1"/>
            <a:r>
              <a:rPr lang="en-US" dirty="0" smtClean="0"/>
              <a:t>Pending indications</a:t>
            </a:r>
          </a:p>
          <a:p>
            <a:pPr lvl="1"/>
            <a:r>
              <a:rPr lang="en-US" dirty="0" smtClean="0"/>
              <a:t>Number of clinical trials</a:t>
            </a:r>
          </a:p>
          <a:p>
            <a:endParaRPr lang="en-US" dirty="0"/>
          </a:p>
        </p:txBody>
      </p:sp>
      <p:sp>
        <p:nvSpPr>
          <p:cNvPr id="4" name="Rectangle 3"/>
          <p:cNvSpPr/>
          <p:nvPr/>
        </p:nvSpPr>
        <p:spPr>
          <a:xfrm>
            <a:off x="8245654" y="5974317"/>
            <a:ext cx="441146" cy="369332"/>
          </a:xfrm>
          <a:prstGeom prst="rect">
            <a:avLst/>
          </a:prstGeom>
        </p:spPr>
        <p:txBody>
          <a:bodyPr wrap="none">
            <a:spAutoFit/>
          </a:bodyPr>
          <a:lstStyle/>
          <a:p>
            <a:fld id="{F41E9944-5B80-486C-872A-33CAAC1186FE}" type="slidenum">
              <a:rPr lang="en-US" smtClean="0">
                <a:solidFill>
                  <a:srgbClr val="000000"/>
                </a:solidFill>
              </a:rPr>
              <a:pPr/>
              <a:t>31</a:t>
            </a:fld>
            <a:endParaRPr lang="en-US" dirty="0"/>
          </a:p>
        </p:txBody>
      </p:sp>
    </p:spTree>
    <p:extLst>
      <p:ext uri="{BB962C8B-B14F-4D97-AF65-F5344CB8AC3E}">
        <p14:creationId xmlns="" xmlns:p14="http://schemas.microsoft.com/office/powerpoint/2010/main" val="2809639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we made it work?</a:t>
            </a:r>
            <a:endParaRPr lang="en-US" dirty="0"/>
          </a:p>
        </p:txBody>
      </p:sp>
      <p:sp>
        <p:nvSpPr>
          <p:cNvPr id="3" name="Content Placeholder 2"/>
          <p:cNvSpPr>
            <a:spLocks noGrp="1"/>
          </p:cNvSpPr>
          <p:nvPr>
            <p:ph idx="1"/>
          </p:nvPr>
        </p:nvSpPr>
        <p:spPr>
          <a:xfrm>
            <a:off x="457200" y="1244600"/>
            <a:ext cx="8305800" cy="5029200"/>
          </a:xfrm>
        </p:spPr>
        <p:txBody>
          <a:bodyPr>
            <a:normAutofit fontScale="92500" lnSpcReduction="10000"/>
          </a:bodyPr>
          <a:lstStyle/>
          <a:p>
            <a:r>
              <a:rPr lang="en-US" dirty="0" smtClean="0"/>
              <a:t>High dollar medication approval process	</a:t>
            </a:r>
          </a:p>
          <a:p>
            <a:pPr lvl="1"/>
            <a:r>
              <a:rPr lang="en-US" dirty="0"/>
              <a:t>Enroll every patient into a support </a:t>
            </a:r>
            <a:r>
              <a:rPr lang="en-US" dirty="0" smtClean="0"/>
              <a:t>program, regardless of on or off-label</a:t>
            </a:r>
          </a:p>
          <a:p>
            <a:pPr lvl="1"/>
            <a:r>
              <a:rPr lang="en-US" dirty="0" smtClean="0"/>
              <a:t>Clinical specialist pharmacist at point of care provides support and engages clinical team</a:t>
            </a:r>
          </a:p>
          <a:p>
            <a:r>
              <a:rPr lang="en-US" dirty="0"/>
              <a:t>Robust </a:t>
            </a:r>
            <a:r>
              <a:rPr lang="en-US" dirty="0" smtClean="0"/>
              <a:t>0ff-Label </a:t>
            </a:r>
            <a:r>
              <a:rPr lang="en-US" dirty="0"/>
              <a:t>Policy and Procedure</a:t>
            </a:r>
          </a:p>
          <a:p>
            <a:pPr lvl="1">
              <a:buFontTx/>
              <a:buChar char="-"/>
            </a:pPr>
            <a:r>
              <a:rPr lang="en-US" dirty="0"/>
              <a:t>All off-label requests require predetermination</a:t>
            </a:r>
          </a:p>
          <a:p>
            <a:pPr lvl="1">
              <a:buFontTx/>
              <a:buChar char="-"/>
            </a:pPr>
            <a:r>
              <a:rPr lang="en-US" dirty="0"/>
              <a:t>Patients </a:t>
            </a:r>
            <a:r>
              <a:rPr lang="en-US" dirty="0" smtClean="0"/>
              <a:t>are made </a:t>
            </a:r>
            <a:r>
              <a:rPr lang="en-US" dirty="0"/>
              <a:t>aware of risks and benefits, including financial risk</a:t>
            </a:r>
          </a:p>
          <a:p>
            <a:pPr lvl="1">
              <a:buFontTx/>
              <a:buChar char="-"/>
            </a:pPr>
            <a:r>
              <a:rPr lang="en-US" dirty="0"/>
              <a:t>Patients </a:t>
            </a:r>
            <a:r>
              <a:rPr lang="en-US" dirty="0" smtClean="0"/>
              <a:t>are required </a:t>
            </a:r>
            <a:r>
              <a:rPr lang="en-US" dirty="0"/>
              <a:t>to sign an ABN or </a:t>
            </a:r>
            <a:r>
              <a:rPr lang="en-US" dirty="0" smtClean="0"/>
              <a:t>NONC</a:t>
            </a:r>
          </a:p>
          <a:p>
            <a:pPr lvl="1">
              <a:buFontTx/>
              <a:buChar char="-"/>
            </a:pPr>
            <a:r>
              <a:rPr lang="en-US" dirty="0" smtClean="0"/>
              <a:t>Utilize peer review process as necessary</a:t>
            </a:r>
          </a:p>
          <a:p>
            <a:endParaRPr lang="en-US" dirty="0"/>
          </a:p>
        </p:txBody>
      </p:sp>
      <p:sp>
        <p:nvSpPr>
          <p:cNvPr id="4" name="Rectangle 3"/>
          <p:cNvSpPr/>
          <p:nvPr/>
        </p:nvSpPr>
        <p:spPr>
          <a:xfrm>
            <a:off x="8466227" y="6107668"/>
            <a:ext cx="441146" cy="369332"/>
          </a:xfrm>
          <a:prstGeom prst="rect">
            <a:avLst/>
          </a:prstGeom>
        </p:spPr>
        <p:txBody>
          <a:bodyPr wrap="none">
            <a:spAutoFit/>
          </a:bodyPr>
          <a:lstStyle/>
          <a:p>
            <a:fld id="{F41E9944-5B80-486C-872A-33CAAC1186FE}" type="slidenum">
              <a:rPr lang="en-US" smtClean="0">
                <a:solidFill>
                  <a:srgbClr val="000000"/>
                </a:solidFill>
              </a:rPr>
              <a:pPr/>
              <a:t>32</a:t>
            </a:fld>
            <a:endParaRPr lang="en-US" dirty="0"/>
          </a:p>
        </p:txBody>
      </p:sp>
    </p:spTree>
    <p:extLst>
      <p:ext uri="{BB962C8B-B14F-4D97-AF65-F5344CB8AC3E}">
        <p14:creationId xmlns:p14="http://schemas.microsoft.com/office/powerpoint/2010/main" xmlns="" val="1866510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we made it work?</a:t>
            </a:r>
          </a:p>
        </p:txBody>
      </p:sp>
      <p:sp>
        <p:nvSpPr>
          <p:cNvPr id="3" name="Content Placeholder 2"/>
          <p:cNvSpPr>
            <a:spLocks noGrp="1"/>
          </p:cNvSpPr>
          <p:nvPr>
            <p:ph idx="1"/>
          </p:nvPr>
        </p:nvSpPr>
        <p:spPr>
          <a:xfrm>
            <a:off x="457200" y="1447800"/>
            <a:ext cx="8382000" cy="4724400"/>
          </a:xfrm>
        </p:spPr>
        <p:txBody>
          <a:bodyPr>
            <a:normAutofit fontScale="85000" lnSpcReduction="10000"/>
          </a:bodyPr>
          <a:lstStyle/>
          <a:p>
            <a:r>
              <a:rPr lang="en-US" dirty="0" smtClean="0"/>
              <a:t>Added Reimbursement Specialists to the Pharmacy Department</a:t>
            </a:r>
          </a:p>
          <a:p>
            <a:pPr lvl="1"/>
            <a:r>
              <a:rPr lang="en-US" dirty="0" smtClean="0"/>
              <a:t>Handle all high dollar approvals </a:t>
            </a:r>
          </a:p>
          <a:p>
            <a:pPr lvl="2"/>
            <a:r>
              <a:rPr lang="en-US" dirty="0"/>
              <a:t>S</a:t>
            </a:r>
            <a:r>
              <a:rPr lang="en-US" dirty="0" smtClean="0"/>
              <a:t>ubmit manufacturer program application and perform precertification</a:t>
            </a:r>
          </a:p>
          <a:p>
            <a:pPr lvl="1"/>
            <a:r>
              <a:rPr lang="en-US" dirty="0" smtClean="0"/>
              <a:t>Handle all off-label predeterminations</a:t>
            </a:r>
          </a:p>
          <a:p>
            <a:pPr lvl="1"/>
            <a:r>
              <a:rPr lang="en-US" dirty="0" smtClean="0"/>
              <a:t>Engage directly with Clinical Specialist Pharmacists</a:t>
            </a:r>
          </a:p>
          <a:p>
            <a:pPr lvl="1"/>
            <a:r>
              <a:rPr lang="en-US" dirty="0" smtClean="0"/>
              <a:t>Determine out of pocket payment amount when necessary</a:t>
            </a:r>
          </a:p>
          <a:p>
            <a:r>
              <a:rPr lang="en-US" dirty="0" smtClean="0"/>
              <a:t>Pharmacy follows every </a:t>
            </a:r>
            <a:r>
              <a:rPr lang="en-US" dirty="0"/>
              <a:t>claim to ensure </a:t>
            </a:r>
            <a:r>
              <a:rPr lang="en-US" dirty="0" smtClean="0"/>
              <a:t>payment</a:t>
            </a:r>
          </a:p>
          <a:p>
            <a:r>
              <a:rPr lang="en-US" dirty="0" smtClean="0"/>
              <a:t>Developed detailed process flows</a:t>
            </a:r>
            <a:endParaRPr lang="en-US" dirty="0"/>
          </a:p>
          <a:p>
            <a:pPr marL="0" indent="0">
              <a:buNone/>
            </a:pPr>
            <a:endParaRPr lang="en-US" dirty="0"/>
          </a:p>
        </p:txBody>
      </p:sp>
      <p:sp>
        <p:nvSpPr>
          <p:cNvPr id="4" name="Rectangle 3"/>
          <p:cNvSpPr/>
          <p:nvPr/>
        </p:nvSpPr>
        <p:spPr>
          <a:xfrm>
            <a:off x="8245654" y="5987534"/>
            <a:ext cx="441146" cy="369332"/>
          </a:xfrm>
          <a:prstGeom prst="rect">
            <a:avLst/>
          </a:prstGeom>
        </p:spPr>
        <p:txBody>
          <a:bodyPr wrap="none">
            <a:spAutoFit/>
          </a:bodyPr>
          <a:lstStyle/>
          <a:p>
            <a:fld id="{F41E9944-5B80-486C-872A-33CAAC1186FE}" type="slidenum">
              <a:rPr lang="en-US" smtClean="0">
                <a:solidFill>
                  <a:srgbClr val="000000"/>
                </a:solidFill>
              </a:rPr>
              <a:pPr/>
              <a:t>33</a:t>
            </a:fld>
            <a:endParaRPr lang="en-US" dirty="0"/>
          </a:p>
        </p:txBody>
      </p:sp>
    </p:spTree>
    <p:extLst>
      <p:ext uri="{BB962C8B-B14F-4D97-AF65-F5344CB8AC3E}">
        <p14:creationId xmlns:p14="http://schemas.microsoft.com/office/powerpoint/2010/main" xmlns="" val="142194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81000" y="782638"/>
            <a:ext cx="8534400" cy="9604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41375" y="874713"/>
            <a:ext cx="1219200" cy="809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Treatment includes high dollar</a:t>
            </a:r>
            <a:r>
              <a:rPr lang="en-US" sz="1050" dirty="0">
                <a:solidFill>
                  <a:sysClr val="windowText" lastClr="000000"/>
                </a:solidFill>
              </a:rPr>
              <a:t> medication</a:t>
            </a:r>
            <a:endParaRPr lang="en-US" sz="1050" dirty="0"/>
          </a:p>
        </p:txBody>
      </p:sp>
      <p:sp>
        <p:nvSpPr>
          <p:cNvPr id="6" name="Rectangle 5"/>
          <p:cNvSpPr/>
          <p:nvPr/>
        </p:nvSpPr>
        <p:spPr>
          <a:xfrm>
            <a:off x="2438400" y="871538"/>
            <a:ext cx="1371600" cy="795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Clinic nurse obtains signatures for Pharma reimbursement form from patient and prescriber</a:t>
            </a:r>
          </a:p>
        </p:txBody>
      </p:sp>
      <p:sp>
        <p:nvSpPr>
          <p:cNvPr id="7" name="Rectangle 6"/>
          <p:cNvSpPr/>
          <p:nvPr/>
        </p:nvSpPr>
        <p:spPr>
          <a:xfrm>
            <a:off x="4070350" y="858838"/>
            <a:ext cx="1219200" cy="808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Pharma form is scanned to James reimbursement specialists (RS)</a:t>
            </a:r>
          </a:p>
        </p:txBody>
      </p:sp>
      <p:sp>
        <p:nvSpPr>
          <p:cNvPr id="8" name="Rectangle 7"/>
          <p:cNvSpPr/>
          <p:nvPr/>
        </p:nvSpPr>
        <p:spPr>
          <a:xfrm>
            <a:off x="5561013" y="858838"/>
            <a:ext cx="1905000" cy="808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Pharma form is submitted to company by RS</a:t>
            </a:r>
          </a:p>
        </p:txBody>
      </p:sp>
      <p:sp>
        <p:nvSpPr>
          <p:cNvPr id="10" name="Down Arrow 9"/>
          <p:cNvSpPr/>
          <p:nvPr/>
        </p:nvSpPr>
        <p:spPr>
          <a:xfrm rot="16200000">
            <a:off x="3759200" y="4241800"/>
            <a:ext cx="322263" cy="525463"/>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047750" y="1838325"/>
            <a:ext cx="1828800" cy="354013"/>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On Label Request</a:t>
            </a:r>
          </a:p>
        </p:txBody>
      </p:sp>
      <p:sp>
        <p:nvSpPr>
          <p:cNvPr id="14" name="Rectangle 13"/>
          <p:cNvSpPr/>
          <p:nvPr/>
        </p:nvSpPr>
        <p:spPr>
          <a:xfrm>
            <a:off x="5637213" y="1893888"/>
            <a:ext cx="1828800" cy="354012"/>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Off Label Request</a:t>
            </a:r>
          </a:p>
        </p:txBody>
      </p:sp>
      <p:sp>
        <p:nvSpPr>
          <p:cNvPr id="18" name="Rectangle 17"/>
          <p:cNvSpPr/>
          <p:nvPr/>
        </p:nvSpPr>
        <p:spPr>
          <a:xfrm>
            <a:off x="4240213" y="4262438"/>
            <a:ext cx="2438400" cy="5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Patient scheduled for therapy</a:t>
            </a:r>
          </a:p>
        </p:txBody>
      </p:sp>
      <p:sp>
        <p:nvSpPr>
          <p:cNvPr id="20" name="Rectangle 19"/>
          <p:cNvSpPr/>
          <p:nvPr/>
        </p:nvSpPr>
        <p:spPr>
          <a:xfrm>
            <a:off x="3138488" y="3305175"/>
            <a:ext cx="1641475"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Request submitted  to payer for approval </a:t>
            </a:r>
          </a:p>
        </p:txBody>
      </p:sp>
      <p:sp>
        <p:nvSpPr>
          <p:cNvPr id="21" name="Rectangle 20"/>
          <p:cNvSpPr/>
          <p:nvPr/>
        </p:nvSpPr>
        <p:spPr>
          <a:xfrm>
            <a:off x="254000" y="2473325"/>
            <a:ext cx="1606550" cy="1031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Full benefits investigation performed by Pharma services and referral to copay and PMAP resources provided if necessary</a:t>
            </a:r>
            <a:endParaRPr lang="en-US" sz="1050" dirty="0"/>
          </a:p>
        </p:txBody>
      </p:sp>
      <p:sp>
        <p:nvSpPr>
          <p:cNvPr id="24" name="Rectangle 23"/>
          <p:cNvSpPr/>
          <p:nvPr/>
        </p:nvSpPr>
        <p:spPr>
          <a:xfrm>
            <a:off x="1284288" y="4267200"/>
            <a:ext cx="2058987" cy="503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RS communicates with pharmacist and team once authorization is approved</a:t>
            </a:r>
            <a:endParaRPr lang="en-US" sz="1050" dirty="0"/>
          </a:p>
        </p:txBody>
      </p:sp>
      <p:sp>
        <p:nvSpPr>
          <p:cNvPr id="25" name="Rectangle 24"/>
          <p:cNvSpPr/>
          <p:nvPr/>
        </p:nvSpPr>
        <p:spPr>
          <a:xfrm>
            <a:off x="3630613" y="5643563"/>
            <a:ext cx="1425575" cy="5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MAPC assists with copay or PMAP assistance</a:t>
            </a:r>
          </a:p>
        </p:txBody>
      </p:sp>
      <p:sp>
        <p:nvSpPr>
          <p:cNvPr id="26" name="Rectangle 25"/>
          <p:cNvSpPr/>
          <p:nvPr/>
        </p:nvSpPr>
        <p:spPr>
          <a:xfrm>
            <a:off x="381000" y="5610225"/>
            <a:ext cx="267176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Medication Assistance Program Coordinator (MAPC) speaks with patient about benefits and need for copay or PMAP assistance</a:t>
            </a:r>
            <a:endParaRPr lang="en-US" sz="1000" dirty="0"/>
          </a:p>
        </p:txBody>
      </p:sp>
      <p:sp>
        <p:nvSpPr>
          <p:cNvPr id="27" name="Rectangle 26"/>
          <p:cNvSpPr/>
          <p:nvPr/>
        </p:nvSpPr>
        <p:spPr>
          <a:xfrm>
            <a:off x="5932488" y="2703513"/>
            <a:ext cx="1219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Refer to Off label policy  and procedure</a:t>
            </a:r>
            <a:endParaRPr lang="en-US" sz="1050" dirty="0"/>
          </a:p>
        </p:txBody>
      </p:sp>
      <p:sp>
        <p:nvSpPr>
          <p:cNvPr id="29" name="Down Arrow 28"/>
          <p:cNvSpPr/>
          <p:nvPr/>
        </p:nvSpPr>
        <p:spPr>
          <a:xfrm rot="18862696">
            <a:off x="3024188" y="2014538"/>
            <a:ext cx="266700" cy="387350"/>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wn Arrow 29"/>
          <p:cNvSpPr/>
          <p:nvPr/>
        </p:nvSpPr>
        <p:spPr>
          <a:xfrm rot="20882350">
            <a:off x="666750" y="3652838"/>
            <a:ext cx="266700" cy="18272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Down Arrow 30"/>
          <p:cNvSpPr/>
          <p:nvPr/>
        </p:nvSpPr>
        <p:spPr>
          <a:xfrm>
            <a:off x="6408738" y="2303463"/>
            <a:ext cx="266700" cy="363537"/>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Down Arrow 31"/>
          <p:cNvSpPr/>
          <p:nvPr/>
        </p:nvSpPr>
        <p:spPr>
          <a:xfrm rot="16200000">
            <a:off x="3145632" y="5553869"/>
            <a:ext cx="376237" cy="5619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Down Arrow 34"/>
          <p:cNvSpPr/>
          <p:nvPr/>
        </p:nvSpPr>
        <p:spPr>
          <a:xfrm rot="18250020">
            <a:off x="6998494" y="4458494"/>
            <a:ext cx="296863" cy="625475"/>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Down Arrow 42"/>
          <p:cNvSpPr/>
          <p:nvPr/>
        </p:nvSpPr>
        <p:spPr>
          <a:xfrm rot="3699855">
            <a:off x="2428540" y="3551925"/>
            <a:ext cx="364848" cy="80388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b="1" dirty="0"/>
              <a:t>Ap</a:t>
            </a:r>
            <a:r>
              <a:rPr lang="en-US" sz="1000" dirty="0"/>
              <a:t>prove</a:t>
            </a:r>
          </a:p>
        </p:txBody>
      </p:sp>
      <p:sp>
        <p:nvSpPr>
          <p:cNvPr id="44" name="Rectangle 43"/>
          <p:cNvSpPr/>
          <p:nvPr/>
        </p:nvSpPr>
        <p:spPr>
          <a:xfrm>
            <a:off x="7499350" y="4833938"/>
            <a:ext cx="1352550" cy="65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Follow account to ensure payment and application of copay assistance</a:t>
            </a:r>
            <a:endParaRPr lang="en-US" sz="1050" dirty="0"/>
          </a:p>
        </p:txBody>
      </p:sp>
      <p:sp>
        <p:nvSpPr>
          <p:cNvPr id="52" name="Rectangle 51"/>
          <p:cNvSpPr/>
          <p:nvPr/>
        </p:nvSpPr>
        <p:spPr>
          <a:xfrm>
            <a:off x="2286000" y="68263"/>
            <a:ext cx="3965575" cy="61753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High Dollar Process</a:t>
            </a:r>
          </a:p>
        </p:txBody>
      </p:sp>
      <p:sp>
        <p:nvSpPr>
          <p:cNvPr id="41" name="Rectangle 40"/>
          <p:cNvSpPr/>
          <p:nvPr/>
        </p:nvSpPr>
        <p:spPr>
          <a:xfrm>
            <a:off x="5665788" y="5610225"/>
            <a:ext cx="135255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Coordinate with business office to submit copay grants</a:t>
            </a:r>
            <a:endParaRPr lang="en-US" sz="1000" dirty="0"/>
          </a:p>
        </p:txBody>
      </p:sp>
      <p:sp>
        <p:nvSpPr>
          <p:cNvPr id="42" name="Down Arrow 41"/>
          <p:cNvSpPr/>
          <p:nvPr/>
        </p:nvSpPr>
        <p:spPr>
          <a:xfrm rot="13280279">
            <a:off x="7192963" y="5432425"/>
            <a:ext cx="298450" cy="6397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3114675" y="2424113"/>
            <a:ext cx="1606550" cy="485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Patient coverage  verified by RS</a:t>
            </a:r>
            <a:endParaRPr lang="en-US" sz="1050" dirty="0"/>
          </a:p>
        </p:txBody>
      </p:sp>
      <p:sp>
        <p:nvSpPr>
          <p:cNvPr id="47" name="Down Arrow 46"/>
          <p:cNvSpPr/>
          <p:nvPr/>
        </p:nvSpPr>
        <p:spPr>
          <a:xfrm rot="2691858">
            <a:off x="679450" y="2043113"/>
            <a:ext cx="266700" cy="387350"/>
          </a:xfrm>
          <a:prstGeom prst="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Down Arrow 47"/>
          <p:cNvSpPr/>
          <p:nvPr/>
        </p:nvSpPr>
        <p:spPr>
          <a:xfrm>
            <a:off x="3783013" y="2932113"/>
            <a:ext cx="266700" cy="344487"/>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Down Arrow 32"/>
          <p:cNvSpPr/>
          <p:nvPr/>
        </p:nvSpPr>
        <p:spPr>
          <a:xfrm rot="7676087">
            <a:off x="2210311" y="2784242"/>
            <a:ext cx="363908" cy="75149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dirty="0"/>
              <a:t>Denied</a:t>
            </a:r>
          </a:p>
        </p:txBody>
      </p:sp>
      <p:sp>
        <p:nvSpPr>
          <p:cNvPr id="34" name="Down Arrow 33"/>
          <p:cNvSpPr/>
          <p:nvPr/>
        </p:nvSpPr>
        <p:spPr>
          <a:xfrm rot="16200000">
            <a:off x="5198269" y="5596731"/>
            <a:ext cx="374650" cy="5603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8253502" y="6143625"/>
            <a:ext cx="441146" cy="369332"/>
          </a:xfrm>
          <a:prstGeom prst="rect">
            <a:avLst/>
          </a:prstGeom>
        </p:spPr>
        <p:txBody>
          <a:bodyPr wrap="none">
            <a:spAutoFit/>
          </a:bodyPr>
          <a:lstStyle/>
          <a:p>
            <a:fld id="{F41E9944-5B80-486C-872A-33CAAC1186FE}" type="slidenum">
              <a:rPr lang="en-US" smtClean="0">
                <a:solidFill>
                  <a:srgbClr val="000000"/>
                </a:solidFill>
              </a:rPr>
              <a:pPr/>
              <a:t>34</a:t>
            </a:fld>
            <a:endParaRPr lang="en-US" dirty="0"/>
          </a:p>
        </p:txBody>
      </p:sp>
    </p:spTree>
    <p:extLst>
      <p:ext uri="{BB962C8B-B14F-4D97-AF65-F5344CB8AC3E}">
        <p14:creationId xmlns:p14="http://schemas.microsoft.com/office/powerpoint/2010/main" xmlns="" val="1671080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8575"/>
            <a:ext cx="8229600" cy="1143000"/>
          </a:xfrm>
          <a:noFill/>
        </p:spPr>
        <p:txBody>
          <a:bodyPr/>
          <a:lstStyle/>
          <a:p>
            <a:pPr eaLnBrk="1" hangingPunct="1"/>
            <a:r>
              <a:rPr lang="en-US" altLang="en-US" dirty="0" smtClean="0">
                <a:ea typeface="ＭＳ Ｐゴシック" pitchFamily="34" charset="-128"/>
              </a:rPr>
              <a:t>Predetermination Process</a:t>
            </a:r>
            <a:endParaRPr lang="en-US" altLang="en-US" u="sng" dirty="0" smtClean="0">
              <a:ea typeface="ＭＳ Ｐゴシック" pitchFamily="34" charset="-128"/>
            </a:endParaRPr>
          </a:p>
        </p:txBody>
      </p:sp>
      <p:sp>
        <p:nvSpPr>
          <p:cNvPr id="14339" name="Rectangle 5"/>
          <p:cNvSpPr>
            <a:spLocks noGrp="1" noChangeArrowheads="1"/>
          </p:cNvSpPr>
          <p:nvPr>
            <p:ph type="body" idx="1"/>
          </p:nvPr>
        </p:nvSpPr>
        <p:spPr>
          <a:xfrm>
            <a:off x="381000" y="1371600"/>
            <a:ext cx="8229600" cy="4525963"/>
          </a:xfrm>
          <a:noFill/>
        </p:spPr>
        <p:txBody>
          <a:bodyPr/>
          <a:lstStyle/>
          <a:p>
            <a:pPr eaLnBrk="1" hangingPunct="1">
              <a:lnSpc>
                <a:spcPct val="80000"/>
              </a:lnSpc>
            </a:pPr>
            <a:r>
              <a:rPr lang="en-US" altLang="en-US" sz="2800" dirty="0" smtClean="0">
                <a:ea typeface="ＭＳ Ｐゴシック" pitchFamily="34" charset="-128"/>
              </a:rPr>
              <a:t>Formal process with a team approach</a:t>
            </a:r>
          </a:p>
          <a:p>
            <a:pPr eaLnBrk="1" hangingPunct="1">
              <a:lnSpc>
                <a:spcPct val="80000"/>
              </a:lnSpc>
            </a:pPr>
            <a:r>
              <a:rPr lang="en-US" altLang="en-US" sz="2800" dirty="0" smtClean="0">
                <a:ea typeface="ＭＳ Ｐゴシック" pitchFamily="34" charset="-128"/>
              </a:rPr>
              <a:t>Key players:</a:t>
            </a:r>
          </a:p>
          <a:p>
            <a:pPr lvl="1" eaLnBrk="1" hangingPunct="1">
              <a:lnSpc>
                <a:spcPct val="80000"/>
              </a:lnSpc>
            </a:pPr>
            <a:r>
              <a:rPr lang="en-US" altLang="en-US" sz="2400" dirty="0" smtClean="0">
                <a:ea typeface="ＭＳ Ｐゴシック" pitchFamily="34" charset="-128"/>
              </a:rPr>
              <a:t>Pharmacist</a:t>
            </a:r>
          </a:p>
          <a:p>
            <a:pPr lvl="1" eaLnBrk="1" hangingPunct="1">
              <a:lnSpc>
                <a:spcPct val="80000"/>
              </a:lnSpc>
            </a:pPr>
            <a:r>
              <a:rPr lang="en-US" altLang="en-US" sz="2400" dirty="0" smtClean="0">
                <a:ea typeface="ＭＳ Ｐゴシック" pitchFamily="34" charset="-128"/>
              </a:rPr>
              <a:t>Physician</a:t>
            </a:r>
          </a:p>
          <a:p>
            <a:pPr lvl="1" eaLnBrk="1" hangingPunct="1">
              <a:lnSpc>
                <a:spcPct val="80000"/>
              </a:lnSpc>
            </a:pPr>
            <a:r>
              <a:rPr lang="en-US" altLang="en-US" sz="2400" dirty="0" smtClean="0">
                <a:ea typeface="ＭＳ Ｐゴシック" pitchFamily="34" charset="-128"/>
              </a:rPr>
              <a:t>Advanced Practice Provider (CNP or PA)</a:t>
            </a:r>
          </a:p>
          <a:p>
            <a:pPr lvl="1" eaLnBrk="1" hangingPunct="1">
              <a:lnSpc>
                <a:spcPct val="80000"/>
              </a:lnSpc>
            </a:pPr>
            <a:r>
              <a:rPr lang="en-US" altLang="en-US" sz="2400" dirty="0" smtClean="0">
                <a:ea typeface="ＭＳ Ｐゴシック" pitchFamily="34" charset="-128"/>
              </a:rPr>
              <a:t>Reimbursement Specialist</a:t>
            </a:r>
          </a:p>
          <a:p>
            <a:pPr eaLnBrk="1" hangingPunct="1">
              <a:lnSpc>
                <a:spcPct val="80000"/>
              </a:lnSpc>
            </a:pPr>
            <a:r>
              <a:rPr lang="en-US" altLang="en-US" sz="2800" dirty="0" smtClean="0">
                <a:ea typeface="ＭＳ Ｐゴシック" pitchFamily="34" charset="-128"/>
              </a:rPr>
              <a:t>Effective and traceable form of communication is essential</a:t>
            </a:r>
          </a:p>
          <a:p>
            <a:pPr lvl="1" eaLnBrk="1" hangingPunct="1">
              <a:lnSpc>
                <a:spcPct val="80000"/>
              </a:lnSpc>
            </a:pPr>
            <a:endParaRPr lang="en-US" altLang="en-US" dirty="0" smtClean="0">
              <a:ea typeface="ＭＳ Ｐゴシック" pitchFamily="34" charset="-128"/>
            </a:endParaRPr>
          </a:p>
          <a:p>
            <a:pPr lvl="1"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p:txBody>
      </p:sp>
      <p:sp>
        <p:nvSpPr>
          <p:cNvPr id="4" name="Rectangle 3"/>
          <p:cNvSpPr/>
          <p:nvPr/>
        </p:nvSpPr>
        <p:spPr>
          <a:xfrm>
            <a:off x="8169454" y="6057900"/>
            <a:ext cx="441146" cy="369332"/>
          </a:xfrm>
          <a:prstGeom prst="rect">
            <a:avLst/>
          </a:prstGeom>
        </p:spPr>
        <p:txBody>
          <a:bodyPr wrap="none">
            <a:spAutoFit/>
          </a:bodyPr>
          <a:lstStyle/>
          <a:p>
            <a:fld id="{F41E9944-5B80-486C-872A-33CAAC1186FE}" type="slidenum">
              <a:rPr lang="en-US" smtClean="0">
                <a:solidFill>
                  <a:srgbClr val="000000"/>
                </a:solidFill>
              </a:rPr>
              <a:pPr/>
              <a:t>35</a:t>
            </a:fld>
            <a:endParaRPr lang="en-US" dirty="0"/>
          </a:p>
        </p:txBody>
      </p:sp>
    </p:spTree>
    <p:extLst>
      <p:ext uri="{BB962C8B-B14F-4D97-AF65-F5344CB8AC3E}">
        <p14:creationId xmlns:p14="http://schemas.microsoft.com/office/powerpoint/2010/main" xmlns="" val="239188505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76200"/>
            <a:ext cx="8229600" cy="1143000"/>
          </a:xfrm>
          <a:noFill/>
        </p:spPr>
        <p:txBody>
          <a:bodyPr/>
          <a:lstStyle/>
          <a:p>
            <a:pPr eaLnBrk="1" hangingPunct="1"/>
            <a:r>
              <a:rPr lang="en-US" altLang="en-US" dirty="0" smtClean="0">
                <a:ea typeface="ＭＳ Ｐゴシック" pitchFamily="34" charset="-128"/>
              </a:rPr>
              <a:t>Predetermination Process</a:t>
            </a:r>
            <a:endParaRPr lang="en-US" altLang="en-US" u="sng" dirty="0" smtClean="0">
              <a:ea typeface="ＭＳ Ｐゴシック" pitchFamily="34" charset="-128"/>
            </a:endParaRPr>
          </a:p>
        </p:txBody>
      </p:sp>
      <p:sp>
        <p:nvSpPr>
          <p:cNvPr id="15363" name="Rectangle 5"/>
          <p:cNvSpPr>
            <a:spLocks noGrp="1" noChangeArrowheads="1"/>
          </p:cNvSpPr>
          <p:nvPr>
            <p:ph type="body" idx="1"/>
          </p:nvPr>
        </p:nvSpPr>
        <p:spPr>
          <a:xfrm>
            <a:off x="457200" y="1447800"/>
            <a:ext cx="8229600" cy="4525963"/>
          </a:xfrm>
          <a:noFill/>
        </p:spPr>
        <p:txBody>
          <a:bodyPr/>
          <a:lstStyle/>
          <a:p>
            <a:pPr eaLnBrk="1" hangingPunct="1">
              <a:lnSpc>
                <a:spcPct val="80000"/>
              </a:lnSpc>
            </a:pPr>
            <a:r>
              <a:rPr lang="en-US" altLang="en-US" dirty="0" smtClean="0">
                <a:ea typeface="ＭＳ Ｐゴシック" pitchFamily="34" charset="-128"/>
              </a:rPr>
              <a:t>Pharmacist role</a:t>
            </a:r>
            <a:endParaRPr lang="en-US" altLang="en-US" dirty="0" smtClean="0">
              <a:solidFill>
                <a:srgbClr val="FF0000"/>
              </a:solidFill>
              <a:ea typeface="ＭＳ Ｐゴシック" pitchFamily="34" charset="-128"/>
            </a:endParaRPr>
          </a:p>
          <a:p>
            <a:pPr lvl="1" eaLnBrk="1" hangingPunct="1">
              <a:lnSpc>
                <a:spcPct val="80000"/>
              </a:lnSpc>
            </a:pPr>
            <a:r>
              <a:rPr lang="en-US" altLang="en-US" dirty="0" smtClean="0">
                <a:ea typeface="ＭＳ Ｐゴシック" pitchFamily="34" charset="-128"/>
              </a:rPr>
              <a:t>Discuss rationale for off-label use with the team</a:t>
            </a:r>
          </a:p>
          <a:p>
            <a:pPr lvl="1" eaLnBrk="1" hangingPunct="1">
              <a:lnSpc>
                <a:spcPct val="80000"/>
              </a:lnSpc>
            </a:pPr>
            <a:r>
              <a:rPr lang="en-US" altLang="en-US" dirty="0" smtClean="0">
                <a:ea typeface="ＭＳ Ｐゴシック" pitchFamily="34" charset="-128"/>
              </a:rPr>
              <a:t>Retrieve supporting literature</a:t>
            </a:r>
          </a:p>
          <a:p>
            <a:pPr lvl="1" eaLnBrk="1" hangingPunct="1">
              <a:lnSpc>
                <a:spcPct val="80000"/>
              </a:lnSpc>
            </a:pPr>
            <a:r>
              <a:rPr lang="en-US" altLang="en-US" dirty="0" smtClean="0">
                <a:ea typeface="ＭＳ Ｐゴシック" pitchFamily="34" charset="-128"/>
              </a:rPr>
              <a:t>Review CMS approved compendia and NCD/LCD</a:t>
            </a:r>
          </a:p>
          <a:p>
            <a:pPr lvl="1" eaLnBrk="1" hangingPunct="1">
              <a:lnSpc>
                <a:spcPct val="80000"/>
              </a:lnSpc>
            </a:pPr>
            <a:r>
              <a:rPr lang="en-US" altLang="en-US" dirty="0" smtClean="0">
                <a:ea typeface="ＭＳ Ｐゴシック" pitchFamily="34" charset="-128"/>
              </a:rPr>
              <a:t>Enter request into off-label use</a:t>
            </a:r>
            <a:r>
              <a:rPr lang="en-US" altLang="ja-JP" dirty="0" smtClean="0"/>
              <a:t> database</a:t>
            </a:r>
          </a:p>
          <a:p>
            <a:pPr lvl="2" eaLnBrk="1" hangingPunct="1">
              <a:lnSpc>
                <a:spcPct val="80000"/>
              </a:lnSpc>
            </a:pPr>
            <a:r>
              <a:rPr lang="en-US" altLang="en-US" dirty="0" smtClean="0">
                <a:ea typeface="ＭＳ Ｐゴシック" pitchFamily="34" charset="-128"/>
              </a:rPr>
              <a:t>Entry triggers an email to pharmacy director, P&amp;T committee chair, reimbursement specialist team</a:t>
            </a:r>
          </a:p>
          <a:p>
            <a:pPr lvl="1" eaLnBrk="1" hangingPunct="1">
              <a:lnSpc>
                <a:spcPct val="80000"/>
              </a:lnSpc>
            </a:pPr>
            <a:endParaRPr lang="en-US" altLang="en-US" dirty="0" smtClean="0">
              <a:ea typeface="ＭＳ Ｐゴシック" pitchFamily="34" charset="-128"/>
            </a:endParaRPr>
          </a:p>
          <a:p>
            <a:pPr eaLnBrk="1" hangingPunct="1">
              <a:lnSpc>
                <a:spcPct val="80000"/>
              </a:lnSpc>
            </a:pPr>
            <a:endParaRPr lang="en-US" altLang="en-US" dirty="0" smtClean="0">
              <a:ea typeface="ＭＳ Ｐゴシック" pitchFamily="34" charset="-128"/>
            </a:endParaRPr>
          </a:p>
        </p:txBody>
      </p:sp>
      <p:sp>
        <p:nvSpPr>
          <p:cNvPr id="4" name="Rectangle 3"/>
          <p:cNvSpPr/>
          <p:nvPr/>
        </p:nvSpPr>
        <p:spPr>
          <a:xfrm>
            <a:off x="8466227" y="5973763"/>
            <a:ext cx="441146" cy="369332"/>
          </a:xfrm>
          <a:prstGeom prst="rect">
            <a:avLst/>
          </a:prstGeom>
        </p:spPr>
        <p:txBody>
          <a:bodyPr wrap="none">
            <a:spAutoFit/>
          </a:bodyPr>
          <a:lstStyle/>
          <a:p>
            <a:fld id="{F41E9944-5B80-486C-872A-33CAAC1186FE}" type="slidenum">
              <a:rPr lang="en-US" smtClean="0">
                <a:solidFill>
                  <a:srgbClr val="000000"/>
                </a:solidFill>
              </a:rPr>
              <a:pPr/>
              <a:t>36</a:t>
            </a:fld>
            <a:endParaRPr lang="en-US" dirty="0"/>
          </a:p>
        </p:txBody>
      </p:sp>
    </p:spTree>
    <p:extLst>
      <p:ext uri="{BB962C8B-B14F-4D97-AF65-F5344CB8AC3E}">
        <p14:creationId xmlns:p14="http://schemas.microsoft.com/office/powerpoint/2010/main" xmlns="" val="80208363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76200"/>
            <a:ext cx="8229600" cy="1143000"/>
          </a:xfrm>
          <a:noFill/>
        </p:spPr>
        <p:txBody>
          <a:bodyPr/>
          <a:lstStyle/>
          <a:p>
            <a:pPr eaLnBrk="1" hangingPunct="1"/>
            <a:r>
              <a:rPr lang="en-US" altLang="en-US" dirty="0" smtClean="0">
                <a:ea typeface="ＭＳ Ｐゴシック" pitchFamily="34" charset="-128"/>
              </a:rPr>
              <a:t>Predetermination Process</a:t>
            </a:r>
            <a:endParaRPr lang="en-US" altLang="en-US" u="sng" dirty="0" smtClean="0">
              <a:ea typeface="ＭＳ Ｐゴシック" pitchFamily="34" charset="-128"/>
            </a:endParaRPr>
          </a:p>
        </p:txBody>
      </p:sp>
      <p:sp>
        <p:nvSpPr>
          <p:cNvPr id="16387" name="Rectangle 5"/>
          <p:cNvSpPr>
            <a:spLocks noGrp="1" noChangeArrowheads="1"/>
          </p:cNvSpPr>
          <p:nvPr>
            <p:ph type="body" idx="1"/>
          </p:nvPr>
        </p:nvSpPr>
        <p:spPr>
          <a:xfrm>
            <a:off x="457200" y="1371600"/>
            <a:ext cx="8458200" cy="4876800"/>
          </a:xfrm>
          <a:noFill/>
        </p:spPr>
        <p:txBody>
          <a:bodyPr/>
          <a:lstStyle/>
          <a:p>
            <a:pPr eaLnBrk="1" hangingPunct="1">
              <a:lnSpc>
                <a:spcPct val="80000"/>
              </a:lnSpc>
            </a:pPr>
            <a:r>
              <a:rPr lang="en-US" altLang="en-US" dirty="0" smtClean="0">
                <a:ea typeface="ＭＳ Ｐゴシック" pitchFamily="34" charset="-128"/>
              </a:rPr>
              <a:t>Reimbursement Specialist role</a:t>
            </a:r>
            <a:endParaRPr lang="en-US" altLang="en-US" dirty="0" smtClean="0">
              <a:solidFill>
                <a:srgbClr val="FF0000"/>
              </a:solidFill>
              <a:ea typeface="ＭＳ Ｐゴシック" pitchFamily="34" charset="-128"/>
            </a:endParaRPr>
          </a:p>
          <a:p>
            <a:pPr lvl="1" eaLnBrk="1" hangingPunct="1">
              <a:lnSpc>
                <a:spcPct val="80000"/>
              </a:lnSpc>
            </a:pPr>
            <a:r>
              <a:rPr lang="en-US" altLang="en-US" dirty="0" smtClean="0">
                <a:ea typeface="ＭＳ Ｐゴシック" pitchFamily="34" charset="-128"/>
              </a:rPr>
              <a:t>Verify medical insurance</a:t>
            </a:r>
          </a:p>
          <a:p>
            <a:pPr lvl="1" eaLnBrk="1" hangingPunct="1">
              <a:lnSpc>
                <a:spcPct val="80000"/>
              </a:lnSpc>
            </a:pPr>
            <a:r>
              <a:rPr lang="en-US" altLang="en-US" dirty="0" smtClean="0">
                <a:ea typeface="ＭＳ Ｐゴシック" pitchFamily="34" charset="-128"/>
              </a:rPr>
              <a:t>Obtain copies of pertinent information from patient medical record (treatment plan, diagnostic studies, etc.)</a:t>
            </a:r>
          </a:p>
          <a:p>
            <a:pPr lvl="1" eaLnBrk="1" hangingPunct="1">
              <a:lnSpc>
                <a:spcPct val="80000"/>
              </a:lnSpc>
            </a:pPr>
            <a:r>
              <a:rPr lang="en-US" altLang="en-US" dirty="0" smtClean="0">
                <a:ea typeface="ＭＳ Ｐゴシック" pitchFamily="34" charset="-128"/>
              </a:rPr>
              <a:t>Retrieve supporting literature (if not already provided by team)</a:t>
            </a:r>
          </a:p>
          <a:p>
            <a:pPr lvl="1" eaLnBrk="1" hangingPunct="1">
              <a:lnSpc>
                <a:spcPct val="80000"/>
              </a:lnSpc>
            </a:pPr>
            <a:r>
              <a:rPr lang="en-US" altLang="en-US" dirty="0" smtClean="0">
                <a:ea typeface="ＭＳ Ｐゴシック" pitchFamily="34" charset="-128"/>
              </a:rPr>
              <a:t>Verify compendia and NCD/LCD support</a:t>
            </a:r>
          </a:p>
          <a:p>
            <a:pPr lvl="1" eaLnBrk="1" hangingPunct="1">
              <a:lnSpc>
                <a:spcPct val="80000"/>
              </a:lnSpc>
            </a:pPr>
            <a:r>
              <a:rPr lang="en-US" altLang="en-US" dirty="0" smtClean="0">
                <a:ea typeface="ＭＳ Ｐゴシック" pitchFamily="34" charset="-128"/>
              </a:rPr>
              <a:t>Identify appropriate ICD-9 code(s) and HCPCS code(s) for medications</a:t>
            </a:r>
          </a:p>
        </p:txBody>
      </p:sp>
      <p:sp>
        <p:nvSpPr>
          <p:cNvPr id="4" name="Rectangle 3"/>
          <p:cNvSpPr/>
          <p:nvPr/>
        </p:nvSpPr>
        <p:spPr>
          <a:xfrm>
            <a:off x="8245654" y="6063734"/>
            <a:ext cx="441146" cy="369332"/>
          </a:xfrm>
          <a:prstGeom prst="rect">
            <a:avLst/>
          </a:prstGeom>
        </p:spPr>
        <p:txBody>
          <a:bodyPr wrap="none">
            <a:spAutoFit/>
          </a:bodyPr>
          <a:lstStyle/>
          <a:p>
            <a:fld id="{F41E9944-5B80-486C-872A-33CAAC1186FE}" type="slidenum">
              <a:rPr lang="en-US" smtClean="0">
                <a:solidFill>
                  <a:srgbClr val="000000"/>
                </a:solidFill>
              </a:rPr>
              <a:pPr/>
              <a:t>37</a:t>
            </a:fld>
            <a:endParaRPr lang="en-US" dirty="0"/>
          </a:p>
        </p:txBody>
      </p:sp>
    </p:spTree>
    <p:extLst>
      <p:ext uri="{BB962C8B-B14F-4D97-AF65-F5344CB8AC3E}">
        <p14:creationId xmlns:p14="http://schemas.microsoft.com/office/powerpoint/2010/main" xmlns="" val="362842587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76200"/>
            <a:ext cx="8229600" cy="1143000"/>
          </a:xfrm>
          <a:noFill/>
        </p:spPr>
        <p:txBody>
          <a:bodyPr/>
          <a:lstStyle/>
          <a:p>
            <a:pPr eaLnBrk="1" hangingPunct="1"/>
            <a:r>
              <a:rPr lang="en-US" altLang="en-US" dirty="0" smtClean="0">
                <a:ea typeface="ＭＳ Ｐゴシック" pitchFamily="34" charset="-128"/>
              </a:rPr>
              <a:t>Predetermination Process</a:t>
            </a:r>
            <a:endParaRPr lang="en-US" altLang="en-US" u="sng" dirty="0" smtClean="0">
              <a:ea typeface="ＭＳ Ｐゴシック" pitchFamily="34" charset="-128"/>
            </a:endParaRPr>
          </a:p>
        </p:txBody>
      </p:sp>
      <p:sp>
        <p:nvSpPr>
          <p:cNvPr id="16387" name="Rectangle 5"/>
          <p:cNvSpPr>
            <a:spLocks noGrp="1" noChangeArrowheads="1"/>
          </p:cNvSpPr>
          <p:nvPr>
            <p:ph type="body" idx="1"/>
          </p:nvPr>
        </p:nvSpPr>
        <p:spPr>
          <a:xfrm>
            <a:off x="457200" y="1371600"/>
            <a:ext cx="8458200" cy="4876800"/>
          </a:xfrm>
          <a:noFill/>
        </p:spPr>
        <p:txBody>
          <a:bodyPr/>
          <a:lstStyle/>
          <a:p>
            <a:pPr eaLnBrk="1" hangingPunct="1">
              <a:lnSpc>
                <a:spcPct val="80000"/>
              </a:lnSpc>
            </a:pPr>
            <a:r>
              <a:rPr lang="en-US" altLang="en-US" dirty="0" smtClean="0">
                <a:ea typeface="ＭＳ Ｐゴシック" pitchFamily="34" charset="-128"/>
              </a:rPr>
              <a:t>Reimbursement Specialist role</a:t>
            </a:r>
            <a:endParaRPr lang="en-US" altLang="en-US" dirty="0" smtClean="0">
              <a:solidFill>
                <a:srgbClr val="FF0000"/>
              </a:solidFill>
              <a:ea typeface="ＭＳ Ｐゴシック" pitchFamily="34" charset="-128"/>
            </a:endParaRPr>
          </a:p>
          <a:p>
            <a:pPr lvl="1" eaLnBrk="1" hangingPunct="1">
              <a:lnSpc>
                <a:spcPct val="80000"/>
              </a:lnSpc>
            </a:pPr>
            <a:r>
              <a:rPr lang="en-US" altLang="en-US" dirty="0" smtClean="0">
                <a:ea typeface="ＭＳ Ｐゴシック" pitchFamily="34" charset="-128"/>
              </a:rPr>
              <a:t>Draft letter of medical necessity</a:t>
            </a:r>
          </a:p>
          <a:p>
            <a:pPr lvl="1" eaLnBrk="1" hangingPunct="1">
              <a:lnSpc>
                <a:spcPct val="80000"/>
              </a:lnSpc>
            </a:pPr>
            <a:r>
              <a:rPr lang="en-US" altLang="en-US" dirty="0" smtClean="0">
                <a:ea typeface="ＭＳ Ｐゴシック" pitchFamily="34" charset="-128"/>
              </a:rPr>
              <a:t>Fax letter and supporting evidence to payer</a:t>
            </a:r>
          </a:p>
          <a:p>
            <a:pPr lvl="1" eaLnBrk="1" hangingPunct="1">
              <a:lnSpc>
                <a:spcPct val="80000"/>
              </a:lnSpc>
            </a:pPr>
            <a:r>
              <a:rPr lang="en-US" altLang="en-US" dirty="0" smtClean="0">
                <a:ea typeface="ＭＳ Ｐゴシック" pitchFamily="34" charset="-128"/>
              </a:rPr>
              <a:t>Confirm payer has received information</a:t>
            </a:r>
          </a:p>
          <a:p>
            <a:pPr lvl="1" eaLnBrk="1" hangingPunct="1">
              <a:lnSpc>
                <a:spcPct val="80000"/>
              </a:lnSpc>
            </a:pPr>
            <a:r>
              <a:rPr lang="en-US" altLang="en-US" dirty="0" smtClean="0">
                <a:ea typeface="ＭＳ Ｐゴシック" pitchFamily="34" charset="-128"/>
              </a:rPr>
              <a:t>Continue to follow-up until approval/denial received</a:t>
            </a:r>
          </a:p>
          <a:p>
            <a:pPr lvl="1" eaLnBrk="1" hangingPunct="1">
              <a:lnSpc>
                <a:spcPct val="80000"/>
              </a:lnSpc>
            </a:pPr>
            <a:r>
              <a:rPr lang="en-US" altLang="en-US" dirty="0" smtClean="0">
                <a:ea typeface="ＭＳ Ｐゴシック" pitchFamily="34" charset="-128"/>
              </a:rPr>
              <a:t>Request approval number and individual name</a:t>
            </a:r>
          </a:p>
        </p:txBody>
      </p:sp>
      <p:sp>
        <p:nvSpPr>
          <p:cNvPr id="4" name="Rectangle 3"/>
          <p:cNvSpPr/>
          <p:nvPr/>
        </p:nvSpPr>
        <p:spPr>
          <a:xfrm>
            <a:off x="8245654" y="6063734"/>
            <a:ext cx="441146" cy="369332"/>
          </a:xfrm>
          <a:prstGeom prst="rect">
            <a:avLst/>
          </a:prstGeom>
        </p:spPr>
        <p:txBody>
          <a:bodyPr wrap="none">
            <a:spAutoFit/>
          </a:bodyPr>
          <a:lstStyle/>
          <a:p>
            <a:fld id="{F41E9944-5B80-486C-872A-33CAAC1186FE}" type="slidenum">
              <a:rPr lang="en-US" smtClean="0">
                <a:solidFill>
                  <a:srgbClr val="000000"/>
                </a:solidFill>
              </a:rPr>
              <a:pPr/>
              <a:t>38</a:t>
            </a:fld>
            <a:endParaRPr lang="en-US" dirty="0"/>
          </a:p>
        </p:txBody>
      </p:sp>
    </p:spTree>
    <p:extLst>
      <p:ext uri="{BB962C8B-B14F-4D97-AF65-F5344CB8AC3E}">
        <p14:creationId xmlns:p14="http://schemas.microsoft.com/office/powerpoint/2010/main" xmlns="" val="128768556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425" y="1828800"/>
            <a:ext cx="7934325" cy="3695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411" name="Title 1"/>
          <p:cNvSpPr>
            <a:spLocks noGrp="1"/>
          </p:cNvSpPr>
          <p:nvPr>
            <p:ph type="title"/>
          </p:nvPr>
        </p:nvSpPr>
        <p:spPr>
          <a:xfrm>
            <a:off x="458788" y="0"/>
            <a:ext cx="8229600" cy="1143000"/>
          </a:xfrm>
        </p:spPr>
        <p:txBody>
          <a:bodyPr/>
          <a:lstStyle/>
          <a:p>
            <a:r>
              <a:rPr lang="en-US" altLang="en-US" dirty="0" smtClean="0">
                <a:ea typeface="ＭＳ Ｐゴシック" pitchFamily="34" charset="-128"/>
              </a:rPr>
              <a:t>James Off Label Database</a:t>
            </a:r>
          </a:p>
        </p:txBody>
      </p:sp>
      <p:sp>
        <p:nvSpPr>
          <p:cNvPr id="4" name="Rectangle 3"/>
          <p:cNvSpPr/>
          <p:nvPr/>
        </p:nvSpPr>
        <p:spPr>
          <a:xfrm>
            <a:off x="8099604" y="6108700"/>
            <a:ext cx="441146" cy="369332"/>
          </a:xfrm>
          <a:prstGeom prst="rect">
            <a:avLst/>
          </a:prstGeom>
        </p:spPr>
        <p:txBody>
          <a:bodyPr wrap="none">
            <a:spAutoFit/>
          </a:bodyPr>
          <a:lstStyle/>
          <a:p>
            <a:fld id="{F41E9944-5B80-486C-872A-33CAAC1186FE}" type="slidenum">
              <a:rPr lang="en-US" smtClean="0">
                <a:solidFill>
                  <a:srgbClr val="000000"/>
                </a:solidFill>
              </a:rPr>
              <a:pPr/>
              <a:t>39</a:t>
            </a:fld>
            <a:endParaRPr lang="en-US" dirty="0"/>
          </a:p>
        </p:txBody>
      </p:sp>
    </p:spTree>
    <p:extLst>
      <p:ext uri="{BB962C8B-B14F-4D97-AF65-F5344CB8AC3E}">
        <p14:creationId xmlns:p14="http://schemas.microsoft.com/office/powerpoint/2010/main" xmlns="" val="22225138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88" y="274638"/>
            <a:ext cx="8229600" cy="1143000"/>
          </a:xfrm>
        </p:spPr>
        <p:txBody>
          <a:bodyPr>
            <a:normAutofit fontScale="90000"/>
          </a:bodyPr>
          <a:lstStyle/>
          <a:p>
            <a:r>
              <a:rPr lang="en-US" sz="3600" dirty="0" smtClean="0"/>
              <a:t>How Did We Get Here?</a:t>
            </a:r>
            <a:r>
              <a:rPr lang="en-US" sz="3100" b="1" dirty="0" smtClean="0"/>
              <a:t/>
            </a:r>
            <a:br>
              <a:rPr lang="en-US" sz="3100" b="1" dirty="0" smtClean="0"/>
            </a:br>
            <a:r>
              <a:rPr lang="en-US" sz="2200" dirty="0" smtClean="0"/>
              <a:t>From “Medically-Accepted” to “Outcomes-Based” Coverage Policy</a:t>
            </a:r>
            <a:endParaRPr lang="en-US" sz="2200" dirty="0"/>
          </a:p>
        </p:txBody>
      </p:sp>
      <p:sp>
        <p:nvSpPr>
          <p:cNvPr id="3" name="Subtitle 2"/>
          <p:cNvSpPr>
            <a:spLocks noGrp="1"/>
          </p:cNvSpPr>
          <p:nvPr>
            <p:ph idx="1"/>
          </p:nvPr>
        </p:nvSpPr>
        <p:spPr>
          <a:xfrm>
            <a:off x="457200" y="1651000"/>
            <a:ext cx="7620000" cy="4800600"/>
          </a:xfrm>
        </p:spPr>
        <p:txBody>
          <a:bodyPr>
            <a:normAutofit fontScale="25000" lnSpcReduction="20000"/>
          </a:bodyPr>
          <a:lstStyle/>
          <a:p>
            <a:pPr marL="548640" indent="-365760">
              <a:lnSpc>
                <a:spcPct val="120000"/>
              </a:lnSpc>
              <a:buFont typeface="Arial"/>
              <a:buChar char="•"/>
            </a:pPr>
            <a:r>
              <a:rPr lang="en-US" sz="8000" b="1" i="1" dirty="0" smtClean="0">
                <a:solidFill>
                  <a:schemeClr val="tx1"/>
                </a:solidFill>
              </a:rPr>
              <a:t>1991:  </a:t>
            </a:r>
            <a:r>
              <a:rPr lang="en-US" sz="8000" dirty="0" smtClean="0">
                <a:solidFill>
                  <a:schemeClr val="tx1"/>
                </a:solidFill>
              </a:rPr>
              <a:t>Aetna rewrites contractual language, makes outcomes-based, and files in most states</a:t>
            </a:r>
          </a:p>
          <a:p>
            <a:pPr marL="548640" indent="-365760">
              <a:lnSpc>
                <a:spcPct val="120000"/>
              </a:lnSpc>
              <a:buFont typeface="Arial"/>
              <a:buChar char="•"/>
            </a:pPr>
            <a:r>
              <a:rPr lang="en-US" sz="8000" dirty="0" smtClean="0">
                <a:solidFill>
                  <a:schemeClr val="tx1"/>
                </a:solidFill>
              </a:rPr>
              <a:t>Payers elevate coverage policies and institute </a:t>
            </a:r>
            <a:r>
              <a:rPr lang="en-US" sz="8000" dirty="0" err="1">
                <a:solidFill>
                  <a:schemeClr val="tx1"/>
                </a:solidFill>
              </a:rPr>
              <a:t>p</a:t>
            </a:r>
            <a:r>
              <a:rPr lang="en-US" sz="8000" dirty="0" err="1" smtClean="0">
                <a:solidFill>
                  <a:schemeClr val="tx1"/>
                </a:solidFill>
              </a:rPr>
              <a:t>recert</a:t>
            </a:r>
            <a:r>
              <a:rPr lang="en-US" sz="8000" dirty="0" smtClean="0">
                <a:solidFill>
                  <a:schemeClr val="tx1"/>
                </a:solidFill>
              </a:rPr>
              <a:t> programs </a:t>
            </a:r>
          </a:p>
          <a:p>
            <a:pPr marL="548640" indent="-365760">
              <a:lnSpc>
                <a:spcPct val="120000"/>
              </a:lnSpc>
              <a:buFont typeface="Arial"/>
              <a:buChar char="•"/>
            </a:pPr>
            <a:r>
              <a:rPr lang="en-US" sz="8000" dirty="0" smtClean="0">
                <a:solidFill>
                  <a:schemeClr val="tx1"/>
                </a:solidFill>
              </a:rPr>
              <a:t>The HDCT/ABMT Battle </a:t>
            </a:r>
          </a:p>
          <a:p>
            <a:pPr marL="845820" lvl="1" indent="-365760">
              <a:lnSpc>
                <a:spcPct val="120000"/>
              </a:lnSpc>
              <a:buFont typeface="Arial"/>
              <a:buChar char="•"/>
            </a:pPr>
            <a:r>
              <a:rPr lang="en-US" sz="7800" dirty="0" smtClean="0">
                <a:solidFill>
                  <a:schemeClr val="tx1"/>
                </a:solidFill>
              </a:rPr>
              <a:t>Payers back off cancer care: Providers, “60 Minutes”, Employers and the Courts  ($120 million)</a:t>
            </a:r>
            <a:endParaRPr lang="en-US" sz="8000" b="1" i="1" dirty="0" smtClean="0">
              <a:solidFill>
                <a:schemeClr val="tx1"/>
              </a:solidFill>
            </a:endParaRPr>
          </a:p>
          <a:p>
            <a:pPr marL="548640" indent="-365760">
              <a:lnSpc>
                <a:spcPct val="120000"/>
              </a:lnSpc>
              <a:buFont typeface="Arial"/>
              <a:buChar char="•"/>
            </a:pPr>
            <a:r>
              <a:rPr lang="en-US" sz="8000" b="1" i="1" dirty="0" smtClean="0">
                <a:solidFill>
                  <a:schemeClr val="tx1"/>
                </a:solidFill>
              </a:rPr>
              <a:t>2004</a:t>
            </a:r>
            <a:r>
              <a:rPr lang="en-US" sz="8000" i="1" dirty="0" smtClean="0">
                <a:solidFill>
                  <a:schemeClr val="tx1"/>
                </a:solidFill>
              </a:rPr>
              <a:t>: “</a:t>
            </a:r>
            <a:r>
              <a:rPr lang="en-US" sz="8000" dirty="0" smtClean="0">
                <a:solidFill>
                  <a:schemeClr val="tx1"/>
                </a:solidFill>
              </a:rPr>
              <a:t>Cost of Chemotherapy for Cancer</a:t>
            </a:r>
            <a:r>
              <a:rPr lang="en-US" sz="8000" i="1" dirty="0" smtClean="0">
                <a:solidFill>
                  <a:schemeClr val="tx1"/>
                </a:solidFill>
              </a:rPr>
              <a:t>” </a:t>
            </a:r>
            <a:r>
              <a:rPr lang="en-US" sz="8000" dirty="0" smtClean="0">
                <a:solidFill>
                  <a:schemeClr val="tx1"/>
                </a:solidFill>
              </a:rPr>
              <a:t>(</a:t>
            </a:r>
            <a:r>
              <a:rPr lang="en-US" sz="8000" dirty="0" err="1" smtClean="0">
                <a:solidFill>
                  <a:schemeClr val="tx1"/>
                </a:solidFill>
              </a:rPr>
              <a:t>Schrag</a:t>
            </a:r>
            <a:r>
              <a:rPr lang="en-US" sz="8000" dirty="0" smtClean="0">
                <a:solidFill>
                  <a:schemeClr val="tx1"/>
                </a:solidFill>
              </a:rPr>
              <a:t>, </a:t>
            </a:r>
            <a:r>
              <a:rPr lang="en-US" sz="8000" i="1" dirty="0" smtClean="0">
                <a:solidFill>
                  <a:schemeClr val="tx1"/>
                </a:solidFill>
              </a:rPr>
              <a:t>NEJM</a:t>
            </a:r>
            <a:r>
              <a:rPr lang="en-US" sz="8000" dirty="0" smtClean="0">
                <a:solidFill>
                  <a:schemeClr val="tx1"/>
                </a:solidFill>
              </a:rPr>
              <a:t> 2004); “financial toxicity” (</a:t>
            </a:r>
            <a:r>
              <a:rPr lang="en-US" sz="8000" dirty="0" err="1" smtClean="0">
                <a:solidFill>
                  <a:schemeClr val="tx1"/>
                </a:solidFill>
              </a:rPr>
              <a:t>Saltz</a:t>
            </a:r>
            <a:r>
              <a:rPr lang="en-US" sz="8000" dirty="0" smtClean="0">
                <a:solidFill>
                  <a:schemeClr val="tx1"/>
                </a:solidFill>
              </a:rPr>
              <a:t>)</a:t>
            </a:r>
          </a:p>
          <a:p>
            <a:pPr marL="548640" indent="-365760">
              <a:lnSpc>
                <a:spcPct val="120000"/>
              </a:lnSpc>
              <a:buFont typeface="Arial"/>
              <a:buChar char="•"/>
            </a:pPr>
            <a:r>
              <a:rPr lang="en-US" sz="8800" b="1" dirty="0" smtClean="0">
                <a:solidFill>
                  <a:schemeClr val="tx1"/>
                </a:solidFill>
              </a:rPr>
              <a:t>Is $100,000 now the pricing floor? Payers now must control and manage drugs and biologics.</a:t>
            </a:r>
          </a:p>
          <a:p>
            <a:pPr marL="548640" indent="-365760">
              <a:lnSpc>
                <a:spcPct val="120000"/>
              </a:lnSpc>
            </a:pPr>
            <a:r>
              <a:rPr lang="en-US" sz="3800" dirty="0" smtClean="0">
                <a:solidFill>
                  <a:schemeClr val="tx1"/>
                </a:solidFill>
              </a:rPr>
              <a:t>  </a:t>
            </a:r>
          </a:p>
          <a:p>
            <a:pPr marL="548640" indent="-365760">
              <a:lnSpc>
                <a:spcPct val="120000"/>
              </a:lnSpc>
            </a:pPr>
            <a:r>
              <a:rPr lang="en-US" sz="1800" dirty="0" smtClean="0">
                <a:solidFill>
                  <a:schemeClr val="tx1"/>
                </a:solidFill>
              </a:rPr>
              <a:t>  </a:t>
            </a:r>
            <a:endParaRPr lang="en-US" sz="1800" dirty="0">
              <a:solidFill>
                <a:schemeClr val="tx1"/>
              </a:solidFill>
            </a:endParaRPr>
          </a:p>
        </p:txBody>
      </p:sp>
      <p:sp>
        <p:nvSpPr>
          <p:cNvPr id="5" name="Right Arrow 4"/>
          <p:cNvSpPr/>
          <p:nvPr/>
        </p:nvSpPr>
        <p:spPr>
          <a:xfrm>
            <a:off x="457200" y="1267234"/>
            <a:ext cx="8074588" cy="30080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4</a:t>
            </a:fld>
            <a:endParaRPr lang="en-US" dirty="0"/>
          </a:p>
        </p:txBody>
      </p:sp>
    </p:spTree>
    <p:extLst>
      <p:ext uri="{BB962C8B-B14F-4D97-AF65-F5344CB8AC3E}">
        <p14:creationId xmlns:p14="http://schemas.microsoft.com/office/powerpoint/2010/main" xmlns="" val="3059012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30" r="13165" b="3355"/>
          <a:stretch>
            <a:fillRect/>
          </a:stretch>
        </p:blipFill>
        <p:spPr bwMode="auto">
          <a:xfrm>
            <a:off x="1447800" y="0"/>
            <a:ext cx="6251575" cy="6742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483" name="TextBox 1"/>
          <p:cNvSpPr txBox="1">
            <a:spLocks noChangeArrowheads="1"/>
          </p:cNvSpPr>
          <p:nvPr/>
        </p:nvSpPr>
        <p:spPr bwMode="auto">
          <a:xfrm>
            <a:off x="5410200" y="2286000"/>
            <a:ext cx="2955925" cy="2246313"/>
          </a:xfrm>
          <a:prstGeom prst="rect">
            <a:avLst/>
          </a:prstGeom>
          <a:noFill/>
          <a:ln w="9525">
            <a:solidFill>
              <a:srgbClr val="587224"/>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b="1" u="sng" dirty="0" smtClean="0">
                <a:latin typeface="+mn-lt"/>
                <a:ea typeface="ＭＳ Ｐゴシック" pitchFamily="34" charset="-128"/>
              </a:rPr>
              <a:t>Key:</a:t>
            </a:r>
          </a:p>
          <a:p>
            <a:pPr eaLnBrk="1" hangingPunct="1">
              <a:spcBef>
                <a:spcPct val="0"/>
              </a:spcBef>
              <a:buFontTx/>
              <a:buNone/>
              <a:defRPr/>
            </a:pPr>
            <a:r>
              <a:rPr lang="en-US" altLang="en-US" sz="1600" b="1" dirty="0" smtClean="0">
                <a:latin typeface="+mn-lt"/>
                <a:ea typeface="ＭＳ Ｐゴシック" pitchFamily="34" charset="-128"/>
              </a:rPr>
              <a:t>Pending Pre-D </a:t>
            </a:r>
            <a:r>
              <a:rPr lang="en-US" altLang="en-US" sz="1600" dirty="0" smtClean="0">
                <a:latin typeface="+mn-lt"/>
                <a:ea typeface="ＭＳ Ｐゴシック" pitchFamily="34" charset="-128"/>
              </a:rPr>
              <a:t>= waiting on reimbursement team</a:t>
            </a:r>
          </a:p>
          <a:p>
            <a:pPr eaLnBrk="1" hangingPunct="1">
              <a:spcBef>
                <a:spcPct val="0"/>
              </a:spcBef>
              <a:buFontTx/>
              <a:buNone/>
              <a:defRPr/>
            </a:pPr>
            <a:r>
              <a:rPr lang="en-US" altLang="en-US" sz="1600" b="1" dirty="0" smtClean="0">
                <a:latin typeface="+mn-lt"/>
                <a:ea typeface="ＭＳ Ｐゴシック" pitchFamily="34" charset="-128"/>
              </a:rPr>
              <a:t>Pending Admin </a:t>
            </a:r>
            <a:r>
              <a:rPr lang="en-US" altLang="en-US" sz="1600" dirty="0" smtClean="0">
                <a:latin typeface="+mn-lt"/>
                <a:ea typeface="ＭＳ Ｐゴシック" pitchFamily="34" charset="-128"/>
              </a:rPr>
              <a:t>= Awaiting pharmacy administration review</a:t>
            </a:r>
          </a:p>
          <a:p>
            <a:pPr eaLnBrk="1" hangingPunct="1">
              <a:spcBef>
                <a:spcPct val="0"/>
              </a:spcBef>
              <a:buFontTx/>
              <a:buNone/>
              <a:defRPr/>
            </a:pPr>
            <a:r>
              <a:rPr lang="en-US" altLang="en-US" sz="1600" b="1" dirty="0" smtClean="0">
                <a:latin typeface="+mn-lt"/>
                <a:ea typeface="ＭＳ Ｐゴシック" pitchFamily="34" charset="-128"/>
              </a:rPr>
              <a:t>Admin Approval </a:t>
            </a:r>
            <a:r>
              <a:rPr lang="en-US" altLang="en-US" sz="1600" dirty="0" smtClean="0">
                <a:latin typeface="+mn-lt"/>
                <a:ea typeface="ＭＳ Ｐゴシック" pitchFamily="34" charset="-128"/>
              </a:rPr>
              <a:t>= Administration approval</a:t>
            </a:r>
          </a:p>
          <a:p>
            <a:pPr eaLnBrk="1" hangingPunct="1">
              <a:spcBef>
                <a:spcPct val="0"/>
              </a:spcBef>
              <a:buFontTx/>
              <a:buNone/>
              <a:defRPr/>
            </a:pPr>
            <a:r>
              <a:rPr lang="en-US" altLang="en-US" sz="1600" b="1" dirty="0" smtClean="0">
                <a:latin typeface="+mn-lt"/>
                <a:ea typeface="ＭＳ Ｐゴシック" pitchFamily="34" charset="-128"/>
              </a:rPr>
              <a:t>Pre-D</a:t>
            </a:r>
            <a:r>
              <a:rPr lang="en-US" altLang="en-US" sz="1600" dirty="0" smtClean="0">
                <a:latin typeface="+mn-lt"/>
                <a:ea typeface="ＭＳ Ｐゴシック" pitchFamily="34" charset="-128"/>
              </a:rPr>
              <a:t> = Pre-determination</a:t>
            </a:r>
          </a:p>
          <a:p>
            <a:pPr eaLnBrk="1" hangingPunct="1">
              <a:spcBef>
                <a:spcPct val="0"/>
              </a:spcBef>
              <a:buFontTx/>
              <a:buNone/>
              <a:defRPr/>
            </a:pPr>
            <a:endParaRPr lang="en-US" altLang="en-US" sz="1200" dirty="0" smtClean="0">
              <a:latin typeface="Arial" pitchFamily="34" charset="0"/>
              <a:ea typeface="ＭＳ Ｐゴシック" pitchFamily="34" charset="-128"/>
            </a:endParaRPr>
          </a:p>
        </p:txBody>
      </p:sp>
      <p:sp>
        <p:nvSpPr>
          <p:cNvPr id="4" name="Rectangle 3"/>
          <p:cNvSpPr/>
          <p:nvPr/>
        </p:nvSpPr>
        <p:spPr>
          <a:xfrm>
            <a:off x="8366125" y="6184900"/>
            <a:ext cx="441146" cy="369332"/>
          </a:xfrm>
          <a:prstGeom prst="rect">
            <a:avLst/>
          </a:prstGeom>
        </p:spPr>
        <p:txBody>
          <a:bodyPr wrap="none">
            <a:spAutoFit/>
          </a:bodyPr>
          <a:lstStyle/>
          <a:p>
            <a:fld id="{F41E9944-5B80-486C-872A-33CAAC1186FE}" type="slidenum">
              <a:rPr lang="en-US" smtClean="0">
                <a:solidFill>
                  <a:srgbClr val="000000"/>
                </a:solidFill>
              </a:rPr>
              <a:pPr/>
              <a:t>40</a:t>
            </a:fld>
            <a:endParaRPr lang="en-US" dirty="0"/>
          </a:p>
        </p:txBody>
      </p:sp>
    </p:spTree>
    <p:extLst>
      <p:ext uri="{BB962C8B-B14F-4D97-AF65-F5344CB8AC3E}">
        <p14:creationId xmlns:p14="http://schemas.microsoft.com/office/powerpoint/2010/main" xmlns="" val="3728012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9515" t="497" r="12512"/>
          <a:stretch>
            <a:fillRect/>
          </a:stretch>
        </p:blipFill>
        <p:spPr bwMode="auto">
          <a:xfrm>
            <a:off x="373063" y="0"/>
            <a:ext cx="6908800" cy="678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507" name="TextBox 1"/>
          <p:cNvSpPr txBox="1">
            <a:spLocks noChangeArrowheads="1"/>
          </p:cNvSpPr>
          <p:nvPr/>
        </p:nvSpPr>
        <p:spPr bwMode="auto">
          <a:xfrm>
            <a:off x="7096125" y="3324225"/>
            <a:ext cx="1855788" cy="1076325"/>
          </a:xfrm>
          <a:prstGeom prst="rect">
            <a:avLst/>
          </a:prstGeom>
          <a:noFill/>
          <a:ln w="9525">
            <a:solidFill>
              <a:srgbClr val="587224"/>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600" b="1" u="sng" dirty="0" smtClean="0">
                <a:latin typeface="+mn-lt"/>
                <a:ea typeface="ＭＳ Ｐゴシック" pitchFamily="34" charset="-128"/>
              </a:rPr>
              <a:t>MRN: </a:t>
            </a:r>
            <a:r>
              <a:rPr lang="en-US" altLang="en-US" sz="1600" dirty="0" smtClean="0">
                <a:latin typeface="+mn-lt"/>
                <a:ea typeface="ＭＳ Ｐゴシック" pitchFamily="34" charset="-128"/>
              </a:rPr>
              <a:t>Medical Record Number</a:t>
            </a:r>
          </a:p>
          <a:p>
            <a:pPr eaLnBrk="1" hangingPunct="1">
              <a:spcBef>
                <a:spcPct val="0"/>
              </a:spcBef>
              <a:buFontTx/>
              <a:buNone/>
              <a:defRPr/>
            </a:pPr>
            <a:r>
              <a:rPr lang="en-US" altLang="en-US" sz="1600" b="1" u="sng" dirty="0" err="1" smtClean="0">
                <a:latin typeface="+mn-lt"/>
                <a:ea typeface="ＭＳ Ｐゴシック" pitchFamily="34" charset="-128"/>
              </a:rPr>
              <a:t>Dx</a:t>
            </a:r>
            <a:r>
              <a:rPr lang="en-US" altLang="en-US" sz="1600" b="1" u="sng" dirty="0" smtClean="0">
                <a:latin typeface="+mn-lt"/>
                <a:ea typeface="ＭＳ Ｐゴシック" pitchFamily="34" charset="-128"/>
              </a:rPr>
              <a:t> Code</a:t>
            </a:r>
            <a:r>
              <a:rPr lang="en-US" altLang="en-US" sz="1600" dirty="0" smtClean="0">
                <a:latin typeface="+mn-lt"/>
                <a:ea typeface="ＭＳ Ｐゴシック" pitchFamily="34" charset="-128"/>
              </a:rPr>
              <a:t>: diagnosis code</a:t>
            </a:r>
          </a:p>
        </p:txBody>
      </p:sp>
      <p:sp>
        <p:nvSpPr>
          <p:cNvPr id="4" name="Rectangle 3"/>
          <p:cNvSpPr/>
          <p:nvPr/>
        </p:nvSpPr>
        <p:spPr>
          <a:xfrm>
            <a:off x="8510767" y="6248400"/>
            <a:ext cx="441146" cy="369332"/>
          </a:xfrm>
          <a:prstGeom prst="rect">
            <a:avLst/>
          </a:prstGeom>
        </p:spPr>
        <p:txBody>
          <a:bodyPr wrap="none">
            <a:spAutoFit/>
          </a:bodyPr>
          <a:lstStyle/>
          <a:p>
            <a:fld id="{F41E9944-5B80-486C-872A-33CAAC1186FE}" type="slidenum">
              <a:rPr lang="en-US" smtClean="0">
                <a:solidFill>
                  <a:srgbClr val="000000"/>
                </a:solidFill>
              </a:rPr>
              <a:pPr/>
              <a:t>41</a:t>
            </a:fld>
            <a:endParaRPr lang="en-US" dirty="0"/>
          </a:p>
        </p:txBody>
      </p:sp>
    </p:spTree>
    <p:extLst>
      <p:ext uri="{BB962C8B-B14F-4D97-AF65-F5344CB8AC3E}">
        <p14:creationId xmlns:p14="http://schemas.microsoft.com/office/powerpoint/2010/main" xmlns="" val="4572652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0"/>
            <a:ext cx="7200900"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8448854" y="6223000"/>
            <a:ext cx="441146" cy="369332"/>
          </a:xfrm>
          <a:prstGeom prst="rect">
            <a:avLst/>
          </a:prstGeom>
        </p:spPr>
        <p:txBody>
          <a:bodyPr wrap="none">
            <a:spAutoFit/>
          </a:bodyPr>
          <a:lstStyle/>
          <a:p>
            <a:fld id="{F41E9944-5B80-486C-872A-33CAAC1186FE}" type="slidenum">
              <a:rPr lang="en-US" smtClean="0">
                <a:solidFill>
                  <a:srgbClr val="000000"/>
                </a:solidFill>
              </a:rPr>
              <a:pPr/>
              <a:t>42</a:t>
            </a:fld>
            <a:endParaRPr lang="en-US" dirty="0"/>
          </a:p>
        </p:txBody>
      </p:sp>
    </p:spTree>
    <p:extLst>
      <p:ext uri="{BB962C8B-B14F-4D97-AF65-F5344CB8AC3E}">
        <p14:creationId xmlns:p14="http://schemas.microsoft.com/office/powerpoint/2010/main" xmlns="" val="2516190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23813"/>
            <a:ext cx="7200900"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8436154" y="6223000"/>
            <a:ext cx="441146" cy="369332"/>
          </a:xfrm>
          <a:prstGeom prst="rect">
            <a:avLst/>
          </a:prstGeom>
        </p:spPr>
        <p:txBody>
          <a:bodyPr wrap="none">
            <a:spAutoFit/>
          </a:bodyPr>
          <a:lstStyle/>
          <a:p>
            <a:fld id="{F41E9944-5B80-486C-872A-33CAAC1186FE}" type="slidenum">
              <a:rPr lang="en-US" smtClean="0">
                <a:solidFill>
                  <a:srgbClr val="000000"/>
                </a:solidFill>
              </a:rPr>
              <a:pPr/>
              <a:t>43</a:t>
            </a:fld>
            <a:endParaRPr lang="en-US" dirty="0"/>
          </a:p>
        </p:txBody>
      </p:sp>
    </p:spTree>
    <p:extLst>
      <p:ext uri="{BB962C8B-B14F-4D97-AF65-F5344CB8AC3E}">
        <p14:creationId xmlns:p14="http://schemas.microsoft.com/office/powerpoint/2010/main" xmlns="" val="428525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371600"/>
            <a:ext cx="8229600" cy="4525963"/>
          </a:xfrm>
        </p:spPr>
        <p:txBody>
          <a:bodyPr/>
          <a:lstStyle/>
          <a:p>
            <a:pPr eaLnBrk="1" hangingPunct="1"/>
            <a:r>
              <a:rPr lang="en-US" altLang="en-US" sz="2800" dirty="0" smtClean="0">
                <a:ea typeface="ＭＳ Ｐゴシック" pitchFamily="34" charset="-128"/>
              </a:rPr>
              <a:t>Off-label requests lacking supportive evidence require approval by:</a:t>
            </a:r>
          </a:p>
          <a:p>
            <a:pPr lvl="1" eaLnBrk="1" hangingPunct="1"/>
            <a:r>
              <a:rPr lang="en-US" altLang="en-US" sz="2400" dirty="0" smtClean="0">
                <a:ea typeface="ＭＳ Ｐゴシック" pitchFamily="34" charset="-128"/>
              </a:rPr>
              <a:t>Disease Specific Leader (GI, GU, Lung, etc..)</a:t>
            </a:r>
          </a:p>
          <a:p>
            <a:pPr lvl="1" eaLnBrk="1" hangingPunct="1"/>
            <a:r>
              <a:rPr lang="en-US" altLang="en-US" sz="2400" dirty="0" smtClean="0">
                <a:ea typeface="ＭＳ Ｐゴシック" pitchFamily="34" charset="-128"/>
              </a:rPr>
              <a:t>Division Director (hematology or oncology)</a:t>
            </a:r>
          </a:p>
          <a:p>
            <a:pPr lvl="1" eaLnBrk="1" hangingPunct="1"/>
            <a:r>
              <a:rPr lang="en-US" altLang="en-US" sz="2400" dirty="0" smtClean="0">
                <a:ea typeface="ＭＳ Ｐゴシック" pitchFamily="34" charset="-128"/>
              </a:rPr>
              <a:t>Pharmacy Administrator/Director</a:t>
            </a:r>
          </a:p>
          <a:p>
            <a:pPr eaLnBrk="1" hangingPunct="1"/>
            <a:r>
              <a:rPr lang="en-US" altLang="en-US" sz="2800" dirty="0" smtClean="0">
                <a:ea typeface="ＭＳ Ｐゴシック" pitchFamily="34" charset="-128"/>
              </a:rPr>
              <a:t>Safety, efficacy, and cost must be considered</a:t>
            </a:r>
          </a:p>
          <a:p>
            <a:pPr eaLnBrk="1" hangingPunct="1"/>
            <a:r>
              <a:rPr lang="en-US" altLang="en-US" sz="2800" dirty="0" smtClean="0">
                <a:ea typeface="ＭＳ Ｐゴシック" pitchFamily="34" charset="-128"/>
              </a:rPr>
              <a:t>Decisions may take up to 72 hours depending on availability of individuals</a:t>
            </a:r>
          </a:p>
        </p:txBody>
      </p:sp>
      <p:sp>
        <p:nvSpPr>
          <p:cNvPr id="23555" name="Rectangle 4"/>
          <p:cNvSpPr>
            <a:spLocks noGrp="1" noChangeArrowheads="1"/>
          </p:cNvSpPr>
          <p:nvPr>
            <p:ph type="title"/>
          </p:nvPr>
        </p:nvSpPr>
        <p:spPr>
          <a:xfrm>
            <a:off x="457200" y="26988"/>
            <a:ext cx="8229600" cy="1143000"/>
          </a:xfrm>
          <a:noFill/>
        </p:spPr>
        <p:txBody>
          <a:bodyPr/>
          <a:lstStyle/>
          <a:p>
            <a:pPr eaLnBrk="1" hangingPunct="1"/>
            <a:r>
              <a:rPr lang="en-US" altLang="en-US" smtClean="0">
                <a:ea typeface="ＭＳ Ｐゴシック" pitchFamily="34" charset="-128"/>
              </a:rPr>
              <a:t>Peer Review Process</a:t>
            </a:r>
          </a:p>
        </p:txBody>
      </p:sp>
      <p:sp>
        <p:nvSpPr>
          <p:cNvPr id="4" name="Rectangle 3"/>
          <p:cNvSpPr/>
          <p:nvPr/>
        </p:nvSpPr>
        <p:spPr>
          <a:xfrm>
            <a:off x="8245654" y="6121400"/>
            <a:ext cx="441146" cy="369332"/>
          </a:xfrm>
          <a:prstGeom prst="rect">
            <a:avLst/>
          </a:prstGeom>
        </p:spPr>
        <p:txBody>
          <a:bodyPr wrap="none">
            <a:spAutoFit/>
          </a:bodyPr>
          <a:lstStyle/>
          <a:p>
            <a:fld id="{F41E9944-5B80-486C-872A-33CAAC1186FE}" type="slidenum">
              <a:rPr lang="en-US" smtClean="0">
                <a:solidFill>
                  <a:srgbClr val="000000"/>
                </a:solidFill>
              </a:rPr>
              <a:pPr/>
              <a:t>44</a:t>
            </a:fld>
            <a:endParaRPr lang="en-US" dirty="0"/>
          </a:p>
        </p:txBody>
      </p:sp>
    </p:spTree>
    <p:extLst>
      <p:ext uri="{BB962C8B-B14F-4D97-AF65-F5344CB8AC3E}">
        <p14:creationId xmlns:p14="http://schemas.microsoft.com/office/powerpoint/2010/main" xmlns="" val="208957182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0"/>
            <a:ext cx="8382000" cy="63056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245654" y="5936304"/>
            <a:ext cx="441146" cy="369332"/>
          </a:xfrm>
          <a:prstGeom prst="rect">
            <a:avLst/>
          </a:prstGeom>
        </p:spPr>
        <p:txBody>
          <a:bodyPr wrap="none">
            <a:spAutoFit/>
          </a:bodyPr>
          <a:lstStyle/>
          <a:p>
            <a:fld id="{F41E9944-5B80-486C-872A-33CAAC1186FE}" type="slidenum">
              <a:rPr lang="en-US" smtClean="0">
                <a:solidFill>
                  <a:srgbClr val="000000"/>
                </a:solidFill>
              </a:rPr>
              <a:pPr/>
              <a:t>45</a:t>
            </a:fld>
            <a:endParaRPr lang="en-US" dirty="0"/>
          </a:p>
        </p:txBody>
      </p:sp>
    </p:spTree>
    <p:extLst>
      <p:ext uri="{BB962C8B-B14F-4D97-AF65-F5344CB8AC3E}">
        <p14:creationId xmlns:p14="http://schemas.microsoft.com/office/powerpoint/2010/main" xmlns="" val="3236691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5100" y="0"/>
            <a:ext cx="7970929" cy="5991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915456" y="5991634"/>
            <a:ext cx="441146" cy="369332"/>
          </a:xfrm>
          <a:prstGeom prst="rect">
            <a:avLst/>
          </a:prstGeom>
        </p:spPr>
        <p:txBody>
          <a:bodyPr wrap="none">
            <a:spAutoFit/>
          </a:bodyPr>
          <a:lstStyle/>
          <a:p>
            <a:fld id="{F41E9944-5B80-486C-872A-33CAAC1186FE}" type="slidenum">
              <a:rPr lang="en-US" smtClean="0">
                <a:solidFill>
                  <a:srgbClr val="000000"/>
                </a:solidFill>
              </a:rPr>
              <a:pPr/>
              <a:t>46</a:t>
            </a:fld>
            <a:endParaRPr lang="en-US" dirty="0"/>
          </a:p>
        </p:txBody>
      </p:sp>
    </p:spTree>
    <p:extLst>
      <p:ext uri="{BB962C8B-B14F-4D97-AF65-F5344CB8AC3E}">
        <p14:creationId xmlns:p14="http://schemas.microsoft.com/office/powerpoint/2010/main" xmlns="" val="2934470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3077" name="Picture 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5900" y="274638"/>
            <a:ext cx="7848600" cy="588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245654" y="6161088"/>
            <a:ext cx="441146" cy="369332"/>
          </a:xfrm>
          <a:prstGeom prst="rect">
            <a:avLst/>
          </a:prstGeom>
        </p:spPr>
        <p:txBody>
          <a:bodyPr wrap="none">
            <a:spAutoFit/>
          </a:bodyPr>
          <a:lstStyle/>
          <a:p>
            <a:fld id="{F41E9944-5B80-486C-872A-33CAAC1186FE}" type="slidenum">
              <a:rPr lang="en-US" smtClean="0">
                <a:solidFill>
                  <a:srgbClr val="000000"/>
                </a:solidFill>
              </a:rPr>
              <a:pPr/>
              <a:t>47</a:t>
            </a:fld>
            <a:endParaRPr lang="en-US" dirty="0"/>
          </a:p>
        </p:txBody>
      </p:sp>
    </p:spTree>
    <p:extLst>
      <p:ext uri="{BB962C8B-B14F-4D97-AF65-F5344CB8AC3E}">
        <p14:creationId xmlns:p14="http://schemas.microsoft.com/office/powerpoint/2010/main" xmlns="" val="4128513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3200" y="0"/>
            <a:ext cx="8166100" cy="6115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369300" y="6115947"/>
            <a:ext cx="441146" cy="369332"/>
          </a:xfrm>
          <a:prstGeom prst="rect">
            <a:avLst/>
          </a:prstGeom>
        </p:spPr>
        <p:txBody>
          <a:bodyPr wrap="none">
            <a:spAutoFit/>
          </a:bodyPr>
          <a:lstStyle/>
          <a:p>
            <a:fld id="{F41E9944-5B80-486C-872A-33CAAC1186FE}" type="slidenum">
              <a:rPr lang="en-US" smtClean="0">
                <a:solidFill>
                  <a:srgbClr val="000000"/>
                </a:solidFill>
              </a:rPr>
              <a:pPr/>
              <a:t>48</a:t>
            </a:fld>
            <a:endParaRPr lang="en-US" dirty="0"/>
          </a:p>
        </p:txBody>
      </p:sp>
    </p:spTree>
    <p:extLst>
      <p:ext uri="{BB962C8B-B14F-4D97-AF65-F5344CB8AC3E}">
        <p14:creationId xmlns:p14="http://schemas.microsoft.com/office/powerpoint/2010/main" xmlns="" val="356077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sz="6600" dirty="0" smtClean="0"/>
              <a:t>Questions?</a:t>
            </a:r>
            <a:endParaRPr lang="en-US"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86097" y="1124194"/>
            <a:ext cx="4893275" cy="803899"/>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FDA Approved Label with Indication</a:t>
            </a:r>
            <a:endParaRPr lang="en-US" sz="2400" dirty="0">
              <a:solidFill>
                <a:schemeClr val="tx1"/>
              </a:solidFill>
            </a:endParaRPr>
          </a:p>
        </p:txBody>
      </p:sp>
      <p:sp>
        <p:nvSpPr>
          <p:cNvPr id="9" name="Down Arrow 8"/>
          <p:cNvSpPr/>
          <p:nvPr/>
        </p:nvSpPr>
        <p:spPr>
          <a:xfrm>
            <a:off x="4136175" y="2035382"/>
            <a:ext cx="628729" cy="59537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71709" y="2766977"/>
            <a:ext cx="6163963" cy="1022836"/>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NCCN On-label; Expanded Use (Recommendation, Preferred Status, Category)</a:t>
            </a:r>
          </a:p>
        </p:txBody>
      </p:sp>
      <p:sp>
        <p:nvSpPr>
          <p:cNvPr id="11" name="Down Arrow 10"/>
          <p:cNvSpPr/>
          <p:nvPr/>
        </p:nvSpPr>
        <p:spPr>
          <a:xfrm>
            <a:off x="2208541" y="3789813"/>
            <a:ext cx="628729" cy="61107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425715" y="3821518"/>
            <a:ext cx="628729" cy="61107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17980" y="4507513"/>
            <a:ext cx="3509275" cy="639141"/>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Payer/MCO (coverage, </a:t>
            </a:r>
            <a:r>
              <a:rPr lang="en-US" sz="2400" dirty="0" err="1">
                <a:solidFill>
                  <a:schemeClr val="tx1"/>
                </a:solidFill>
              </a:rPr>
              <a:t>precert</a:t>
            </a:r>
            <a:r>
              <a:rPr lang="en-US" sz="2400" dirty="0">
                <a:solidFill>
                  <a:schemeClr val="tx1"/>
                </a:solidFill>
              </a:rPr>
              <a:t> etc.)</a:t>
            </a:r>
          </a:p>
        </p:txBody>
      </p:sp>
      <p:sp>
        <p:nvSpPr>
          <p:cNvPr id="14" name="Rounded Rectangle 13"/>
          <p:cNvSpPr/>
          <p:nvPr/>
        </p:nvSpPr>
        <p:spPr>
          <a:xfrm>
            <a:off x="5158433" y="4505400"/>
            <a:ext cx="3373355" cy="641253"/>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Pathways</a:t>
            </a:r>
            <a:endParaRPr lang="en-US" sz="2400" dirty="0">
              <a:solidFill>
                <a:schemeClr val="tx1"/>
              </a:solidFill>
            </a:endParaRPr>
          </a:p>
        </p:txBody>
      </p:sp>
      <p:sp>
        <p:nvSpPr>
          <p:cNvPr id="15" name="Left-Right Arrow 14"/>
          <p:cNvSpPr/>
          <p:nvPr/>
        </p:nvSpPr>
        <p:spPr>
          <a:xfrm>
            <a:off x="4049671" y="4630302"/>
            <a:ext cx="926759" cy="326683"/>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885148" y="5832171"/>
            <a:ext cx="3373355" cy="641253"/>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Provider Prescribing</a:t>
            </a:r>
            <a:endParaRPr lang="en-US" sz="2400" dirty="0">
              <a:solidFill>
                <a:schemeClr val="tx1"/>
              </a:solidFill>
            </a:endParaRPr>
          </a:p>
        </p:txBody>
      </p:sp>
      <p:sp>
        <p:nvSpPr>
          <p:cNvPr id="17" name="Down Arrow 16"/>
          <p:cNvSpPr/>
          <p:nvPr/>
        </p:nvSpPr>
        <p:spPr>
          <a:xfrm>
            <a:off x="3238272" y="5260492"/>
            <a:ext cx="341847" cy="48813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392469" y="5254907"/>
            <a:ext cx="341847" cy="48813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p:cNvSpPr>
            <a:spLocks noGrp="1"/>
          </p:cNvSpPr>
          <p:nvPr>
            <p:ph type="title"/>
          </p:nvPr>
        </p:nvSpPr>
        <p:spPr>
          <a:xfrm>
            <a:off x="88900" y="274638"/>
            <a:ext cx="9537700" cy="1143000"/>
          </a:xfrm>
        </p:spPr>
        <p:txBody>
          <a:bodyPr/>
          <a:lstStyle/>
          <a:p>
            <a:r>
              <a:rPr lang="en-US" sz="3200" dirty="0"/>
              <a:t>Policy-Setting and Decision-Making “</a:t>
            </a:r>
            <a:r>
              <a:rPr lang="en-US" sz="3200" dirty="0" err="1"/>
              <a:t>FlowDown</a:t>
            </a:r>
            <a:r>
              <a:rPr lang="en-US" sz="3200" dirty="0" smtClean="0"/>
              <a:t>”</a:t>
            </a:r>
            <a:endParaRPr lang="en-US" sz="3200" dirty="0"/>
          </a:p>
        </p:txBody>
      </p:sp>
      <p:sp>
        <p:nvSpPr>
          <p:cNvPr id="19" name="Slide Number Placeholder 3"/>
          <p:cNvSpPr>
            <a:spLocks noGrp="1"/>
          </p:cNvSpPr>
          <p:nvPr>
            <p:ph type="sldNum" sz="quarter" idx="4294967295"/>
          </p:nvPr>
        </p:nvSpPr>
        <p:spPr>
          <a:xfrm>
            <a:off x="8257468" y="5847080"/>
            <a:ext cx="548640" cy="396240"/>
          </a:xfrm>
          <a:prstGeom prst="bracketPair">
            <a:avLst>
              <a:gd name="adj" fmla="val 17949"/>
            </a:avLst>
          </a:prstGeom>
        </p:spPr>
        <p:txBody>
          <a:bodyPr/>
          <a:lstStyle/>
          <a:p>
            <a:fld id="{F41E9944-5B80-486C-872A-33CAAC1186FE}" type="slidenum">
              <a:rPr lang="en-US" smtClean="0"/>
              <a:pPr/>
              <a:t>5</a:t>
            </a:fld>
            <a:endParaRPr lang="en-US" dirty="0"/>
          </a:p>
        </p:txBody>
      </p:sp>
    </p:spTree>
    <p:extLst>
      <p:ext uri="{BB962C8B-B14F-4D97-AF65-F5344CB8AC3E}">
        <p14:creationId xmlns:p14="http://schemas.microsoft.com/office/powerpoint/2010/main" xmlns="" val="3026199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8634" y="4090799"/>
            <a:ext cx="4179473" cy="1599990"/>
          </a:xfrm>
        </p:spPr>
        <p:txBody>
          <a:bodyPr/>
          <a:lstStyle/>
          <a:p>
            <a:pPr algn="ctr"/>
            <a:r>
              <a:rPr lang="en-US" sz="4000" dirty="0" smtClean="0"/>
              <a:t>Register today!</a:t>
            </a:r>
          </a:p>
          <a:p>
            <a:pPr algn="ctr"/>
            <a:r>
              <a:rPr lang="en-US" sz="4000" dirty="0" smtClean="0"/>
              <a:t>accc-iclio.org</a:t>
            </a:r>
          </a:p>
          <a:p>
            <a:endParaRPr lang="en-US" dirty="0"/>
          </a:p>
        </p:txBody>
      </p:sp>
      <p:pic>
        <p:nvPicPr>
          <p:cNvPr id="5" name="Picture 4" descr="final-banner-meeting.jpg"/>
          <p:cNvPicPr>
            <a:picLocks noChangeAspect="1"/>
          </p:cNvPicPr>
          <p:nvPr/>
        </p:nvPicPr>
        <p:blipFill>
          <a:blip r:embed="rId2"/>
          <a:stretch>
            <a:fillRect/>
          </a:stretch>
        </p:blipFill>
        <p:spPr>
          <a:xfrm>
            <a:off x="0" y="1347599"/>
            <a:ext cx="9144000"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49238"/>
            <a:ext cx="9359900" cy="1143000"/>
          </a:xfrm>
        </p:spPr>
        <p:txBody>
          <a:bodyPr>
            <a:normAutofit fontScale="90000"/>
          </a:bodyPr>
          <a:lstStyle/>
          <a:p>
            <a:r>
              <a:rPr lang="en-US" sz="2400" dirty="0" smtClean="0"/>
              <a:t>  </a:t>
            </a:r>
            <a:r>
              <a:rPr lang="en-US" sz="3600" dirty="0" smtClean="0"/>
              <a:t>NCCN Guidelines and Other Information Products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35924992"/>
              </p:ext>
            </p:extLst>
          </p:nvPr>
        </p:nvGraphicFramePr>
        <p:xfrm>
          <a:off x="457200" y="1165699"/>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6</a:t>
            </a:fld>
            <a:endParaRPr lang="en-US" dirty="0"/>
          </a:p>
        </p:txBody>
      </p:sp>
    </p:spTree>
    <p:extLst>
      <p:ext uri="{BB962C8B-B14F-4D97-AF65-F5344CB8AC3E}">
        <p14:creationId xmlns:p14="http://schemas.microsoft.com/office/powerpoint/2010/main" xmlns="" val="404611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74638"/>
            <a:ext cx="9613900" cy="1143000"/>
          </a:xfrm>
        </p:spPr>
        <p:txBody>
          <a:bodyPr>
            <a:noAutofit/>
          </a:bodyPr>
          <a:lstStyle/>
          <a:p>
            <a:pPr algn="ctr"/>
            <a:r>
              <a:rPr lang="en-US" sz="2600" dirty="0" smtClean="0"/>
              <a:t>  </a:t>
            </a:r>
            <a:r>
              <a:rPr lang="en-US" sz="3600" dirty="0" smtClean="0"/>
              <a:t>2008: A Win for Oncology Providers and Patients</a:t>
            </a:r>
            <a:endParaRPr lang="en-US" sz="3600" dirty="0"/>
          </a:p>
        </p:txBody>
      </p:sp>
      <p:sp>
        <p:nvSpPr>
          <p:cNvPr id="3" name="Subtitle 2"/>
          <p:cNvSpPr>
            <a:spLocks noGrp="1"/>
          </p:cNvSpPr>
          <p:nvPr>
            <p:ph idx="1"/>
          </p:nvPr>
        </p:nvSpPr>
        <p:spPr/>
        <p:txBody>
          <a:bodyPr>
            <a:normAutofit/>
          </a:bodyPr>
          <a:lstStyle/>
          <a:p>
            <a:pPr marL="411480" indent="-411480">
              <a:buFont typeface="Arial"/>
              <a:buChar char="•"/>
            </a:pPr>
            <a:r>
              <a:rPr lang="en-US" sz="2000" b="1" dirty="0" smtClean="0">
                <a:solidFill>
                  <a:schemeClr val="tx1"/>
                </a:solidFill>
              </a:rPr>
              <a:t>Jan, 16 2008 – United Press Release: </a:t>
            </a:r>
            <a:r>
              <a:rPr lang="en-US" sz="2000" dirty="0" smtClean="0">
                <a:solidFill>
                  <a:schemeClr val="tx1"/>
                </a:solidFill>
              </a:rPr>
              <a:t>If it is in </a:t>
            </a:r>
            <a:r>
              <a:rPr lang="en-US" sz="2000" i="1" dirty="0" smtClean="0">
                <a:solidFill>
                  <a:schemeClr val="tx1"/>
                </a:solidFill>
              </a:rPr>
              <a:t>NCCN Compendium</a:t>
            </a:r>
            <a:r>
              <a:rPr lang="en-US" sz="2000" dirty="0" smtClean="0">
                <a:solidFill>
                  <a:schemeClr val="tx1"/>
                </a:solidFill>
              </a:rPr>
              <a:t>, we pay for it!</a:t>
            </a:r>
          </a:p>
          <a:p>
            <a:pPr marL="411480" indent="-411480">
              <a:buFont typeface="Arial"/>
              <a:buChar char="•"/>
            </a:pPr>
            <a:r>
              <a:rPr lang="en-US" sz="2000" b="1" dirty="0" smtClean="0">
                <a:solidFill>
                  <a:schemeClr val="tx1"/>
                </a:solidFill>
              </a:rPr>
              <a:t>June 5, 2008 (4:16pm): </a:t>
            </a:r>
            <a:r>
              <a:rPr lang="en-US" sz="2000" dirty="0" smtClean="0">
                <a:solidFill>
                  <a:schemeClr val="tx1"/>
                </a:solidFill>
              </a:rPr>
              <a:t>CMS recognizes the </a:t>
            </a:r>
            <a:r>
              <a:rPr lang="en-US" sz="2000" i="1" dirty="0" smtClean="0">
                <a:solidFill>
                  <a:schemeClr val="tx1"/>
                </a:solidFill>
              </a:rPr>
              <a:t>NCCN Compendium</a:t>
            </a:r>
          </a:p>
          <a:p>
            <a:pPr marL="411480" indent="-411480">
              <a:buFont typeface="Arial"/>
              <a:buChar char="•"/>
            </a:pPr>
            <a:r>
              <a:rPr lang="en-US" sz="2000" dirty="0" smtClean="0">
                <a:solidFill>
                  <a:schemeClr val="tx1"/>
                </a:solidFill>
              </a:rPr>
              <a:t>The </a:t>
            </a:r>
            <a:r>
              <a:rPr lang="en-US" sz="2000" i="1" dirty="0" smtClean="0">
                <a:solidFill>
                  <a:schemeClr val="tx1"/>
                </a:solidFill>
              </a:rPr>
              <a:t>NCCN Compendium </a:t>
            </a:r>
            <a:r>
              <a:rPr lang="en-US" sz="2000" dirty="0" smtClean="0">
                <a:solidFill>
                  <a:schemeClr val="tx1"/>
                </a:solidFill>
              </a:rPr>
              <a:t>becomes the critically important to oncologists, cancer patients and biopharma companies</a:t>
            </a:r>
          </a:p>
          <a:p>
            <a:pPr marL="411480" indent="-411480">
              <a:buFont typeface="Arial"/>
              <a:buChar char="•"/>
            </a:pPr>
            <a:r>
              <a:rPr lang="en-US" sz="2000" b="1" dirty="0" smtClean="0">
                <a:solidFill>
                  <a:schemeClr val="tx1"/>
                </a:solidFill>
              </a:rPr>
              <a:t>Sept 30, 2014: </a:t>
            </a:r>
            <a:r>
              <a:rPr lang="en-US" sz="2000" dirty="0" smtClean="0">
                <a:solidFill>
                  <a:schemeClr val="tx1"/>
                </a:solidFill>
              </a:rPr>
              <a:t>CIGNA</a:t>
            </a:r>
            <a:r>
              <a:rPr lang="en-US" sz="2000" dirty="0">
                <a:solidFill>
                  <a:schemeClr val="tx1"/>
                </a:solidFill>
              </a:rPr>
              <a:t> </a:t>
            </a:r>
            <a:r>
              <a:rPr lang="en-US" sz="2000" dirty="0" smtClean="0">
                <a:solidFill>
                  <a:schemeClr val="tx1"/>
                </a:solidFill>
              </a:rPr>
              <a:t>confirmation still using </a:t>
            </a:r>
            <a:r>
              <a:rPr lang="en-US" sz="2000" i="1" dirty="0" smtClean="0">
                <a:solidFill>
                  <a:schemeClr val="tx1"/>
                </a:solidFill>
              </a:rPr>
              <a:t>NCCN Compendium</a:t>
            </a:r>
          </a:p>
          <a:p>
            <a:pPr marL="411480" indent="-411480">
              <a:buFont typeface="Arial"/>
              <a:buChar char="•"/>
            </a:pPr>
            <a:r>
              <a:rPr lang="en-US" sz="2000" b="1" dirty="0" smtClean="0">
                <a:solidFill>
                  <a:schemeClr val="tx1"/>
                </a:solidFill>
              </a:rPr>
              <a:t>The </a:t>
            </a:r>
            <a:r>
              <a:rPr lang="en-US" sz="2000" b="1" i="1" dirty="0" smtClean="0">
                <a:solidFill>
                  <a:schemeClr val="tx1"/>
                </a:solidFill>
              </a:rPr>
              <a:t>NCCN Compendium </a:t>
            </a:r>
            <a:r>
              <a:rPr lang="en-US" sz="2000" b="1" dirty="0" smtClean="0">
                <a:solidFill>
                  <a:schemeClr val="tx1"/>
                </a:solidFill>
              </a:rPr>
              <a:t>flipped cancer decision-making 180 degrees</a:t>
            </a: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7</a:t>
            </a:fld>
            <a:endParaRPr lang="en-US" dirty="0"/>
          </a:p>
        </p:txBody>
      </p:sp>
    </p:spTree>
    <p:extLst>
      <p:ext uri="{BB962C8B-B14F-4D97-AF65-F5344CB8AC3E}">
        <p14:creationId xmlns:p14="http://schemas.microsoft.com/office/powerpoint/2010/main" xmlns="" val="319688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NCCN Categories </a:t>
            </a:r>
            <a:endParaRPr lang="en-US" sz="3600" dirty="0"/>
          </a:p>
        </p:txBody>
      </p:sp>
      <p:sp>
        <p:nvSpPr>
          <p:cNvPr id="5"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F41E9944-5B80-486C-872A-33CAAC1186FE}"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153589723"/>
              </p:ext>
            </p:extLst>
          </p:nvPr>
        </p:nvGraphicFramePr>
        <p:xfrm>
          <a:off x="588295" y="1276692"/>
          <a:ext cx="7147971" cy="4126240"/>
        </p:xfrm>
        <a:graphic>
          <a:graphicData uri="http://schemas.openxmlformats.org/drawingml/2006/table">
            <a:tbl>
              <a:tblPr firstRow="1" bandRow="1">
                <a:tableStyleId>{69012ECD-51FC-41F1-AA8D-1B2483CD663E}</a:tableStyleId>
              </a:tblPr>
              <a:tblGrid>
                <a:gridCol w="2382657"/>
                <a:gridCol w="2382657"/>
                <a:gridCol w="2382657"/>
              </a:tblGrid>
              <a:tr h="628424">
                <a:tc>
                  <a:txBody>
                    <a:bodyPr/>
                    <a:lstStyle/>
                    <a:p>
                      <a:pPr algn="ctr"/>
                      <a:r>
                        <a:rPr lang="en-US" dirty="0" smtClean="0"/>
                        <a:t>Quality</a:t>
                      </a:r>
                      <a:r>
                        <a:rPr lang="en-US" baseline="0" dirty="0" smtClean="0"/>
                        <a:t> of Evidence</a:t>
                      </a:r>
                      <a:endParaRPr lang="en-US" dirty="0"/>
                    </a:p>
                  </a:txBody>
                  <a:tcPr anchor="ctr"/>
                </a:tc>
                <a:tc>
                  <a:txBody>
                    <a:bodyPr/>
                    <a:lstStyle/>
                    <a:p>
                      <a:pPr algn="ctr"/>
                      <a:r>
                        <a:rPr lang="en-US" dirty="0" smtClean="0"/>
                        <a:t>Level of Consensus</a:t>
                      </a:r>
                      <a:endParaRPr lang="en-US" dirty="0"/>
                    </a:p>
                  </a:txBody>
                  <a:tcPr anchor="ctr"/>
                </a:tc>
                <a:tc>
                  <a:txBody>
                    <a:bodyPr/>
                    <a:lstStyle/>
                    <a:p>
                      <a:pPr algn="ctr"/>
                      <a:r>
                        <a:rPr lang="en-US" dirty="0" smtClean="0"/>
                        <a:t>NCCN Category</a:t>
                      </a:r>
                      <a:endParaRPr lang="en-US" dirty="0"/>
                    </a:p>
                  </a:txBody>
                  <a:tcPr anchor="ctr"/>
                </a:tc>
              </a:tr>
              <a:tr h="874454">
                <a:tc>
                  <a:txBody>
                    <a:bodyPr/>
                    <a:lstStyle/>
                    <a:p>
                      <a:pPr algn="ctr"/>
                      <a:r>
                        <a:rPr lang="en-US" dirty="0" smtClean="0"/>
                        <a:t>High (e.g. RCT, MA)</a:t>
                      </a:r>
                      <a:endParaRPr lang="en-US" dirty="0"/>
                    </a:p>
                  </a:txBody>
                  <a:tcPr anchor="ctr"/>
                </a:tc>
                <a:tc>
                  <a:txBody>
                    <a:bodyPr/>
                    <a:lstStyle/>
                    <a:p>
                      <a:pPr algn="ctr"/>
                      <a:r>
                        <a:rPr lang="en-US" dirty="0" smtClean="0"/>
                        <a:t>Uniform</a:t>
                      </a:r>
                      <a:endParaRPr lang="en-US" dirty="0"/>
                    </a:p>
                  </a:txBody>
                  <a:tcPr anchor="ctr"/>
                </a:tc>
                <a:tc>
                  <a:txBody>
                    <a:bodyPr/>
                    <a:lstStyle/>
                    <a:p>
                      <a:pPr algn="ctr"/>
                      <a:r>
                        <a:rPr lang="en-US" dirty="0" smtClean="0"/>
                        <a:t>1 (6%)</a:t>
                      </a:r>
                      <a:endParaRPr lang="en-US" dirty="0"/>
                    </a:p>
                  </a:txBody>
                  <a:tcPr anchor="ctr"/>
                </a:tc>
              </a:tr>
              <a:tr h="874454">
                <a:tc>
                  <a:txBody>
                    <a:bodyPr/>
                    <a:lstStyle/>
                    <a:p>
                      <a:pPr algn="ctr"/>
                      <a:r>
                        <a:rPr lang="en-US" dirty="0" smtClean="0"/>
                        <a:t>Lower (e.g. single arm)</a:t>
                      </a:r>
                      <a:endParaRPr lang="en-US" dirty="0"/>
                    </a:p>
                  </a:txBody>
                  <a:tcPr anchor="ctr"/>
                </a:tc>
                <a:tc>
                  <a:txBody>
                    <a:bodyPr/>
                    <a:lstStyle/>
                    <a:p>
                      <a:pPr algn="ctr"/>
                      <a:r>
                        <a:rPr lang="en-US" dirty="0" smtClean="0"/>
                        <a:t>Uniform</a:t>
                      </a:r>
                      <a:endParaRPr lang="en-US" dirty="0"/>
                    </a:p>
                  </a:txBody>
                  <a:tcPr anchor="ctr"/>
                </a:tc>
                <a:tc>
                  <a:txBody>
                    <a:bodyPr/>
                    <a:lstStyle/>
                    <a:p>
                      <a:pPr algn="ctr"/>
                      <a:r>
                        <a:rPr lang="en-US" dirty="0" smtClean="0"/>
                        <a:t>2A (87%)</a:t>
                      </a:r>
                      <a:endParaRPr lang="en-US" dirty="0"/>
                    </a:p>
                  </a:txBody>
                  <a:tcPr anchor="ctr"/>
                </a:tc>
              </a:tr>
              <a:tr h="874454">
                <a:tc>
                  <a:txBody>
                    <a:bodyPr/>
                    <a:lstStyle/>
                    <a:p>
                      <a:pPr algn="ctr"/>
                      <a:r>
                        <a:rPr lang="en-US" dirty="0" smtClean="0"/>
                        <a:t>Lower (e.g.</a:t>
                      </a:r>
                      <a:r>
                        <a:rPr lang="en-US" baseline="0" dirty="0" smtClean="0"/>
                        <a:t> cohort analysis)</a:t>
                      </a:r>
                      <a:endParaRPr lang="en-US" dirty="0"/>
                    </a:p>
                  </a:txBody>
                  <a:tcPr anchor="ctr"/>
                </a:tc>
                <a:tc>
                  <a:txBody>
                    <a:bodyPr/>
                    <a:lstStyle/>
                    <a:p>
                      <a:pPr algn="ctr"/>
                      <a:r>
                        <a:rPr lang="en-US" dirty="0" smtClean="0"/>
                        <a:t>Consensus</a:t>
                      </a:r>
                      <a:endParaRPr lang="en-US" dirty="0"/>
                    </a:p>
                  </a:txBody>
                  <a:tcPr anchor="ctr"/>
                </a:tc>
                <a:tc>
                  <a:txBody>
                    <a:bodyPr/>
                    <a:lstStyle/>
                    <a:p>
                      <a:pPr algn="ctr"/>
                      <a:r>
                        <a:rPr lang="en-US" dirty="0" smtClean="0"/>
                        <a:t>2B (6%)</a:t>
                      </a:r>
                      <a:endParaRPr lang="en-US" dirty="0"/>
                    </a:p>
                  </a:txBody>
                  <a:tcPr anchor="ctr"/>
                </a:tc>
              </a:tr>
              <a:tr h="874454">
                <a:tc>
                  <a:txBody>
                    <a:bodyPr/>
                    <a:lstStyle/>
                    <a:p>
                      <a:pPr algn="ctr"/>
                      <a:r>
                        <a:rPr lang="en-US" dirty="0" smtClean="0"/>
                        <a:t>Any (e.g.</a:t>
                      </a:r>
                      <a:r>
                        <a:rPr lang="en-US" baseline="0" dirty="0" smtClean="0"/>
                        <a:t> RCT, single arm)</a:t>
                      </a:r>
                      <a:endParaRPr lang="en-US" dirty="0"/>
                    </a:p>
                  </a:txBody>
                  <a:tcPr anchor="ctr"/>
                </a:tc>
                <a:tc>
                  <a:txBody>
                    <a:bodyPr/>
                    <a:lstStyle/>
                    <a:p>
                      <a:pPr algn="ctr"/>
                      <a:r>
                        <a:rPr lang="en-US" dirty="0" smtClean="0"/>
                        <a:t>Major disagreement</a:t>
                      </a:r>
                      <a:endParaRPr lang="en-US" dirty="0"/>
                    </a:p>
                  </a:txBody>
                  <a:tcPr anchor="ctr"/>
                </a:tc>
                <a:tc>
                  <a:txBody>
                    <a:bodyPr/>
                    <a:lstStyle/>
                    <a:p>
                      <a:pPr algn="ctr"/>
                      <a:r>
                        <a:rPr lang="en-US" dirty="0" smtClean="0"/>
                        <a:t>3 (rare)</a:t>
                      </a:r>
                      <a:endParaRPr lang="en-US" dirty="0"/>
                    </a:p>
                  </a:txBody>
                  <a:tcPr anchor="ctr"/>
                </a:tc>
              </a:tr>
            </a:tbl>
          </a:graphicData>
        </a:graphic>
      </p:graphicFrame>
    </p:spTree>
    <p:extLst>
      <p:ext uri="{BB962C8B-B14F-4D97-AF65-F5344CB8AC3E}">
        <p14:creationId xmlns:p14="http://schemas.microsoft.com/office/powerpoint/2010/main" xmlns="" val="3812185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966200" cy="1143000"/>
          </a:xfrm>
        </p:spPr>
        <p:txBody>
          <a:bodyPr/>
          <a:lstStyle/>
          <a:p>
            <a:r>
              <a:rPr lang="en-US" sz="3600" dirty="0" smtClean="0"/>
              <a:t>NCCN Categories and Payer Response</a:t>
            </a:r>
            <a:endParaRPr lang="en-US" sz="3600" dirty="0"/>
          </a:p>
        </p:txBody>
      </p:sp>
      <p:graphicFrame>
        <p:nvGraphicFramePr>
          <p:cNvPr id="4" name="Diagram 3"/>
          <p:cNvGraphicFramePr/>
          <p:nvPr>
            <p:extLst>
              <p:ext uri="{D42A27DB-BD31-4B8C-83A1-F6EECF244321}">
                <p14:modId xmlns:p14="http://schemas.microsoft.com/office/powerpoint/2010/main" xmlns="" val="3525483360"/>
              </p:ext>
            </p:extLst>
          </p:nvPr>
        </p:nvGraphicFramePr>
        <p:xfrm>
          <a:off x="1294725" y="1739788"/>
          <a:ext cx="5897435" cy="3806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531788" y="5648960"/>
            <a:ext cx="548640" cy="396240"/>
          </a:xfrm>
          <a:prstGeom prst="bracketPair">
            <a:avLst>
              <a:gd name="adj" fmla="val 17949"/>
            </a:avLst>
          </a:prstGeom>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xmlns="" val="409924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LIO power point template">
  <a:themeElements>
    <a:clrScheme name="ICLIO Colors">
      <a:dk1>
        <a:srgbClr val="000000"/>
      </a:dk1>
      <a:lt1>
        <a:sysClr val="window" lastClr="FFFFFF"/>
      </a:lt1>
      <a:dk2>
        <a:srgbClr val="6FCCFF"/>
      </a:dk2>
      <a:lt2>
        <a:srgbClr val="243B55"/>
      </a:lt2>
      <a:accent1>
        <a:srgbClr val="486588"/>
      </a:accent1>
      <a:accent2>
        <a:srgbClr val="B2C9DB"/>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GENERIC--Mission with 5 images 2">
    <a:dk1>
      <a:srgbClr val="000000"/>
    </a:dk1>
    <a:lt1>
      <a:srgbClr val="FFFFFF"/>
    </a:lt1>
    <a:dk2>
      <a:srgbClr val="000000"/>
    </a:dk2>
    <a:lt2>
      <a:srgbClr val="A89487"/>
    </a:lt2>
    <a:accent1>
      <a:srgbClr val="006191"/>
    </a:accent1>
    <a:accent2>
      <a:srgbClr val="C91648"/>
    </a:accent2>
    <a:accent3>
      <a:srgbClr val="FFFFFF"/>
    </a:accent3>
    <a:accent4>
      <a:srgbClr val="000000"/>
    </a:accent4>
    <a:accent5>
      <a:srgbClr val="AAB7C7"/>
    </a:accent5>
    <a:accent6>
      <a:srgbClr val="B61340"/>
    </a:accent6>
    <a:hlink>
      <a:srgbClr val="DA6F2B"/>
    </a:hlink>
    <a:folHlink>
      <a:srgbClr val="6B8C2C"/>
    </a:folHlink>
  </a:clrScheme>
  <a:fontScheme name="1_GENERIC--Mission with 5 im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ICLIO power point template</Template>
  <TotalTime>297</TotalTime>
  <Words>1862</Words>
  <Application>Microsoft Office PowerPoint</Application>
  <PresentationFormat>On-screen Show (4:3)</PresentationFormat>
  <Paragraphs>389</Paragraphs>
  <Slides>50</Slides>
  <Notes>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ICLIO power point template</vt:lpstr>
      <vt:lpstr>Navigating Immuno-Oncology Coverage &amp; Reimbursement Issues      </vt:lpstr>
      <vt:lpstr>e-Course Overview</vt:lpstr>
      <vt:lpstr>Bill McGivney, PhD McGivney Global Advisors</vt:lpstr>
      <vt:lpstr>How Did We Get Here? From “Medically-Accepted” to “Outcomes-Based” Coverage Policy</vt:lpstr>
      <vt:lpstr>Policy-Setting and Decision-Making “FlowDown”</vt:lpstr>
      <vt:lpstr>  NCCN Guidelines and Other Information Products</vt:lpstr>
      <vt:lpstr>  2008: A Win for Oncology Providers and Patients</vt:lpstr>
      <vt:lpstr>  NCCN Categories </vt:lpstr>
      <vt:lpstr>NCCN Categories and Payer Response</vt:lpstr>
      <vt:lpstr>  United HealthCare: Medical Benefit </vt:lpstr>
      <vt:lpstr>  United HealthCare: Pharmacy Benefit</vt:lpstr>
      <vt:lpstr>Oncology Drug/Biologic Compendia recognized  by Payers</vt:lpstr>
      <vt:lpstr>Aetna Coverage Policy for Nivolumab and Pembrolizumab (as of August 12, 2015 )</vt:lpstr>
      <vt:lpstr>Anthem Coverage Policy for Nivolumab and Pembrolizumab    (as of August 12, 2015 )</vt:lpstr>
      <vt:lpstr>Wisconsin Physician Service Medicare Policy for Nivolumab in NSCLC (as of August 12, 2015 )</vt:lpstr>
      <vt:lpstr>  Immuno-Oncology: Coverage Related Issues</vt:lpstr>
      <vt:lpstr>Niesha Griffith, RPh, MS, FASHP</vt:lpstr>
      <vt:lpstr>Pembrolizumab</vt:lpstr>
      <vt:lpstr>Nivolumab </vt:lpstr>
      <vt:lpstr>Slide 20</vt:lpstr>
      <vt:lpstr>Slide 21</vt:lpstr>
      <vt:lpstr>Slide 22</vt:lpstr>
      <vt:lpstr>Slide 23</vt:lpstr>
      <vt:lpstr>Support Program Experience</vt:lpstr>
      <vt:lpstr>Payer Experience</vt:lpstr>
      <vt:lpstr>Payer Experience</vt:lpstr>
      <vt:lpstr>Payer Experience</vt:lpstr>
      <vt:lpstr>Payer Experience</vt:lpstr>
      <vt:lpstr>Challenges</vt:lpstr>
      <vt:lpstr>Number of Off-Label Requests</vt:lpstr>
      <vt:lpstr>Challenges</vt:lpstr>
      <vt:lpstr>How have we made it work?</vt:lpstr>
      <vt:lpstr>How have we made it work?</vt:lpstr>
      <vt:lpstr>Slide 34</vt:lpstr>
      <vt:lpstr>Predetermination Process</vt:lpstr>
      <vt:lpstr>Predetermination Process</vt:lpstr>
      <vt:lpstr>Predetermination Process</vt:lpstr>
      <vt:lpstr>Predetermination Process</vt:lpstr>
      <vt:lpstr>James Off Label Database</vt:lpstr>
      <vt:lpstr>Slide 40</vt:lpstr>
      <vt:lpstr>Slide 41</vt:lpstr>
      <vt:lpstr>Slide 42</vt:lpstr>
      <vt:lpstr>Slide 43</vt:lpstr>
      <vt:lpstr>Peer Review Process</vt:lpstr>
      <vt:lpstr>Slide 45</vt:lpstr>
      <vt:lpstr>Slide 46</vt:lpstr>
      <vt:lpstr>Slide 47</vt:lpstr>
      <vt:lpstr>Slide 48</vt:lpstr>
      <vt:lpstr> Questions?</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ICLIO eCourse       Immuno-Oncology: Coverage and Reimbursement</dc:title>
  <dc:creator>llucas</dc:creator>
  <cp:lastModifiedBy>llucas</cp:lastModifiedBy>
  <cp:revision>21</cp:revision>
  <dcterms:created xsi:type="dcterms:W3CDTF">2015-08-24T14:38:54Z</dcterms:created>
  <dcterms:modified xsi:type="dcterms:W3CDTF">2015-08-27T14:56:45Z</dcterms:modified>
</cp:coreProperties>
</file>