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docProps/custom.xml" ContentType="application/vnd.openxmlformats-officedocument.custom-propertie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tags/tag26.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tags/tag24.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270" r:id="rId3"/>
    <p:sldId id="258" r:id="rId4"/>
    <p:sldId id="272" r:id="rId5"/>
    <p:sldId id="259" r:id="rId6"/>
    <p:sldId id="260" r:id="rId7"/>
    <p:sldId id="273" r:id="rId8"/>
    <p:sldId id="274" r:id="rId9"/>
    <p:sldId id="275" r:id="rId10"/>
    <p:sldId id="276" r:id="rId11"/>
    <p:sldId id="277" r:id="rId12"/>
    <p:sldId id="261" r:id="rId13"/>
    <p:sldId id="262" r:id="rId14"/>
    <p:sldId id="279" r:id="rId15"/>
    <p:sldId id="263" r:id="rId16"/>
    <p:sldId id="264" r:id="rId17"/>
    <p:sldId id="280" r:id="rId18"/>
    <p:sldId id="281" r:id="rId19"/>
    <p:sldId id="265" r:id="rId20"/>
    <p:sldId id="266" r:id="rId21"/>
    <p:sldId id="282" r:id="rId22"/>
    <p:sldId id="283" r:id="rId23"/>
    <p:sldId id="284" r:id="rId24"/>
    <p:sldId id="267" r:id="rId25"/>
    <p:sldId id="269" r:id="rId26"/>
  </p:sldIdLst>
  <p:sldSz cx="9144000" cy="6858000" type="screen4x3"/>
  <p:notesSz cx="7010400" cy="92964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34" autoAdjust="0"/>
  </p:normalViewPr>
  <p:slideViewPr>
    <p:cSldViewPr snapToGrid="0" snapToObjects="1">
      <p:cViewPr>
        <p:scale>
          <a:sx n="80" d="100"/>
          <a:sy n="80" d="100"/>
        </p:scale>
        <p:origin x="-77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A04BAE9-B1A1-4D6A-A661-EECDB193755D}" type="datetimeFigureOut">
              <a:rPr lang="en-US" smtClean="0"/>
              <a:pPr/>
              <a:t>1/26/2016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6F5971D-8609-47B9-B294-1D7A0220DAAB}" type="slidenum">
              <a:rPr lang="en-US" smtClean="0"/>
              <a:pPr/>
              <a:t>‹#›</a:t>
            </a:fld>
            <a:endParaRPr lang="en-US" dirty="0"/>
          </a:p>
        </p:txBody>
      </p:sp>
    </p:spTree>
    <p:extLst>
      <p:ext uri="{BB962C8B-B14F-4D97-AF65-F5344CB8AC3E}">
        <p14:creationId xmlns="" xmlns:p14="http://schemas.microsoft.com/office/powerpoint/2010/main" val="126094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Good morning and thank you for being here today.  </a:t>
            </a:r>
          </a:p>
          <a:p>
            <a:endParaRPr lang="en-US" baseline="0" dirty="0" smtClean="0"/>
          </a:p>
          <a:p>
            <a:r>
              <a:rPr lang="en-US" baseline="0" dirty="0" smtClean="0"/>
              <a:t>I’m looking forward to being able to speak to you about care coordination for the I-O patient.  </a:t>
            </a:r>
          </a:p>
          <a:p>
            <a:endParaRPr lang="en-US" baseline="0" dirty="0" smtClean="0"/>
          </a:p>
          <a:p>
            <a:r>
              <a:rPr lang="en-US" baseline="0" dirty="0" smtClean="0"/>
              <a:t>I have always been based in  the community setting since the beginning of my career and one of the physicians and his partner began an Immunotherapy Program.  </a:t>
            </a:r>
          </a:p>
          <a:p>
            <a:endParaRPr lang="en-US" baseline="0" dirty="0" smtClean="0"/>
          </a:p>
          <a:p>
            <a:r>
              <a:rPr lang="en-US" baseline="0" dirty="0" smtClean="0"/>
              <a:t>This was very appealing to me because I wanted to help find better ways to treat our patients.   </a:t>
            </a:r>
          </a:p>
          <a:p>
            <a:endParaRPr lang="en-US" baseline="0" dirty="0" smtClean="0"/>
          </a:p>
          <a:p>
            <a:r>
              <a:rPr lang="en-US" baseline="0" dirty="0" smtClean="0"/>
              <a:t>At that time we giving high-dose IL-2, LAK cells, and TIL cells which were all inpatient treatments so it’s very exciting to be moving into the outpatient setting with some of these regimens. </a:t>
            </a:r>
          </a:p>
        </p:txBody>
      </p:sp>
      <p:sp>
        <p:nvSpPr>
          <p:cNvPr id="4" name="Slide Number Placeholder 3"/>
          <p:cNvSpPr>
            <a:spLocks noGrp="1"/>
          </p:cNvSpPr>
          <p:nvPr>
            <p:ph type="sldNum" sz="quarter" idx="10"/>
          </p:nvPr>
        </p:nvSpPr>
        <p:spPr/>
        <p:txBody>
          <a:bodyPr/>
          <a:lstStyle/>
          <a:p>
            <a:fld id="{56D404FF-4B41-4AC0-9645-E6F432F25316}" type="slidenum">
              <a:rPr lang="en-US" smtClean="0"/>
              <a:pPr/>
              <a:t>1</a:t>
            </a:fld>
            <a:endParaRPr lang="en-US" dirty="0"/>
          </a:p>
        </p:txBody>
      </p:sp>
    </p:spTree>
    <p:extLst>
      <p:ext uri="{BB962C8B-B14F-4D97-AF65-F5344CB8AC3E}">
        <p14:creationId xmlns="" xmlns:p14="http://schemas.microsoft.com/office/powerpoint/2010/main" val="2748080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Especially as these agent move</a:t>
            </a:r>
            <a:r>
              <a:rPr lang="en-US" b="1" baseline="0" dirty="0" smtClean="0"/>
              <a:t> into the adjuvant setting we may be seeing patients that are still interested in family planning.  </a:t>
            </a:r>
            <a:endParaRPr lang="en-US" b="1" dirty="0" smtClean="0"/>
          </a:p>
          <a:p>
            <a:endParaRPr lang="en-US" b="1" dirty="0" smtClean="0"/>
          </a:p>
          <a:p>
            <a:r>
              <a:rPr lang="en-US" b="1" dirty="0" smtClean="0"/>
              <a:t>Category B .</a:t>
            </a:r>
            <a:r>
              <a:rPr lang="en-US" dirty="0" smtClean="0"/>
              <a:t>Animal reproduction studies have failed to demonstrate a risk to the fetus and there are no adequate and well-controlled studies in pregnant women.</a:t>
            </a:r>
          </a:p>
          <a:p>
            <a:endParaRPr lang="en-US" b="1" dirty="0" smtClean="0"/>
          </a:p>
          <a:p>
            <a:r>
              <a:rPr lang="en-US" b="1" dirty="0" smtClean="0"/>
              <a:t>Pregnancy </a:t>
            </a:r>
            <a:r>
              <a:rPr lang="en-US" sz="1200" b="1" kern="1200" dirty="0" smtClean="0">
                <a:solidFill>
                  <a:schemeClr val="tx1"/>
                </a:solidFill>
                <a:effectLst/>
                <a:latin typeface="+mn-lt"/>
                <a:ea typeface="+mn-ea"/>
                <a:cs typeface="+mn-cs"/>
              </a:rPr>
              <a:t>Category C</a:t>
            </a:r>
            <a:r>
              <a:rPr lang="en-US" sz="1200" b="0" kern="1200" dirty="0" smtClean="0">
                <a:solidFill>
                  <a:schemeClr val="tx1"/>
                </a:solidFill>
                <a:effectLst/>
                <a:latin typeface="+mn-lt"/>
                <a:ea typeface="+mn-ea"/>
                <a:cs typeface="+mn-cs"/>
              </a:rPr>
              <a:t>. Animal reproduction studies have shown an adverse effect on the fetus and there are no adequate and well-controlled studies in humans, but potential benefits may warrant use of the drug in pregnant women despite potential risks</a:t>
            </a:r>
          </a:p>
          <a:p>
            <a:endParaRPr lang="en-US" sz="1200" b="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Category D</a:t>
            </a:r>
            <a:r>
              <a:rPr lang="en-US" sz="1200" b="0" kern="1200" dirty="0" smtClean="0">
                <a:solidFill>
                  <a:schemeClr val="tx1"/>
                </a:solidFill>
                <a:effectLst/>
                <a:latin typeface="+mn-lt"/>
                <a:ea typeface="+mn-ea"/>
                <a:cs typeface="+mn-cs"/>
              </a:rPr>
              <a:t>. There is positive evidence of human fetal risk based on adverse reaction data from investigational or marketing experience or studies in humans, but potential benefits may warrant use of the drug in </a:t>
            </a:r>
            <a:r>
              <a:rPr lang="en-US" sz="1200" b="1" kern="1200" dirty="0" smtClean="0">
                <a:solidFill>
                  <a:schemeClr val="tx1"/>
                </a:solidFill>
                <a:effectLst/>
                <a:latin typeface="+mn-lt"/>
                <a:ea typeface="+mn-ea"/>
                <a:cs typeface="+mn-cs"/>
              </a:rPr>
              <a:t>pregnant</a:t>
            </a:r>
            <a:r>
              <a:rPr lang="en-US" sz="1200" b="0" kern="1200" dirty="0" smtClean="0">
                <a:solidFill>
                  <a:schemeClr val="tx1"/>
                </a:solidFill>
                <a:effectLst/>
                <a:latin typeface="+mn-lt"/>
                <a:ea typeface="+mn-ea"/>
                <a:cs typeface="+mn-cs"/>
              </a:rPr>
              <a:t> women despite potential risks</a:t>
            </a:r>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11</a:t>
            </a:fld>
            <a:endParaRPr lang="en-US" dirty="0"/>
          </a:p>
        </p:txBody>
      </p:sp>
    </p:spTree>
    <p:extLst>
      <p:ext uri="{BB962C8B-B14F-4D97-AF65-F5344CB8AC3E}">
        <p14:creationId xmlns="" xmlns:p14="http://schemas.microsoft.com/office/powerpoint/2010/main" val="3313211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concern when coordinating care is access to I-O</a:t>
            </a:r>
            <a:r>
              <a:rPr lang="en-US" baseline="0" dirty="0" smtClean="0"/>
              <a:t> agents.</a:t>
            </a:r>
          </a:p>
          <a:p>
            <a:endParaRPr lang="en-US" baseline="0" dirty="0" smtClean="0"/>
          </a:p>
          <a:p>
            <a:r>
              <a:rPr lang="en-US" dirty="0" smtClean="0"/>
              <a:t>Several barriers to accessing I-O agents: </a:t>
            </a:r>
          </a:p>
          <a:p>
            <a:pPr lvl="1">
              <a:buFont typeface="Arial" panose="020B0604020202020204" pitchFamily="34" charset="0"/>
              <a:buChar char="•"/>
            </a:pPr>
            <a:r>
              <a:rPr lang="en-US" dirty="0" smtClean="0"/>
              <a:t>Low patient volumes.</a:t>
            </a:r>
          </a:p>
          <a:p>
            <a:pPr lvl="2">
              <a:buFont typeface="Arial" panose="020B0604020202020204" pitchFamily="34" charset="0"/>
              <a:buChar char="•"/>
            </a:pPr>
            <a:r>
              <a:rPr lang="en-US" dirty="0" smtClean="0"/>
              <a:t>In smaller facilities and/or practices limited patient volume</a:t>
            </a:r>
            <a:r>
              <a:rPr lang="en-US" baseline="0" dirty="0" smtClean="0"/>
              <a:t> may be a concern.   Once a patient is identified notify the pharmacy to so they are able to begin looking at obtaining the agent.</a:t>
            </a:r>
            <a:endParaRPr lang="en-US" dirty="0" smtClean="0"/>
          </a:p>
          <a:p>
            <a:pPr lvl="1">
              <a:buFont typeface="Arial" panose="020B0604020202020204" pitchFamily="34" charset="0"/>
              <a:buChar char="•"/>
            </a:pPr>
            <a:r>
              <a:rPr lang="en-US" dirty="0" smtClean="0"/>
              <a:t>P&amp;T committee approval.</a:t>
            </a:r>
          </a:p>
          <a:p>
            <a:pPr lvl="2">
              <a:buFont typeface="Arial" panose="020B0604020202020204" pitchFamily="34" charset="0"/>
              <a:buChar char="•"/>
            </a:pPr>
            <a:r>
              <a:rPr lang="en-US" baseline="0" dirty="0" smtClean="0"/>
              <a:t>Getting agents approved by the P&amp;T committee may take some time, one way to obtain quick turn around is if  your local  P&amp;T committee approves individual patient use on a case by case basis. </a:t>
            </a:r>
            <a:endParaRPr lang="en-US" dirty="0" smtClean="0"/>
          </a:p>
          <a:p>
            <a:pPr lvl="1">
              <a:buFont typeface="Arial" panose="020B0604020202020204" pitchFamily="34" charset="0"/>
              <a:buChar char="•"/>
            </a:pPr>
            <a:r>
              <a:rPr lang="en-US" dirty="0" smtClean="0"/>
              <a:t>I-O agent cost</a:t>
            </a:r>
          </a:p>
          <a:p>
            <a:pPr lvl="2">
              <a:buFont typeface="Arial" panose="020B0604020202020204" pitchFamily="34" charset="0"/>
              <a:buChar char="•"/>
            </a:pPr>
            <a:r>
              <a:rPr lang="en-US" dirty="0" smtClean="0"/>
              <a:t>Having</a:t>
            </a:r>
            <a:r>
              <a:rPr lang="en-US" baseline="0" dirty="0" smtClean="0"/>
              <a:t> agent in stock can be quite costly for smaller facilities and practices.  </a:t>
            </a:r>
          </a:p>
          <a:p>
            <a:pPr lvl="2">
              <a:buFont typeface="Arial" panose="020B0604020202020204" pitchFamily="34" charset="0"/>
              <a:buChar char="•"/>
            </a:pPr>
            <a:r>
              <a:rPr lang="en-US" baseline="0" dirty="0" smtClean="0"/>
              <a:t>Ordering agent per patient may be a way to keep costs down.  </a:t>
            </a:r>
          </a:p>
          <a:p>
            <a:pPr lvl="2">
              <a:buFont typeface="Arial" panose="020B0604020202020204" pitchFamily="34" charset="0"/>
              <a:buChar char="•"/>
            </a:pPr>
            <a:r>
              <a:rPr lang="en-US" baseline="0" dirty="0" smtClean="0"/>
              <a:t>Conducting an adverse event phone call about a week prior to treatment to assess the patient.  </a:t>
            </a:r>
          </a:p>
          <a:p>
            <a:pPr lvl="2">
              <a:buFont typeface="Arial" panose="020B0604020202020204" pitchFamily="34" charset="0"/>
              <a:buChar char="•"/>
            </a:pPr>
            <a:r>
              <a:rPr lang="en-US" baseline="0" dirty="0" smtClean="0"/>
              <a:t>Obviously, it does not mean doses will not be held but from a practical perspective it keeps cost down. </a:t>
            </a:r>
            <a:endParaRPr lang="en-US"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12</a:t>
            </a:fld>
            <a:endParaRPr lang="en-US" dirty="0"/>
          </a:p>
        </p:txBody>
      </p:sp>
    </p:spTree>
    <p:extLst>
      <p:ext uri="{BB962C8B-B14F-4D97-AF65-F5344CB8AC3E}">
        <p14:creationId xmlns="" xmlns:p14="http://schemas.microsoft.com/office/powerpoint/2010/main" val="380950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never to early to start the pre-determination process.</a:t>
            </a:r>
          </a:p>
          <a:p>
            <a:pPr marL="349415" indent="-349415">
              <a:buFont typeface="Arial" panose="020B0604020202020204" pitchFamily="34" charset="0"/>
              <a:buChar char="•"/>
            </a:pPr>
            <a:r>
              <a:rPr lang="en-US" dirty="0"/>
              <a:t>Third party payers</a:t>
            </a:r>
          </a:p>
          <a:p>
            <a:pPr marL="815302" lvl="1" indent="-349415">
              <a:buFont typeface="Arial" panose="020B0604020202020204" pitchFamily="34" charset="0"/>
              <a:buChar char="•"/>
            </a:pPr>
            <a:r>
              <a:rPr lang="en-US" dirty="0"/>
              <a:t>Pre-determination</a:t>
            </a:r>
          </a:p>
          <a:p>
            <a:pPr marL="349415" indent="-349415">
              <a:buFont typeface="Arial" panose="020B0604020202020204" pitchFamily="34" charset="0"/>
              <a:buChar char="•"/>
            </a:pPr>
            <a:r>
              <a:rPr lang="en-US" dirty="0"/>
              <a:t>Medicare/Medicaid</a:t>
            </a:r>
          </a:p>
          <a:p>
            <a:pPr marL="815302" lvl="1" indent="-349415">
              <a:buFont typeface="Arial" panose="020B0604020202020204" pitchFamily="34" charset="0"/>
              <a:buChar char="•"/>
            </a:pPr>
            <a:r>
              <a:rPr lang="en-US" dirty="0"/>
              <a:t>No pre-determination</a:t>
            </a:r>
          </a:p>
          <a:p>
            <a:pPr marL="349415" indent="-349415">
              <a:buFont typeface="Arial" panose="020B0604020202020204" pitchFamily="34" charset="0"/>
              <a:buChar char="•"/>
            </a:pPr>
            <a:r>
              <a:rPr lang="en-US" dirty="0"/>
              <a:t>Financial Counseling is essential.  </a:t>
            </a:r>
          </a:p>
          <a:p>
            <a:pPr marL="815302" lvl="1" indent="-349415">
              <a:buFont typeface="Arial" panose="020B0604020202020204" pitchFamily="34" charset="0"/>
              <a:buChar char="•"/>
            </a:pPr>
            <a:r>
              <a:rPr lang="en-US" dirty="0"/>
              <a:t>Address concerns early to avoid unnecessary worry for the patient. </a:t>
            </a:r>
          </a:p>
          <a:p>
            <a:pPr marL="815302" lvl="1" indent="-349415">
              <a:buFont typeface="Arial" panose="020B0604020202020204" pitchFamily="34" charset="0"/>
              <a:buChar char="•"/>
            </a:pPr>
            <a:r>
              <a:rPr lang="en-US" dirty="0"/>
              <a:t>Discuss out of pocket costs.</a:t>
            </a:r>
          </a:p>
          <a:p>
            <a:pPr marL="815302" lvl="1" indent="-349415">
              <a:buFont typeface="Arial" panose="020B0604020202020204" pitchFamily="34" charset="0"/>
              <a:buChar char="•"/>
            </a:pPr>
            <a:r>
              <a:rPr lang="en-US" dirty="0"/>
              <a:t>Utilize assistance programs.</a:t>
            </a:r>
          </a:p>
          <a:p>
            <a:pPr marL="1281189" lvl="2" indent="-349415">
              <a:buFont typeface="Arial" panose="020B0604020202020204" pitchFamily="34" charset="0"/>
              <a:buChar char="•"/>
            </a:pPr>
            <a:r>
              <a:rPr lang="en-US" dirty="0"/>
              <a:t>Access to assistance programs will help to ease the financial burden for those that qualify.  Often getting a patient enrolled in the assistance program may take some time so addressing this early may help avoid treatment delays. </a:t>
            </a:r>
          </a:p>
          <a:p>
            <a:pPr marL="171441" indent="-171441">
              <a:buFont typeface="Arial" panose="020B0604020202020204" pitchFamily="34" charset="0"/>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6D404FF-4B41-4AC0-9645-E6F432F25316}" type="slidenum">
              <a:rPr lang="en-US" smtClean="0"/>
              <a:pPr/>
              <a:t>13</a:t>
            </a:fld>
            <a:endParaRPr lang="en-US" dirty="0"/>
          </a:p>
        </p:txBody>
      </p:sp>
    </p:spTree>
    <p:extLst>
      <p:ext uri="{BB962C8B-B14F-4D97-AF65-F5344CB8AC3E}">
        <p14:creationId xmlns="" xmlns:p14="http://schemas.microsoft.com/office/powerpoint/2010/main" val="3139986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coordination also include patient education on adverse events.</a:t>
            </a:r>
          </a:p>
          <a:p>
            <a:pPr marL="174708" indent="-174708">
              <a:buFont typeface="Arial" panose="020B0604020202020204" pitchFamily="34" charset="0"/>
              <a:buChar char="•"/>
            </a:pPr>
            <a:r>
              <a:rPr lang="en-US" dirty="0"/>
              <a:t>Patient and caregiver adverse event teaching is essential to care coordination.  </a:t>
            </a:r>
          </a:p>
          <a:p>
            <a:pPr marL="640594" lvl="1" indent="-174708">
              <a:buFont typeface="Arial" panose="020B0604020202020204" pitchFamily="34" charset="0"/>
              <a:buChar char="•"/>
            </a:pPr>
            <a:r>
              <a:rPr lang="en-US" dirty="0"/>
              <a:t>This education should be ongoing to help reinforce adverse events that may occurring during and after treatment. </a:t>
            </a:r>
          </a:p>
          <a:p>
            <a:pPr marL="174708" indent="-174708">
              <a:buFont typeface="Arial" panose="020B0604020202020204" pitchFamily="34" charset="0"/>
              <a:buChar char="•"/>
            </a:pPr>
            <a:r>
              <a:rPr lang="en-US" dirty="0"/>
              <a:t>Wallet cards and/or symptom logs.  </a:t>
            </a:r>
          </a:p>
          <a:p>
            <a:pPr marL="640594" lvl="1" indent="-174708">
              <a:buFont typeface="Arial" panose="020B0604020202020204" pitchFamily="34" charset="0"/>
              <a:buChar char="•"/>
            </a:pPr>
            <a:r>
              <a:rPr lang="en-US" dirty="0"/>
              <a:t>Make sure the patient has access to wallet and symptom logs.  This is helpful especially in emergency situations because it allows for the provider to contact the treating physician for consult with a more complete understanding of the side-effects being experienced.  For example diarrhea for one or two days  may not appear to be significant, however, if the patient is status post ipilimumab treatment it may indicate the need for intervention.</a:t>
            </a:r>
          </a:p>
          <a:p>
            <a:pPr marL="174708" indent="-174708">
              <a:buFont typeface="Arial" panose="020B0604020202020204" pitchFamily="34" charset="0"/>
              <a:buChar char="•"/>
            </a:pPr>
            <a:r>
              <a:rPr lang="en-US" dirty="0"/>
              <a:t>Encourage accurate reporting of adverse events.</a:t>
            </a:r>
          </a:p>
          <a:p>
            <a:pPr marL="640594" lvl="1" indent="-174708">
              <a:buFont typeface="Arial" panose="020B0604020202020204" pitchFamily="34" charset="0"/>
              <a:buChar char="•"/>
            </a:pPr>
            <a:r>
              <a:rPr lang="en-US" dirty="0"/>
              <a:t>Stress early reporting of adverse events. Patients may be hesitant to do this for fear of being taken off the treatment so reassure the patient that many side-effects can be treated early and early treatment may help prevent treatment delays. The main message for the patient:  “Call early, call often”</a:t>
            </a:r>
          </a:p>
        </p:txBody>
      </p:sp>
      <p:sp>
        <p:nvSpPr>
          <p:cNvPr id="4" name="Slide Number Placeholder 3"/>
          <p:cNvSpPr>
            <a:spLocks noGrp="1"/>
          </p:cNvSpPr>
          <p:nvPr>
            <p:ph type="sldNum" sz="quarter" idx="10"/>
          </p:nvPr>
        </p:nvSpPr>
        <p:spPr/>
        <p:txBody>
          <a:bodyPr/>
          <a:lstStyle/>
          <a:p>
            <a:fld id="{56D404FF-4B41-4AC0-9645-E6F432F25316}" type="slidenum">
              <a:rPr lang="en-US" smtClean="0"/>
              <a:pPr/>
              <a:t>15</a:t>
            </a:fld>
            <a:endParaRPr lang="en-US" dirty="0"/>
          </a:p>
        </p:txBody>
      </p:sp>
    </p:spTree>
    <p:extLst>
      <p:ext uri="{BB962C8B-B14F-4D97-AF65-F5344CB8AC3E}">
        <p14:creationId xmlns="" xmlns:p14="http://schemas.microsoft.com/office/powerpoint/2010/main" val="412825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Educating staff on adverse events is also important. </a:t>
            </a:r>
          </a:p>
          <a:p>
            <a:pPr marL="349415" indent="-349415">
              <a:buFont typeface="Arial" panose="020B0604020202020204" pitchFamily="34" charset="0"/>
              <a:buChar char="•"/>
            </a:pPr>
            <a:r>
              <a:rPr lang="en-US" dirty="0"/>
              <a:t>Education should include:</a:t>
            </a:r>
          </a:p>
          <a:p>
            <a:pPr marL="815302" lvl="1" indent="-349415">
              <a:buFont typeface="Arial" panose="020B0604020202020204" pitchFamily="34" charset="0"/>
              <a:buChar char="•"/>
            </a:pPr>
            <a:r>
              <a:rPr lang="en-US" dirty="0"/>
              <a:t>Office Staff-Triage.</a:t>
            </a:r>
          </a:p>
          <a:p>
            <a:pPr marL="1281189" lvl="2" indent="-349415">
              <a:buFont typeface="Arial" panose="020B0604020202020204" pitchFamily="34" charset="0"/>
              <a:buChar char="•"/>
            </a:pPr>
            <a:r>
              <a:rPr lang="en-US" dirty="0"/>
              <a:t>It’s important for office staff to be aware of I-O patients in order to triage calls.  </a:t>
            </a:r>
          </a:p>
          <a:p>
            <a:pPr marL="815302" lvl="1" indent="-349415">
              <a:buFont typeface="Arial" panose="020B0604020202020204" pitchFamily="34" charset="0"/>
              <a:buChar char="•"/>
            </a:pPr>
            <a:r>
              <a:rPr lang="en-US" dirty="0"/>
              <a:t>RN Education.</a:t>
            </a:r>
          </a:p>
          <a:p>
            <a:pPr marL="1281189" lvl="2" indent="-349415">
              <a:buFont typeface="Arial" panose="020B0604020202020204" pitchFamily="34" charset="0"/>
              <a:buChar char="•"/>
            </a:pPr>
            <a:r>
              <a:rPr lang="en-US" dirty="0"/>
              <a:t>Infusion staff </a:t>
            </a:r>
          </a:p>
          <a:p>
            <a:pPr marL="815302" lvl="1" indent="-349415">
              <a:buFont typeface="Arial" panose="020B0604020202020204" pitchFamily="34" charset="0"/>
              <a:buChar char="•"/>
            </a:pPr>
            <a:r>
              <a:rPr lang="en-US" dirty="0"/>
              <a:t>Advanced Practice Nurses or Physician Assistants. </a:t>
            </a:r>
          </a:p>
          <a:p>
            <a:pPr marL="349415" indent="-349415">
              <a:buFont typeface="Arial" panose="020B0604020202020204" pitchFamily="34" charset="0"/>
              <a:buChar char="•"/>
            </a:pPr>
            <a:r>
              <a:rPr lang="en-US" dirty="0"/>
              <a:t>Adverse event treatment algorithms.</a:t>
            </a:r>
          </a:p>
          <a:p>
            <a:pPr marL="815302" lvl="1" indent="-349415">
              <a:buFont typeface="Arial" panose="020B0604020202020204" pitchFamily="34" charset="0"/>
              <a:buChar char="•"/>
            </a:pPr>
            <a:r>
              <a:rPr lang="en-US" dirty="0"/>
              <a:t>Using adverse event treatment algorithms is also something to consider. This is especially helpful when the treating physician is not available.</a:t>
            </a:r>
          </a:p>
          <a:p>
            <a:pPr marL="349415" indent="-349415">
              <a:buFont typeface="Arial" panose="020B0604020202020204" pitchFamily="34" charset="0"/>
              <a:buChar char="•"/>
            </a:pPr>
            <a:r>
              <a:rPr lang="en-US" dirty="0"/>
              <a:t>Late appearing side effects </a:t>
            </a:r>
          </a:p>
          <a:p>
            <a:pPr marL="815302" lvl="1" indent="-349415">
              <a:buFont typeface="Arial" panose="020B0604020202020204" pitchFamily="34" charset="0"/>
              <a:buChar char="•"/>
            </a:pPr>
            <a:r>
              <a:rPr lang="en-US" dirty="0"/>
              <a:t>Continue to reinforce to staff and patients that late appearing side-effects may occur. </a:t>
            </a:r>
          </a:p>
          <a:p>
            <a:pPr marL="174708" indent="-174708">
              <a:buFont typeface="Arial" panose="020B0604020202020204" pitchFamily="34" charset="0"/>
              <a:buChar char="•"/>
            </a:pPr>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16</a:t>
            </a:fld>
            <a:endParaRPr lang="en-US" dirty="0"/>
          </a:p>
        </p:txBody>
      </p:sp>
    </p:spTree>
    <p:extLst>
      <p:ext uri="{BB962C8B-B14F-4D97-AF65-F5344CB8AC3E}">
        <p14:creationId xmlns="" xmlns:p14="http://schemas.microsoft.com/office/powerpoint/2010/main" val="1933092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to stress communication between treatments or after treatment.</a:t>
            </a:r>
          </a:p>
          <a:p>
            <a:pPr lvl="1">
              <a:buFont typeface="Arial" panose="020B0604020202020204" pitchFamily="34" charset="0"/>
              <a:buChar char="•"/>
            </a:pPr>
            <a:r>
              <a:rPr lang="en-US" dirty="0"/>
              <a:t>Regular follow-up phone calls by clinic staff to assess for irAE’s.</a:t>
            </a:r>
          </a:p>
          <a:p>
            <a:pPr lvl="1">
              <a:buFont typeface="Arial" panose="020B0604020202020204" pitchFamily="34" charset="0"/>
              <a:buChar char="•"/>
            </a:pPr>
            <a:r>
              <a:rPr lang="en-US" dirty="0"/>
              <a:t>If irAE’s are being experienced daily phone calls to track severity of symptoms.</a:t>
            </a:r>
          </a:p>
          <a:p>
            <a:pPr lvl="1">
              <a:buFont typeface="Arial" panose="020B0604020202020204" pitchFamily="34" charset="0"/>
              <a:buChar char="•"/>
            </a:pPr>
            <a:r>
              <a:rPr lang="en-US" dirty="0"/>
              <a:t>Monitor response to medications and interventions.</a:t>
            </a:r>
          </a:p>
          <a:p>
            <a:pPr lvl="2">
              <a:buFont typeface="Arial" panose="020B0604020202020204" pitchFamily="34" charset="0"/>
              <a:buChar char="•"/>
            </a:pPr>
            <a:r>
              <a:rPr lang="en-US" dirty="0"/>
              <a:t>Consider referring to sub-specialty such as gastroenterology or endocrinolgy. </a:t>
            </a:r>
          </a:p>
          <a:p>
            <a:pPr lvl="1">
              <a:buFont typeface="Arial" panose="020B0604020202020204" pitchFamily="34" charset="0"/>
              <a:buChar char="•"/>
            </a:pPr>
            <a:r>
              <a:rPr lang="en-US" dirty="0"/>
              <a:t>Increase frequency of laboratory monitoring and/or office visits to assess irAE’s.</a:t>
            </a:r>
          </a:p>
          <a:p>
            <a:pPr lvl="1">
              <a:buFont typeface="Arial" panose="020B0604020202020204" pitchFamily="34" charset="0"/>
              <a:buChar char="•"/>
            </a:pPr>
            <a:r>
              <a:rPr lang="en-US" dirty="0"/>
              <a:t>Instruct patient to visit emergency department if adverse event is high-grade/life threatening.</a:t>
            </a:r>
          </a:p>
          <a:p>
            <a:endParaRPr lang="en-US"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19</a:t>
            </a:fld>
            <a:endParaRPr lang="en-US" dirty="0"/>
          </a:p>
        </p:txBody>
      </p:sp>
    </p:spTree>
    <p:extLst>
      <p:ext uri="{BB962C8B-B14F-4D97-AF65-F5344CB8AC3E}">
        <p14:creationId xmlns="" xmlns:p14="http://schemas.microsoft.com/office/powerpoint/2010/main" val="4166333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Considering that</a:t>
            </a:r>
            <a:r>
              <a:rPr lang="en-US" baseline="0" dirty="0" smtClean="0"/>
              <a:t> several of the I-O agents are given until disease progression or unacceptable toxicity there is a good chance that a patient may want to travel while receiving treatment.  So it  may be of benefit to provide proactive management prior to the patient leaving. </a:t>
            </a:r>
          </a:p>
          <a:p>
            <a:pPr lvl="1">
              <a:buFont typeface="Arial" panose="020B0604020202020204" pitchFamily="34" charset="0"/>
              <a:buChar char="•"/>
            </a:pPr>
            <a:r>
              <a:rPr lang="en-US" dirty="0" smtClean="0"/>
              <a:t>Patients should bring education/side-effect materials with them.</a:t>
            </a:r>
          </a:p>
          <a:p>
            <a:pPr lvl="1">
              <a:buFont typeface="Arial" panose="020B0604020202020204" pitchFamily="34" charset="0"/>
              <a:buChar char="•"/>
            </a:pPr>
            <a:r>
              <a:rPr lang="en-US" dirty="0" smtClean="0"/>
              <a:t>Confirm patient has contact information for treating physician</a:t>
            </a:r>
            <a:r>
              <a:rPr lang="en-US" baseline="0" dirty="0" smtClean="0"/>
              <a:t> including after hours contact.</a:t>
            </a:r>
            <a:endParaRPr lang="en-US" dirty="0" smtClean="0"/>
          </a:p>
          <a:p>
            <a:pPr lvl="1">
              <a:buFont typeface="Arial" panose="020B0604020202020204" pitchFamily="34" charset="0"/>
              <a:buChar char="•"/>
            </a:pPr>
            <a:r>
              <a:rPr lang="en-US" dirty="0" smtClean="0"/>
              <a:t>Write prescriptions in advance</a:t>
            </a:r>
            <a:r>
              <a:rPr lang="en-US" baseline="0" dirty="0" smtClean="0"/>
              <a:t>.</a:t>
            </a:r>
          </a:p>
          <a:p>
            <a:pPr lvl="2">
              <a:buFont typeface="Arial" panose="020B0604020202020204" pitchFamily="34" charset="0"/>
              <a:buChar char="•"/>
            </a:pPr>
            <a:r>
              <a:rPr lang="en-US" baseline="0" dirty="0" smtClean="0"/>
              <a:t>Encourage the patient to have the prescriptions filled prior to leaving.  </a:t>
            </a:r>
          </a:p>
          <a:p>
            <a:pPr lvl="2">
              <a:buFont typeface="Arial" panose="020B0604020202020204" pitchFamily="34" charset="0"/>
              <a:buChar char="•"/>
            </a:pPr>
            <a:r>
              <a:rPr lang="en-US" baseline="0" dirty="0" smtClean="0"/>
              <a:t>Prescriptions such as steroidal cream, oral steroids, or anti-diarrheal medication are a few examples.  </a:t>
            </a:r>
          </a:p>
          <a:p>
            <a:pPr lvl="2">
              <a:buFont typeface="Arial" panose="020B0604020202020204" pitchFamily="34" charset="0"/>
              <a:buChar char="•"/>
            </a:pPr>
            <a:r>
              <a:rPr lang="en-US" baseline="0" dirty="0" smtClean="0"/>
              <a:t>Make sure the patient is clear on when to start the medications and how to take them.</a:t>
            </a:r>
          </a:p>
          <a:p>
            <a:pPr lvl="2">
              <a:buFont typeface="Arial" panose="020B0604020202020204" pitchFamily="34" charset="0"/>
              <a:buChar char="•"/>
            </a:pPr>
            <a:r>
              <a:rPr lang="en-US" baseline="0" dirty="0" smtClean="0"/>
              <a:t>Instruct the patient to call the office to give a side-effect update if they begin using medications if this is feasible. </a:t>
            </a:r>
            <a:endParaRPr lang="en-US" dirty="0" smtClean="0"/>
          </a:p>
          <a:p>
            <a:pPr lvl="1">
              <a:buFont typeface="Arial" panose="020B0604020202020204" pitchFamily="34" charset="0"/>
              <a:buChar char="•"/>
            </a:pPr>
            <a:r>
              <a:rPr lang="en-US" dirty="0" smtClean="0"/>
              <a:t>Encourage patient to research nearby hospitals and emergency departments</a:t>
            </a:r>
            <a:r>
              <a:rPr lang="en-US" baseline="0" dirty="0" smtClean="0"/>
              <a:t> close to their destination.  Sometimes it’s a matter of a short distance between a very small care facility and a larger medical center.</a:t>
            </a:r>
            <a:endParaRPr lang="en-US" dirty="0" smtClean="0"/>
          </a:p>
          <a:p>
            <a:pPr lvl="1">
              <a:buFont typeface="Arial" panose="020B0604020202020204" pitchFamily="34" charset="0"/>
              <a:buChar char="•"/>
            </a:pPr>
            <a:r>
              <a:rPr lang="en-US" dirty="0" smtClean="0"/>
              <a:t>Instruct patient to go to emergency department if adverse events are not controlled.</a:t>
            </a:r>
          </a:p>
          <a:p>
            <a:endParaRPr lang="en-US" baseline="0"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20</a:t>
            </a:fld>
            <a:endParaRPr lang="en-US" dirty="0"/>
          </a:p>
        </p:txBody>
      </p:sp>
    </p:spTree>
    <p:extLst>
      <p:ext uri="{BB962C8B-B14F-4D97-AF65-F5344CB8AC3E}">
        <p14:creationId xmlns="" xmlns:p14="http://schemas.microsoft.com/office/powerpoint/2010/main" val="343992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Coordination once treatment in complete.</a:t>
            </a:r>
          </a:p>
          <a:p>
            <a:pPr marL="174708" indent="-174708">
              <a:buFont typeface="Arial" panose="020B0604020202020204" pitchFamily="34" charset="0"/>
              <a:buChar char="•"/>
            </a:pPr>
            <a:r>
              <a:rPr lang="en-US" dirty="0"/>
              <a:t>Encourage patient to keep long-term follow-up appointments.  </a:t>
            </a:r>
          </a:p>
          <a:p>
            <a:pPr marL="640594" lvl="1" indent="-174708">
              <a:buFont typeface="Arial" panose="020B0604020202020204" pitchFamily="34" charset="0"/>
              <a:buChar char="•"/>
            </a:pPr>
            <a:r>
              <a:rPr lang="en-US" dirty="0"/>
              <a:t>Patients may begin to skip follow-up appointments once treatment is completed. Especially if I-O treatments move to the adjuvant setting.  </a:t>
            </a:r>
          </a:p>
          <a:p>
            <a:pPr marL="174708" indent="-174708">
              <a:buFont typeface="Arial" panose="020B0604020202020204" pitchFamily="34" charset="0"/>
              <a:buChar char="•"/>
            </a:pPr>
            <a:r>
              <a:rPr lang="en-US" dirty="0"/>
              <a:t>Assess for new irAE’s at long-term follow-up visits.</a:t>
            </a:r>
          </a:p>
          <a:p>
            <a:pPr marL="640594" lvl="1" indent="-174708">
              <a:buFont typeface="Arial" panose="020B0604020202020204" pitchFamily="34" charset="0"/>
              <a:buChar char="•"/>
            </a:pPr>
            <a:r>
              <a:rPr lang="en-US" dirty="0"/>
              <a:t>There are a few limited reports of late appearing toxicities.</a:t>
            </a:r>
          </a:p>
          <a:p>
            <a:pPr marL="640594" lvl="1" indent="-174708">
              <a:buFont typeface="Arial" panose="020B0604020202020204" pitchFamily="34" charset="0"/>
              <a:buChar char="•"/>
            </a:pPr>
            <a:r>
              <a:rPr lang="en-US" dirty="0"/>
              <a:t>Such as radiation necrosis after ipilimumab and radiation therapy to the brain resulting in some neurological deficits.  </a:t>
            </a:r>
          </a:p>
          <a:p>
            <a:pPr marL="640594" lvl="1" indent="-174708">
              <a:buFont typeface="Arial" panose="020B0604020202020204" pitchFamily="34" charset="0"/>
              <a:buChar char="•"/>
            </a:pPr>
            <a:r>
              <a:rPr lang="en-US" dirty="0"/>
              <a:t>As more patients will be treated with I-O agents we should be vigilant to assess for late appearing side-effects.</a:t>
            </a:r>
          </a:p>
          <a:p>
            <a:pPr marL="640594" lvl="1" indent="-174708">
              <a:buFont typeface="Arial" panose="020B0604020202020204" pitchFamily="34" charset="0"/>
              <a:buChar char="•"/>
            </a:pPr>
            <a:r>
              <a:rPr lang="en-US" dirty="0"/>
              <a:t>Although the toxicity profiles are well established long-term effects of immune therapies still need to be explored on health outcomes.</a:t>
            </a:r>
          </a:p>
          <a:p>
            <a:pPr marL="174708" indent="-174708">
              <a:buFont typeface="Arial" panose="020B0604020202020204" pitchFamily="34" charset="0"/>
              <a:buChar char="•"/>
            </a:pPr>
            <a:r>
              <a:rPr lang="en-US" dirty="0"/>
              <a:t>Continue assessment and management of chronic irAE’s.  </a:t>
            </a:r>
          </a:p>
          <a:p>
            <a:pPr marL="640594" lvl="1" indent="-174708">
              <a:buFont typeface="Arial" panose="020B0604020202020204" pitchFamily="34" charset="0"/>
              <a:buChar char="•"/>
            </a:pPr>
            <a:r>
              <a:rPr lang="en-US" dirty="0"/>
              <a:t>According to the literature, e</a:t>
            </a:r>
            <a:r>
              <a:rPr lang="en-US" baseline="0" dirty="0" smtClean="0"/>
              <a:t>ndocrinopathies are the most common reported long-term AE’s</a:t>
            </a:r>
          </a:p>
          <a:p>
            <a:pPr marL="640594" lvl="1" indent="-174708">
              <a:buFont typeface="Arial" panose="020B0604020202020204" pitchFamily="34" charset="0"/>
              <a:buChar char="•"/>
            </a:pPr>
            <a:r>
              <a:rPr lang="en-US" baseline="0" dirty="0" smtClean="0"/>
              <a:t>Often require long-term hormone replacement therapy.</a:t>
            </a:r>
            <a:endParaRPr lang="en-US" dirty="0"/>
          </a:p>
          <a:p>
            <a:pPr marL="174708" indent="-174708">
              <a:buFont typeface="Arial" panose="020B0604020202020204" pitchFamily="34" charset="0"/>
              <a:buChar char="•"/>
            </a:pPr>
            <a:r>
              <a:rPr lang="en-US" dirty="0"/>
              <a:t>Consider survivorship issues.  </a:t>
            </a:r>
          </a:p>
          <a:p>
            <a:pPr marL="640594" lvl="1" indent="-174708">
              <a:buFont typeface="Arial" panose="020B0604020202020204" pitchFamily="34" charset="0"/>
              <a:buChar char="•"/>
            </a:pPr>
            <a:r>
              <a:rPr lang="en-US" dirty="0"/>
              <a:t>Survivorship after treatment with I-O agents is still relatively new in the literature but as the agents become more widely utilized attention to QOL, psychosocial well-being, and long-term complications should be considered. </a:t>
            </a:r>
          </a:p>
          <a:p>
            <a:pPr defTabSz="931774">
              <a:defRPr/>
            </a:pPr>
            <a:endParaRPr lang="en-US" baseline="0" dirty="0" smtClean="0"/>
          </a:p>
          <a:p>
            <a:pPr defTabSz="931774">
              <a:defRPr/>
            </a:pPr>
            <a:endParaRPr lang="en-US" baseline="0" dirty="0" smtClean="0"/>
          </a:p>
          <a:p>
            <a:pPr defTabSz="931774">
              <a:defRPr/>
            </a:pPr>
            <a:endParaRPr lang="en-US" baseline="0" dirty="0" smtClean="0"/>
          </a:p>
          <a:p>
            <a:pPr defTabSz="931774">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21</a:t>
            </a:fld>
            <a:endParaRPr lang="en-US" dirty="0"/>
          </a:p>
        </p:txBody>
      </p:sp>
    </p:spTree>
    <p:extLst>
      <p:ext uri="{BB962C8B-B14F-4D97-AF65-F5344CB8AC3E}">
        <p14:creationId xmlns="" xmlns:p14="http://schemas.microsoft.com/office/powerpoint/2010/main" val="2218164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24</a:t>
            </a:fld>
            <a:endParaRPr lang="en-US" dirty="0"/>
          </a:p>
        </p:txBody>
      </p:sp>
    </p:spTree>
    <p:extLst>
      <p:ext uri="{BB962C8B-B14F-4D97-AF65-F5344CB8AC3E}">
        <p14:creationId xmlns="" xmlns:p14="http://schemas.microsoft.com/office/powerpoint/2010/main" val="200019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25</a:t>
            </a:fld>
            <a:endParaRPr lang="en-US" dirty="0"/>
          </a:p>
        </p:txBody>
      </p:sp>
    </p:spTree>
    <p:extLst>
      <p:ext uri="{BB962C8B-B14F-4D97-AF65-F5344CB8AC3E}">
        <p14:creationId xmlns="" xmlns:p14="http://schemas.microsoft.com/office/powerpoint/2010/main" val="317812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a:r>
            <a:r>
              <a:rPr lang="en-US" baseline="0" dirty="0" smtClean="0"/>
              <a:t>e objectives today are pretty diverse.</a:t>
            </a:r>
          </a:p>
          <a:p>
            <a:r>
              <a:rPr lang="en-US" baseline="0" dirty="0" smtClean="0"/>
              <a:t> I will only be able to give you a brief overview of care coordination considerations.  </a:t>
            </a:r>
          </a:p>
          <a:p>
            <a:r>
              <a:rPr lang="en-US" baseline="0" dirty="0" smtClean="0"/>
              <a:t>A nuts and bolts overview in order to get a patient up and running on treatment and care coordination before, during, and after treatment.</a:t>
            </a:r>
          </a:p>
          <a:p>
            <a:endParaRPr lang="en-US" baseline="0" dirty="0" smtClean="0"/>
          </a:p>
          <a:p>
            <a:r>
              <a:rPr lang="en-US" baseline="0" dirty="0" smtClean="0"/>
              <a:t>So, the objectives are :</a:t>
            </a:r>
          </a:p>
          <a:p>
            <a:pPr lvl="1">
              <a:buFont typeface="Arial" panose="020B0604020202020204" pitchFamily="34" charset="0"/>
              <a:buChar char="•"/>
            </a:pPr>
            <a:r>
              <a:rPr lang="en-US" dirty="0" smtClean="0"/>
              <a:t>Role of Immunotherapy coordinator</a:t>
            </a:r>
          </a:p>
          <a:p>
            <a:pPr lvl="1">
              <a:buFont typeface="Arial" panose="020B0604020202020204" pitchFamily="34" charset="0"/>
              <a:buChar char="•"/>
            </a:pPr>
            <a:r>
              <a:rPr lang="en-US" dirty="0" smtClean="0"/>
              <a:t>Patient selection</a:t>
            </a:r>
          </a:p>
          <a:p>
            <a:pPr lvl="1">
              <a:buFont typeface="Arial" panose="020B0604020202020204" pitchFamily="34" charset="0"/>
              <a:buChar char="•"/>
            </a:pPr>
            <a:r>
              <a:rPr lang="en-US" dirty="0" smtClean="0"/>
              <a:t>Access to I-O agents</a:t>
            </a:r>
          </a:p>
          <a:p>
            <a:pPr lvl="1">
              <a:buFont typeface="Arial" panose="020B0604020202020204" pitchFamily="34" charset="0"/>
              <a:buChar char="•"/>
            </a:pPr>
            <a:r>
              <a:rPr lang="en-US" dirty="0" smtClean="0"/>
              <a:t>Financial concerns/reimbursement</a:t>
            </a:r>
          </a:p>
          <a:p>
            <a:pPr lvl="1">
              <a:buFont typeface="Arial" panose="020B0604020202020204" pitchFamily="34" charset="0"/>
              <a:buChar char="•"/>
            </a:pPr>
            <a:r>
              <a:rPr lang="en-US" dirty="0" smtClean="0"/>
              <a:t>Staff and patient teaching</a:t>
            </a:r>
          </a:p>
          <a:p>
            <a:pPr lvl="1">
              <a:buFont typeface="Arial" panose="020B0604020202020204" pitchFamily="34" charset="0"/>
              <a:buChar char="•"/>
            </a:pPr>
            <a:r>
              <a:rPr lang="en-US" dirty="0" smtClean="0"/>
              <a:t>Adverse event monitoring in the community setting.</a:t>
            </a:r>
          </a:p>
          <a:p>
            <a:endParaRPr lang="en-US" baseline="0" dirty="0" smtClean="0"/>
          </a:p>
        </p:txBody>
      </p:sp>
      <p:sp>
        <p:nvSpPr>
          <p:cNvPr id="4" name="Slide Number Placeholder 3"/>
          <p:cNvSpPr>
            <a:spLocks noGrp="1"/>
          </p:cNvSpPr>
          <p:nvPr>
            <p:ph type="sldNum" sz="quarter" idx="10"/>
          </p:nvPr>
        </p:nvSpPr>
        <p:spPr/>
        <p:txBody>
          <a:bodyPr/>
          <a:lstStyle/>
          <a:p>
            <a:fld id="{66F5971D-8609-47B9-B294-1D7A0220DAAB}" type="slidenum">
              <a:rPr lang="en-US" smtClean="0"/>
              <a:pPr/>
              <a:t>3</a:t>
            </a:fld>
            <a:endParaRPr lang="en-US" dirty="0"/>
          </a:p>
        </p:txBody>
      </p:sp>
    </p:spTree>
    <p:extLst>
      <p:ext uri="{BB962C8B-B14F-4D97-AF65-F5344CB8AC3E}">
        <p14:creationId xmlns="" xmlns:p14="http://schemas.microsoft.com/office/powerpoint/2010/main" val="3365663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BCG: </a:t>
            </a:r>
            <a:r>
              <a:rPr lang="en-US" dirty="0" smtClean="0"/>
              <a:t>Many researchers think BCG stimulates some form of anti-tumor immunity, but the exact mechanism has not been well understood.</a:t>
            </a:r>
          </a:p>
          <a:p>
            <a:endParaRPr lang="en-US" dirty="0" smtClean="0"/>
          </a:p>
          <a:p>
            <a:pPr>
              <a:buClr>
                <a:srgbClr val="0000FF"/>
              </a:buClr>
            </a:pPr>
            <a:r>
              <a:rPr lang="en-US" b="1" dirty="0" smtClean="0"/>
              <a:t>Cytokines: 	</a:t>
            </a:r>
            <a:r>
              <a:rPr lang="en-US" dirty="0" smtClean="0"/>
              <a:t>Uses natural biologic chemicals to stimulate an immune response</a:t>
            </a:r>
          </a:p>
          <a:p>
            <a:pPr>
              <a:buClr>
                <a:srgbClr val="0000FF"/>
              </a:buClr>
            </a:pPr>
            <a:r>
              <a:rPr lang="en-US" dirty="0" smtClean="0"/>
              <a:t>	The chemicals (cytokines) attempt to regulate the cellular immune mechanism</a:t>
            </a:r>
          </a:p>
          <a:p>
            <a:pPr>
              <a:buClr>
                <a:srgbClr val="0000FF"/>
              </a:buClr>
            </a:pPr>
            <a:r>
              <a:rPr lang="en-US" baseline="0" dirty="0" smtClean="0"/>
              <a:t>	</a:t>
            </a:r>
            <a:r>
              <a:rPr lang="en-US" dirty="0" smtClean="0"/>
              <a:t>Cytokines may stimulate or inhibit the immune system</a:t>
            </a:r>
          </a:p>
          <a:p>
            <a:r>
              <a:rPr lang="en-US" b="1" dirty="0" smtClean="0"/>
              <a:t>Monoclonal antibody therapy:</a:t>
            </a:r>
          </a:p>
          <a:p>
            <a:r>
              <a:rPr lang="en-US" dirty="0" smtClean="0"/>
              <a:t>	Naked</a:t>
            </a:r>
            <a:r>
              <a:rPr lang="en-US" baseline="0" dirty="0" smtClean="0"/>
              <a:t> mAbs are simply antibodies that work by themselves.</a:t>
            </a:r>
          </a:p>
          <a:p>
            <a:r>
              <a:rPr lang="en-US" baseline="0" dirty="0" smtClean="0"/>
              <a:t>	Conjugated mAbs are also referred to as tagged, labeld or loaded antibodies.  </a:t>
            </a:r>
          </a:p>
          <a:p>
            <a:r>
              <a:rPr lang="en-US" baseline="0" dirty="0" smtClean="0"/>
              <a:t>		Radiolabeled or Chemolabeled.</a:t>
            </a:r>
          </a:p>
          <a:p>
            <a:r>
              <a:rPr lang="en-US" baseline="0" dirty="0" smtClean="0"/>
              <a:t>	Bispecific mAbs have the combination of two different antibodies.</a:t>
            </a:r>
          </a:p>
          <a:p>
            <a:r>
              <a:rPr lang="en-US" baseline="0" dirty="0" smtClean="0"/>
              <a:t>	Immuno-modulary or checkpoint inhibitiors </a:t>
            </a:r>
          </a:p>
          <a:p>
            <a:r>
              <a:rPr lang="en-US" b="1" baseline="0" dirty="0" smtClean="0"/>
              <a:t>Cancer Vaccines: </a:t>
            </a:r>
            <a:r>
              <a:rPr lang="en-US" b="0" baseline="0" dirty="0" smtClean="0"/>
              <a:t> </a:t>
            </a:r>
          </a:p>
          <a:p>
            <a:r>
              <a:rPr lang="en-US" b="0" baseline="0" dirty="0" smtClean="0"/>
              <a:t>	In</a:t>
            </a:r>
            <a:r>
              <a:rPr lang="en-US" dirty="0" smtClean="0"/>
              <a:t>tended to delay or stop cancer cell growth</a:t>
            </a:r>
          </a:p>
          <a:p>
            <a:r>
              <a:rPr lang="en-US" dirty="0" smtClean="0"/>
              <a:t>	Cause tumor shrinkage</a:t>
            </a:r>
          </a:p>
          <a:p>
            <a:r>
              <a:rPr lang="en-US" dirty="0" smtClean="0"/>
              <a:t>	Prevent cancer from coming back</a:t>
            </a:r>
            <a:r>
              <a:rPr lang="en-US" baseline="0" dirty="0" smtClean="0"/>
              <a:t> or</a:t>
            </a:r>
            <a:r>
              <a:rPr lang="en-US" dirty="0" smtClean="0"/>
              <a:t> eliminate cancer cells that have not been killed by other forms of treatment.</a:t>
            </a:r>
          </a:p>
          <a:p>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4</a:t>
            </a:fld>
            <a:endParaRPr lang="en-US" dirty="0"/>
          </a:p>
        </p:txBody>
      </p:sp>
    </p:spTree>
    <p:extLst>
      <p:ext uri="{BB962C8B-B14F-4D97-AF65-F5344CB8AC3E}">
        <p14:creationId xmlns="" xmlns:p14="http://schemas.microsoft.com/office/powerpoint/2010/main" val="1664649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Role of Immunotherapy Coordinator</a:t>
            </a:r>
            <a:r>
              <a:rPr lang="en-US" baseline="0" dirty="0" smtClean="0"/>
              <a:t> is an option, otherwise, having one person coordinate the multiple components of the care continuum may be helpful.  </a:t>
            </a:r>
          </a:p>
          <a:p>
            <a:r>
              <a:rPr lang="en-US" baseline="0" dirty="0" smtClean="0"/>
              <a:t>Begin the care coordination process as soon as the patient is identified in order to help prevent delays to treatment.</a:t>
            </a:r>
          </a:p>
          <a:p>
            <a:r>
              <a:rPr lang="en-US" baseline="0" dirty="0" smtClean="0"/>
              <a:t>The Immunotherapy or Care Coordinator is:</a:t>
            </a:r>
            <a:endParaRPr lang="en-US" dirty="0" smtClean="0"/>
          </a:p>
          <a:p>
            <a:pPr marL="174708" indent="-174708">
              <a:buFont typeface="Arial" panose="020B0604020202020204" pitchFamily="34" charset="0"/>
              <a:buChar char="•"/>
            </a:pPr>
            <a:r>
              <a:rPr lang="en-US" dirty="0"/>
              <a:t>Primary contact for patients.  </a:t>
            </a:r>
          </a:p>
          <a:p>
            <a:pPr marL="174708" indent="-174708">
              <a:buFont typeface="Arial" panose="020B0604020202020204" pitchFamily="34" charset="0"/>
              <a:buChar char="•"/>
            </a:pPr>
            <a:r>
              <a:rPr lang="en-US" dirty="0"/>
              <a:t>Organize and pre-screen patients eligible for I-O regimens </a:t>
            </a:r>
          </a:p>
          <a:p>
            <a:pPr marL="174708" indent="-174708">
              <a:buFont typeface="Arial" panose="020B0604020202020204" pitchFamily="34" charset="0"/>
              <a:buChar char="•"/>
            </a:pPr>
            <a:r>
              <a:rPr lang="en-US" dirty="0"/>
              <a:t>Connect patients with Financial Advocate for early billing explanation/intervention.   </a:t>
            </a:r>
          </a:p>
          <a:p>
            <a:pPr marL="174708" indent="-174708">
              <a:buFont typeface="Arial" panose="020B0604020202020204" pitchFamily="34" charset="0"/>
              <a:buChar char="•"/>
            </a:pPr>
            <a:r>
              <a:rPr lang="en-US" dirty="0"/>
              <a:t>Coordinate patient care including follow up, tests/procedures, consultations.  </a:t>
            </a:r>
          </a:p>
          <a:p>
            <a:pPr marL="174708" indent="-174708">
              <a:buFont typeface="Arial" panose="020B0604020202020204" pitchFamily="34" charset="0"/>
              <a:buChar char="•"/>
            </a:pPr>
            <a:r>
              <a:rPr lang="en-US" dirty="0"/>
              <a:t>Educate staff and patients on potential adverse events and irAE’s for timely intervention. </a:t>
            </a:r>
          </a:p>
          <a:p>
            <a:endParaRPr lang="en-US"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5</a:t>
            </a:fld>
            <a:endParaRPr lang="en-US" dirty="0"/>
          </a:p>
        </p:txBody>
      </p:sp>
    </p:spTree>
    <p:extLst>
      <p:ext uri="{BB962C8B-B14F-4D97-AF65-F5344CB8AC3E}">
        <p14:creationId xmlns="" xmlns:p14="http://schemas.microsoft.com/office/powerpoint/2010/main" val="574299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Care coordination</a:t>
            </a:r>
            <a:r>
              <a:rPr lang="en-US" baseline="0" dirty="0" smtClean="0"/>
              <a:t> should begin with screening patients. </a:t>
            </a:r>
            <a:endParaRPr lang="en-US" dirty="0" smtClean="0"/>
          </a:p>
          <a:p>
            <a:pPr marL="174708" indent="-174708">
              <a:buFont typeface="Arial" panose="020B0604020202020204" pitchFamily="34" charset="0"/>
              <a:buChar char="•"/>
            </a:pPr>
            <a:r>
              <a:rPr lang="en-US" dirty="0"/>
              <a:t>Begin with patient interview and review of medical record for pre-existing conditions, or prior adverse events.  </a:t>
            </a:r>
          </a:p>
          <a:p>
            <a:pPr marL="640594" lvl="1" indent="-174708">
              <a:buFont typeface="Arial" panose="020B0604020202020204" pitchFamily="34" charset="0"/>
              <a:buChar char="•"/>
            </a:pPr>
            <a:r>
              <a:rPr lang="en-US" dirty="0"/>
              <a:t>This is important because often either the medical record is incomplete or the patient forgets a portion of the health history.  </a:t>
            </a:r>
          </a:p>
          <a:p>
            <a:pPr marL="640594" lvl="1" indent="-174708">
              <a:buFont typeface="Arial" panose="020B0604020202020204" pitchFamily="34" charset="0"/>
              <a:buChar char="•"/>
            </a:pPr>
            <a:r>
              <a:rPr lang="en-US" dirty="0"/>
              <a:t>Especially important to discuss prior history of autoimmune disease </a:t>
            </a:r>
          </a:p>
          <a:p>
            <a:pPr marL="640594" lvl="1" indent="-174708">
              <a:buFont typeface="Arial" panose="020B0604020202020204" pitchFamily="34" charset="0"/>
              <a:buChar char="•"/>
            </a:pPr>
            <a:r>
              <a:rPr lang="en-US" dirty="0"/>
              <a:t>Prior I-O therapy whether they experienced any AE’s. </a:t>
            </a:r>
          </a:p>
          <a:p>
            <a:pPr marL="174708" indent="-174708">
              <a:buFont typeface="Arial" panose="020B0604020202020204" pitchFamily="34" charset="0"/>
              <a:buChar char="•"/>
            </a:pPr>
            <a:r>
              <a:rPr lang="en-US" dirty="0"/>
              <a:t>Communicate screening concerns to treating physician.</a:t>
            </a:r>
          </a:p>
          <a:p>
            <a:pPr marL="640594" lvl="1" indent="-174708">
              <a:buFont typeface="Arial" panose="020B0604020202020204" pitchFamily="34" charset="0"/>
              <a:buChar char="•"/>
            </a:pPr>
            <a:r>
              <a:rPr lang="en-US" dirty="0"/>
              <a:t>Often patients with pre-existing conditions or prior AE’s were excluded from treatment, however, more recent literature is suggesting that further evaluation by sub-specialties and additional work-up may allow for the “less than ideal patient” to be treated.  </a:t>
            </a:r>
          </a:p>
          <a:p>
            <a:pPr marL="640594" lvl="1" indent="-174708">
              <a:buFont typeface="Arial" panose="020B0604020202020204" pitchFamily="34" charset="0"/>
              <a:buChar char="•"/>
            </a:pPr>
            <a:r>
              <a:rPr lang="en-US" dirty="0"/>
              <a:t>If this is the case it should be communicated and reviewed with the treating physician prior to starting therapy. </a:t>
            </a:r>
          </a:p>
          <a:p>
            <a:pPr marL="174708" indent="-174708">
              <a:buFont typeface="Arial" panose="020B0604020202020204" pitchFamily="34" charset="0"/>
              <a:buChar char="•"/>
            </a:pPr>
            <a:r>
              <a:rPr lang="en-US" dirty="0"/>
              <a:t>Use caution when patients present with pre-existing conditions and/or prior adverse events</a:t>
            </a:r>
          </a:p>
          <a:p>
            <a:pPr marL="640594" lvl="1" indent="-174708" defTabSz="931774">
              <a:buFont typeface="Arial" panose="020B0604020202020204" pitchFamily="34" charset="0"/>
              <a:buChar char="•"/>
              <a:defRPr/>
            </a:pPr>
            <a:r>
              <a:rPr lang="en-US" baseline="0" dirty="0" smtClean="0"/>
              <a:t>Things to consider would be more frequent communication with the patient (phone or office visits).</a:t>
            </a:r>
          </a:p>
          <a:p>
            <a:pPr marL="640594" lvl="1" indent="-174708" defTabSz="931774">
              <a:buFont typeface="Arial" panose="020B0604020202020204" pitchFamily="34" charset="0"/>
              <a:buChar char="•"/>
              <a:defRPr/>
            </a:pPr>
            <a:r>
              <a:rPr lang="en-US" baseline="0" dirty="0" smtClean="0"/>
              <a:t> If patients do develop adverse events rapid intervention and close follow-up with sub-specialists should be considered. </a:t>
            </a:r>
          </a:p>
          <a:p>
            <a:pPr marL="640594" lvl="1" indent="-174708">
              <a:buFont typeface="Arial" panose="020B0604020202020204" pitchFamily="34" charset="0"/>
              <a:buChar char="•"/>
            </a:pPr>
            <a:endParaRPr lang="en-US" dirty="0"/>
          </a:p>
          <a:p>
            <a:endParaRPr lang="en-US" dirty="0"/>
          </a:p>
          <a:p>
            <a:endParaRPr lang="en-US" dirty="0" smtClean="0"/>
          </a:p>
        </p:txBody>
      </p:sp>
      <p:sp>
        <p:nvSpPr>
          <p:cNvPr id="4" name="Slide Number Placeholder 3"/>
          <p:cNvSpPr>
            <a:spLocks noGrp="1"/>
          </p:cNvSpPr>
          <p:nvPr>
            <p:ph type="sldNum" sz="quarter" idx="10"/>
          </p:nvPr>
        </p:nvSpPr>
        <p:spPr/>
        <p:txBody>
          <a:bodyPr/>
          <a:lstStyle/>
          <a:p>
            <a:fld id="{56D404FF-4B41-4AC0-9645-E6F432F25316}" type="slidenum">
              <a:rPr lang="en-US" smtClean="0"/>
              <a:pPr/>
              <a:t>6</a:t>
            </a:fld>
            <a:endParaRPr lang="en-US" dirty="0"/>
          </a:p>
        </p:txBody>
      </p:sp>
    </p:spTree>
    <p:extLst>
      <p:ext uri="{BB962C8B-B14F-4D97-AF65-F5344CB8AC3E}">
        <p14:creationId xmlns="" xmlns:p14="http://schemas.microsoft.com/office/powerpoint/2010/main" val="2531800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Immunosuppressed patients or persons with congenital or acquired immune deficiencies, whether due to concurrent disease (e.g., AIDS, leukemia, lymphoma) cancer therapy (e.g., cytotoxic drugs, radiation) or immunosuppressive therapy (e.g., corticosteroids). </a:t>
            </a:r>
          </a:p>
          <a:p>
            <a:r>
              <a:rPr lang="en-US" sz="2400" dirty="0" smtClean="0"/>
              <a:t>	Treatment should be postponed until resolution of a concurrent febrile illness, urinary tract infection, or gross hematuria. Seven to 14 days should elapse before BCG is administered following biopsy, TUR 	(transurethral</a:t>
            </a:r>
            <a:r>
              <a:rPr lang="en-US" sz="2400" baseline="0" dirty="0" smtClean="0"/>
              <a:t> resection)</a:t>
            </a:r>
            <a:r>
              <a:rPr lang="en-US" sz="2400" dirty="0" smtClean="0"/>
              <a:t>, or traumatic catheterization. </a:t>
            </a:r>
          </a:p>
          <a:p>
            <a:r>
              <a:rPr lang="en-US" sz="2400" dirty="0" smtClean="0"/>
              <a:t>TICE® BCG should not be administered to persons with active tuberculosis. Active tuberculosis should be ruled out in individuals who are PPD positive before starting treatment with TICE® BCG. </a:t>
            </a:r>
          </a:p>
          <a:p>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7</a:t>
            </a:fld>
            <a:endParaRPr lang="en-US" dirty="0"/>
          </a:p>
        </p:txBody>
      </p:sp>
    </p:spTree>
    <p:extLst>
      <p:ext uri="{BB962C8B-B14F-4D97-AF65-F5344CB8AC3E}">
        <p14:creationId xmlns="" xmlns:p14="http://schemas.microsoft.com/office/powerpoint/2010/main" val="142382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IL-2</a:t>
            </a:r>
          </a:p>
          <a:p>
            <a:r>
              <a:rPr lang="en-US" sz="1200" b="0" i="0" u="none" strike="noStrike" kern="1200" baseline="0" dirty="0" smtClean="0">
                <a:solidFill>
                  <a:schemeClr val="tx1"/>
                </a:solidFill>
                <a:latin typeface="+mn-lt"/>
                <a:ea typeface="+mn-ea"/>
                <a:cs typeface="+mn-cs"/>
              </a:rPr>
              <a:t>Exacerbation of Crohn’s disease, scleroderma, thyroiditis, inflammatory arthritis, diabetes mellitus, oculo-bulbar myasthenia gravis, crescentic IgA glomerulonephritis, cholecystitis, cerebral vasculitis, Stevens-Johnson syndrome and bullous pemphigoid, has been reported following treatment with IL-2. </a:t>
            </a:r>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8</a:t>
            </a:fld>
            <a:endParaRPr lang="en-US" dirty="0"/>
          </a:p>
        </p:txBody>
      </p:sp>
    </p:spTree>
    <p:extLst>
      <p:ext uri="{BB962C8B-B14F-4D97-AF65-F5344CB8AC3E}">
        <p14:creationId xmlns="" xmlns:p14="http://schemas.microsoft.com/office/powerpoint/2010/main" val="270671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clinical trials many of the newer agents such as ipilimumab, nivolumab, and pembrolizumab excluded patients with previously diagnosed autoimmune disease.  So this is something that should be considered prior to treatment but does not necessarily preclude treatment.</a:t>
            </a:r>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9</a:t>
            </a:fld>
            <a:endParaRPr lang="en-US" dirty="0"/>
          </a:p>
        </p:txBody>
      </p:sp>
    </p:spTree>
    <p:extLst>
      <p:ext uri="{BB962C8B-B14F-4D97-AF65-F5344CB8AC3E}">
        <p14:creationId xmlns="" xmlns:p14="http://schemas.microsoft.com/office/powerpoint/2010/main" val="826324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Immunocompromised Patients</a:t>
            </a:r>
          </a:p>
          <a:p>
            <a:r>
              <a:rPr lang="en-US" sz="1200" b="0" i="0" u="none" strike="noStrike" kern="1200" baseline="0" dirty="0" smtClean="0">
                <a:solidFill>
                  <a:schemeClr val="tx1"/>
                </a:solidFill>
                <a:latin typeface="+mn-lt"/>
                <a:ea typeface="+mn-ea"/>
                <a:cs typeface="+mn-cs"/>
              </a:rPr>
              <a:t>IMLYGIC is a live, attenuated herpes simplex virus and may cause life-threatening disseminated herpetic</a:t>
            </a:r>
          </a:p>
          <a:p>
            <a:r>
              <a:rPr lang="en-US" sz="1200" b="0" i="0" u="none" strike="noStrike" kern="1200" baseline="0" dirty="0" smtClean="0">
                <a:solidFill>
                  <a:schemeClr val="tx1"/>
                </a:solidFill>
                <a:latin typeface="+mn-lt"/>
                <a:ea typeface="+mn-ea"/>
                <a:cs typeface="+mn-cs"/>
              </a:rPr>
              <a:t>infection in patients who are immunocompromised. Do not administer IMLYGIC to</a:t>
            </a:r>
          </a:p>
          <a:p>
            <a:r>
              <a:rPr lang="en-US" sz="1200" b="0" i="0" u="none" strike="noStrike" kern="1200" baseline="0" dirty="0" smtClean="0">
                <a:solidFill>
                  <a:schemeClr val="tx1"/>
                </a:solidFill>
                <a:latin typeface="+mn-lt"/>
                <a:ea typeface="+mn-ea"/>
                <a:cs typeface="+mn-cs"/>
              </a:rPr>
              <a:t>immunocompromised patients, including those with a history of primary or acquired immunodeficient</a:t>
            </a:r>
          </a:p>
          <a:p>
            <a:r>
              <a:rPr lang="en-US" sz="1200" b="0" i="0" u="none" strike="noStrike" kern="1200" baseline="0" dirty="0" smtClean="0">
                <a:solidFill>
                  <a:schemeClr val="tx1"/>
                </a:solidFill>
                <a:latin typeface="+mn-lt"/>
                <a:ea typeface="+mn-ea"/>
                <a:cs typeface="+mn-cs"/>
              </a:rPr>
              <a:t>states, leukemia, lymphoma, AIDS or other clinical manifestations of infection with human</a:t>
            </a:r>
          </a:p>
          <a:p>
            <a:r>
              <a:rPr lang="en-US" sz="1200" b="0" i="0" u="none" strike="noStrike" kern="1200" baseline="0" dirty="0" smtClean="0">
                <a:solidFill>
                  <a:schemeClr val="tx1"/>
                </a:solidFill>
                <a:latin typeface="+mn-lt"/>
                <a:ea typeface="+mn-ea"/>
                <a:cs typeface="+mn-cs"/>
              </a:rPr>
              <a:t>immunodeficiency viruses, and those on immunosuppressive therapy </a:t>
            </a:r>
            <a:r>
              <a:rPr lang="en-US" sz="1200" b="0" i="1" u="none" strike="noStrike" kern="1200" baseline="0" dirty="0" smtClean="0">
                <a:solidFill>
                  <a:schemeClr val="tx1"/>
                </a:solidFill>
                <a:latin typeface="+mn-lt"/>
                <a:ea typeface="+mn-ea"/>
                <a:cs typeface="+mn-cs"/>
              </a:rPr>
              <a:t>[see Nonclinical Toxicology (13.2)]</a:t>
            </a:r>
            <a:r>
              <a:rPr lang="en-US" sz="1200" b="0" i="0" u="none" strike="noStrike" kern="1200" baseline="0" dirty="0" smtClean="0">
                <a:solidFill>
                  <a:schemeClr val="tx1"/>
                </a:solidFill>
                <a:latin typeface="+mn-lt"/>
                <a:ea typeface="+mn-ea"/>
                <a:cs typeface="+mn-cs"/>
              </a:rPr>
              <a:t>.</a:t>
            </a:r>
          </a:p>
          <a:p>
            <a:r>
              <a:rPr lang="en-US" sz="1200" b="1" i="0" u="none" strike="noStrike" kern="1200" baseline="0" dirty="0" smtClean="0">
                <a:solidFill>
                  <a:schemeClr val="tx1"/>
                </a:solidFill>
                <a:latin typeface="+mn-lt"/>
                <a:ea typeface="+mn-ea"/>
                <a:cs typeface="+mn-cs"/>
              </a:rPr>
              <a:t>4.2 Pregnant Patients</a:t>
            </a:r>
          </a:p>
          <a:p>
            <a:r>
              <a:rPr lang="en-US" sz="1200" b="0" i="0" u="none" strike="noStrike" kern="1200" baseline="0" dirty="0" smtClean="0">
                <a:solidFill>
                  <a:schemeClr val="tx1"/>
                </a:solidFill>
                <a:latin typeface="+mn-lt"/>
                <a:ea typeface="+mn-ea"/>
                <a:cs typeface="+mn-cs"/>
              </a:rPr>
              <a:t>Do not administer IMLYGIC to pregnant patients.</a:t>
            </a:r>
            <a:endParaRPr lang="en-US" dirty="0"/>
          </a:p>
        </p:txBody>
      </p:sp>
      <p:sp>
        <p:nvSpPr>
          <p:cNvPr id="4" name="Slide Number Placeholder 3"/>
          <p:cNvSpPr>
            <a:spLocks noGrp="1"/>
          </p:cNvSpPr>
          <p:nvPr>
            <p:ph type="sldNum" sz="quarter" idx="10"/>
          </p:nvPr>
        </p:nvSpPr>
        <p:spPr/>
        <p:txBody>
          <a:bodyPr/>
          <a:lstStyle/>
          <a:p>
            <a:fld id="{66F5971D-8609-47B9-B294-1D7A0220DAAB}" type="slidenum">
              <a:rPr lang="en-US" smtClean="0"/>
              <a:pPr/>
              <a:t>10</a:t>
            </a:fld>
            <a:endParaRPr lang="en-US" dirty="0"/>
          </a:p>
        </p:txBody>
      </p:sp>
    </p:spTree>
    <p:extLst>
      <p:ext uri="{BB962C8B-B14F-4D97-AF65-F5344CB8AC3E}">
        <p14:creationId xmlns="" xmlns:p14="http://schemas.microsoft.com/office/powerpoint/2010/main" val="28059051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0" name="Picture 19" descr="coverslide.BMP"/>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39938" cy="6858000"/>
          </a:xfrm>
          <a:prstGeom prst="rect">
            <a:avLst/>
          </a:prstGeom>
        </p:spPr>
      </p:pic>
      <p:sp>
        <p:nvSpPr>
          <p:cNvPr id="2" name="Title 1"/>
          <p:cNvSpPr>
            <a:spLocks noGrp="1"/>
          </p:cNvSpPr>
          <p:nvPr>
            <p:ph type="ctrTitle" hasCustomPrompt="1"/>
          </p:nvPr>
        </p:nvSpPr>
        <p:spPr>
          <a:xfrm>
            <a:off x="542704" y="1283794"/>
            <a:ext cx="6010496" cy="1595939"/>
          </a:xfrm>
          <a:prstGeom prst="rect">
            <a:avLst/>
          </a:prstGeom>
        </p:spPr>
        <p:txBody>
          <a:bodyPr/>
          <a:lstStyle>
            <a:lvl1pPr algn="l">
              <a:defRPr b="0" i="0">
                <a:solidFill>
                  <a:schemeClr val="accent1"/>
                </a:solidFill>
                <a:latin typeface="Arial"/>
                <a:cs typeface="Arial"/>
              </a:defRPr>
            </a:lvl1pPr>
          </a:lstStyle>
          <a:p>
            <a:r>
              <a:rPr lang="en-US" dirty="0" smtClean="0"/>
              <a:t>Click to add title</a:t>
            </a:r>
            <a:endParaRPr lang="en-US" dirty="0"/>
          </a:p>
        </p:txBody>
      </p:sp>
      <p:sp>
        <p:nvSpPr>
          <p:cNvPr id="3" name="Subtitle 2"/>
          <p:cNvSpPr>
            <a:spLocks noGrp="1"/>
          </p:cNvSpPr>
          <p:nvPr>
            <p:ph type="subTitle" idx="1"/>
          </p:nvPr>
        </p:nvSpPr>
        <p:spPr>
          <a:xfrm>
            <a:off x="542704" y="3176699"/>
            <a:ext cx="4179473" cy="1599990"/>
          </a:xfrm>
          <a:prstGeom prst="rect">
            <a:avLst/>
          </a:prstGeom>
        </p:spPr>
        <p:txBody>
          <a:bodyPr/>
          <a:lstStyle>
            <a:lvl1pPr marL="0" indent="0" algn="l">
              <a:buNone/>
              <a:defRPr sz="1800" b="0" i="0">
                <a:solidFill>
                  <a:schemeClr val="accent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4" name="Picture 3" descr="cover-logos.BMP"/>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542704" y="5861617"/>
            <a:ext cx="3807927" cy="564024"/>
          </a:xfrm>
          <a:prstGeom prst="rect">
            <a:avLst/>
          </a:prstGeom>
        </p:spPr>
      </p:pic>
    </p:spTree>
    <p:extLst>
      <p:ext uri="{BB962C8B-B14F-4D97-AF65-F5344CB8AC3E}">
        <p14:creationId xmlns="" xmlns:p14="http://schemas.microsoft.com/office/powerpoint/2010/main" val="18649511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11" name="Rectangle 10"/>
          <p:cNvSpPr/>
          <p:nvPr userDrawn="1"/>
        </p:nvSpPr>
        <p:spPr>
          <a:xfrm>
            <a:off x="-241905" y="5866787"/>
            <a:ext cx="9815286" cy="991213"/>
          </a:xfrm>
          <a:prstGeom prst="rect">
            <a:avLst/>
          </a:prstGeom>
          <a:effectLst>
            <a:outerShdw blurRad="222250" dir="16200000" sx="96000" sy="96000" rotWithShape="0">
              <a:prstClr val="black">
                <a:alpha val="27000"/>
              </a:prst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274638"/>
            <a:ext cx="8229600" cy="1143000"/>
          </a:xfrm>
          <a:prstGeom prst="rect">
            <a:avLst/>
          </a:prstGeom>
        </p:spPr>
        <p:txBody>
          <a:bodyPr/>
          <a:lstStyle>
            <a:lvl1pPr algn="l">
              <a:defRPr>
                <a:solidFill>
                  <a:schemeClr val="accent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045986"/>
          </a:xfrm>
          <a:prstGeom prst="rect">
            <a:avLst/>
          </a:prstGeo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descr="spark-accc.BMP"/>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457200" y="6086590"/>
            <a:ext cx="1361315" cy="498417"/>
          </a:xfrm>
          <a:prstGeom prst="rect">
            <a:avLst/>
          </a:prstGeom>
        </p:spPr>
      </p:pic>
      <p:pic>
        <p:nvPicPr>
          <p:cNvPr id="4" name="Picture 3" descr="website.BMP"/>
          <p:cNvPicPr>
            <a:picLocks noChangeAspect="1"/>
          </p:cNvPicPr>
          <p:nvPr userDrawn="1"/>
        </p:nvPicPr>
        <p:blipFill>
          <a:blip r:embed="rId3">
            <a:alphaModFix amt="61000"/>
            <a:extLst>
              <a:ext uri="{28A0092B-C50C-407E-A947-70E740481C1C}">
                <a14:useLocalDpi xmlns="" xmlns:a14="http://schemas.microsoft.com/office/drawing/2010/main" val="0"/>
              </a:ext>
            </a:extLst>
          </a:blip>
          <a:stretch>
            <a:fillRect/>
          </a:stretch>
        </p:blipFill>
        <p:spPr>
          <a:xfrm>
            <a:off x="4221340" y="6296651"/>
            <a:ext cx="894016" cy="151775"/>
          </a:xfrm>
          <a:prstGeom prst="rect">
            <a:avLst/>
          </a:prstGeom>
        </p:spPr>
      </p:pic>
      <p:sp>
        <p:nvSpPr>
          <p:cNvPr id="7" name="Slide Number Placeholder 5"/>
          <p:cNvSpPr>
            <a:spLocks noGrp="1"/>
          </p:cNvSpPr>
          <p:nvPr>
            <p:ph type="sldNum" sz="quarter" idx="4"/>
          </p:nvPr>
        </p:nvSpPr>
        <p:spPr>
          <a:xfrm>
            <a:off x="7696200" y="6178148"/>
            <a:ext cx="990600" cy="365125"/>
          </a:xfrm>
          <a:prstGeom prst="rect">
            <a:avLst/>
          </a:prstGeom>
          <a:ln>
            <a:noFill/>
          </a:ln>
        </p:spPr>
        <p:txBody>
          <a:bodyPr vert="horz" lIns="91440" tIns="45720" rIns="91440" bIns="45720" rtlCol="0" anchor="ctr"/>
          <a:lstStyle>
            <a:lvl1pPr algn="r">
              <a:defRPr sz="1100" baseline="0">
                <a:solidFill>
                  <a:schemeClr val="accent2"/>
                </a:solidFill>
              </a:defRPr>
            </a:lvl1pPr>
          </a:lstStyle>
          <a:p>
            <a:fld id="{BB80AA5D-D073-1C49-84F0-294BDDC747F6}" type="slidenum">
              <a:rPr lang="en-US" smtClean="0"/>
              <a:pPr/>
              <a:t>‹#›</a:t>
            </a:fld>
            <a:endParaRPr lang="en-US" dirty="0"/>
          </a:p>
        </p:txBody>
      </p:sp>
    </p:spTree>
    <p:extLst>
      <p:ext uri="{BB962C8B-B14F-4D97-AF65-F5344CB8AC3E}">
        <p14:creationId xmlns="" xmlns:p14="http://schemas.microsoft.com/office/powerpoint/2010/main" val="43694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mp; Image">
    <p:spTree>
      <p:nvGrpSpPr>
        <p:cNvPr id="1" name=""/>
        <p:cNvGrpSpPr/>
        <p:nvPr/>
      </p:nvGrpSpPr>
      <p:grpSpPr>
        <a:xfrm>
          <a:off x="0" y="0"/>
          <a:ext cx="0" cy="0"/>
          <a:chOff x="0" y="0"/>
          <a:chExt cx="0" cy="0"/>
        </a:xfrm>
      </p:grpSpPr>
      <p:sp>
        <p:nvSpPr>
          <p:cNvPr id="11" name="Rectangle 10"/>
          <p:cNvSpPr/>
          <p:nvPr userDrawn="1"/>
        </p:nvSpPr>
        <p:spPr>
          <a:xfrm>
            <a:off x="-241905" y="5866787"/>
            <a:ext cx="9815286" cy="991213"/>
          </a:xfrm>
          <a:prstGeom prst="rect">
            <a:avLst/>
          </a:prstGeom>
          <a:effectLst>
            <a:outerShdw blurRad="222250" dir="16200000" sx="96000" sy="96000" rotWithShape="0">
              <a:prstClr val="black">
                <a:alpha val="27000"/>
              </a:prst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274638"/>
            <a:ext cx="8229600" cy="1143000"/>
          </a:xfrm>
          <a:prstGeom prst="rect">
            <a:avLst/>
          </a:prstGeom>
        </p:spPr>
        <p:txBody>
          <a:bodyPr/>
          <a:lstStyle>
            <a:lvl1pPr algn="l">
              <a:defRPr>
                <a:solidFill>
                  <a:schemeClr val="accent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3764140" cy="4045986"/>
          </a:xfrm>
          <a:prstGeom prst="rect">
            <a:avLst/>
          </a:prstGeo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descr="spark-accc.BMP"/>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457200" y="6086590"/>
            <a:ext cx="1361315" cy="498417"/>
          </a:xfrm>
          <a:prstGeom prst="rect">
            <a:avLst/>
          </a:prstGeom>
        </p:spPr>
      </p:pic>
      <p:pic>
        <p:nvPicPr>
          <p:cNvPr id="4" name="Picture 3" descr="website.BMP"/>
          <p:cNvPicPr>
            <a:picLocks noChangeAspect="1"/>
          </p:cNvPicPr>
          <p:nvPr userDrawn="1"/>
        </p:nvPicPr>
        <p:blipFill>
          <a:blip r:embed="rId3">
            <a:alphaModFix amt="61000"/>
            <a:extLst>
              <a:ext uri="{28A0092B-C50C-407E-A947-70E740481C1C}">
                <a14:useLocalDpi xmlns="" xmlns:a14="http://schemas.microsoft.com/office/drawing/2010/main" val="0"/>
              </a:ext>
            </a:extLst>
          </a:blip>
          <a:stretch>
            <a:fillRect/>
          </a:stretch>
        </p:blipFill>
        <p:spPr>
          <a:xfrm>
            <a:off x="4221340" y="6296651"/>
            <a:ext cx="894016" cy="151775"/>
          </a:xfrm>
          <a:prstGeom prst="rect">
            <a:avLst/>
          </a:prstGeom>
        </p:spPr>
      </p:pic>
      <p:sp>
        <p:nvSpPr>
          <p:cNvPr id="7" name="Slide Number Placeholder 5"/>
          <p:cNvSpPr>
            <a:spLocks noGrp="1"/>
          </p:cNvSpPr>
          <p:nvPr>
            <p:ph type="sldNum" sz="quarter" idx="4"/>
          </p:nvPr>
        </p:nvSpPr>
        <p:spPr>
          <a:xfrm>
            <a:off x="7696200" y="6178148"/>
            <a:ext cx="990600" cy="365125"/>
          </a:xfrm>
          <a:prstGeom prst="rect">
            <a:avLst/>
          </a:prstGeom>
          <a:ln>
            <a:noFill/>
          </a:ln>
        </p:spPr>
        <p:txBody>
          <a:bodyPr vert="horz" lIns="91440" tIns="45720" rIns="91440" bIns="45720" rtlCol="0" anchor="ctr"/>
          <a:lstStyle>
            <a:lvl1pPr algn="r">
              <a:defRPr sz="1100" baseline="0">
                <a:solidFill>
                  <a:schemeClr val="accent2"/>
                </a:solidFill>
              </a:defRPr>
            </a:lvl1pPr>
          </a:lstStyle>
          <a:p>
            <a:fld id="{BB80AA5D-D073-1C49-84F0-294BDDC747F6}" type="slidenum">
              <a:rPr lang="en-US" smtClean="0"/>
              <a:pPr/>
              <a:t>‹#›</a:t>
            </a:fld>
            <a:endParaRPr lang="en-US" dirty="0"/>
          </a:p>
        </p:txBody>
      </p:sp>
      <p:sp>
        <p:nvSpPr>
          <p:cNvPr id="9" name="Picture Placeholder 2"/>
          <p:cNvSpPr>
            <a:spLocks noGrp="1"/>
          </p:cNvSpPr>
          <p:nvPr>
            <p:ph type="pic" idx="11"/>
          </p:nvPr>
        </p:nvSpPr>
        <p:spPr>
          <a:xfrm>
            <a:off x="4893847" y="1600201"/>
            <a:ext cx="376876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 xmlns:p14="http://schemas.microsoft.com/office/powerpoint/2010/main" val="331488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18" name="Picture 17" descr="background.BMP"/>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1417638"/>
            <a:ext cx="8229600" cy="3674066"/>
          </a:xfrm>
          <a:prstGeom prst="rect">
            <a:avLst/>
          </a:prstGeom>
        </p:spPr>
        <p:txBody>
          <a:bodyPr/>
          <a:lstStyle>
            <a:lvl1pPr>
              <a:defRPr>
                <a:solidFill>
                  <a:srgbClr val="FFFFFF"/>
                </a:solidFill>
              </a:defRPr>
            </a:lvl1pPr>
          </a:lstStyle>
          <a:p>
            <a:r>
              <a:rPr lang="en-US" smtClean="0"/>
              <a:t>Click to edit Master title style</a:t>
            </a:r>
            <a:endParaRPr lang="en-US" dirty="0"/>
          </a:p>
        </p:txBody>
      </p:sp>
    </p:spTree>
    <p:extLst>
      <p:ext uri="{BB962C8B-B14F-4D97-AF65-F5344CB8AC3E}">
        <p14:creationId xmlns="" xmlns:p14="http://schemas.microsoft.com/office/powerpoint/2010/main" val="32238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2" name="Picture 1" descr="ending.BMP"/>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34868" cy="6858000"/>
          </a:xfrm>
          <a:prstGeom prst="rect">
            <a:avLst/>
          </a:prstGeom>
        </p:spPr>
      </p:pic>
      <p:sp>
        <p:nvSpPr>
          <p:cNvPr id="5" name="Subtitle 2"/>
          <p:cNvSpPr>
            <a:spLocks noGrp="1"/>
          </p:cNvSpPr>
          <p:nvPr>
            <p:ph type="subTitle" idx="1" hasCustomPrompt="1"/>
          </p:nvPr>
        </p:nvSpPr>
        <p:spPr>
          <a:xfrm>
            <a:off x="4108186" y="3301905"/>
            <a:ext cx="4179473" cy="1599990"/>
          </a:xfrm>
          <a:prstGeom prst="rect">
            <a:avLst/>
          </a:prstGeom>
        </p:spPr>
        <p:txBody>
          <a:bodyPr/>
          <a:lstStyle>
            <a:lvl1pPr marL="0" indent="0" algn="r">
              <a:buNone/>
              <a:defRPr sz="1800" b="0" i="0">
                <a:solidFill>
                  <a:schemeClr val="accent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a:t>
            </a:r>
          </a:p>
          <a:p>
            <a:r>
              <a:rPr lang="en-US" dirty="0" smtClean="0"/>
              <a:t>Address</a:t>
            </a:r>
          </a:p>
          <a:p>
            <a:r>
              <a:rPr lang="en-US" dirty="0" smtClean="0"/>
              <a:t>Email</a:t>
            </a:r>
          </a:p>
          <a:p>
            <a:r>
              <a:rPr lang="en-US" dirty="0" smtClean="0"/>
              <a:t>Phone</a:t>
            </a:r>
          </a:p>
          <a:p>
            <a:endParaRPr lang="en-US" dirty="0" smtClean="0"/>
          </a:p>
        </p:txBody>
      </p:sp>
      <p:pic>
        <p:nvPicPr>
          <p:cNvPr id="6" name="Picture 5" descr="cover-logos.BMP"/>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4479732" y="5861617"/>
            <a:ext cx="3807927" cy="564024"/>
          </a:xfrm>
          <a:prstGeom prst="rect">
            <a:avLst/>
          </a:prstGeom>
        </p:spPr>
      </p:pic>
    </p:spTree>
    <p:extLst>
      <p:ext uri="{BB962C8B-B14F-4D97-AF65-F5344CB8AC3E}">
        <p14:creationId xmlns="" xmlns:p14="http://schemas.microsoft.com/office/powerpoint/2010/main" val="789930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633626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2" r:id="rId4"/>
    <p:sldLayoutId id="2147483654"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www.dendreon.com/prescribing-information.pdf"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665" y="665019"/>
            <a:ext cx="8082364" cy="1924050"/>
          </a:xfrm>
        </p:spPr>
        <p:txBody>
          <a:bodyPr>
            <a:normAutofit fontScale="90000"/>
          </a:bodyPr>
          <a:lstStyle/>
          <a:p>
            <a:r>
              <a:rPr lang="en-US" dirty="0" smtClean="0"/>
              <a:t>Immuno-Oncology in the Community Setting: </a:t>
            </a:r>
            <a:br>
              <a:rPr lang="en-US" dirty="0" smtClean="0"/>
            </a:br>
            <a:r>
              <a:rPr lang="en-US" dirty="0" smtClean="0"/>
              <a:t>Coordination of Care</a:t>
            </a:r>
            <a:endParaRPr lang="en-US" dirty="0"/>
          </a:p>
        </p:txBody>
      </p:sp>
      <p:sp>
        <p:nvSpPr>
          <p:cNvPr id="3" name="Subtitle 2"/>
          <p:cNvSpPr>
            <a:spLocks noGrp="1"/>
          </p:cNvSpPr>
          <p:nvPr>
            <p:ph type="subTitle" idx="1"/>
          </p:nvPr>
        </p:nvSpPr>
        <p:spPr>
          <a:xfrm>
            <a:off x="340403" y="2909455"/>
            <a:ext cx="4720695" cy="1599990"/>
          </a:xfrm>
        </p:spPr>
        <p:txBody>
          <a:bodyPr>
            <a:normAutofit/>
          </a:bodyPr>
          <a:lstStyle/>
          <a:p>
            <a:r>
              <a:rPr lang="en-US" sz="2000" b="1" dirty="0" smtClean="0">
                <a:solidFill>
                  <a:schemeClr val="accent1">
                    <a:lumMod val="75000"/>
                  </a:schemeClr>
                </a:solidFill>
              </a:rPr>
              <a:t>Catherine Schott, RN, BSN, CCRC</a:t>
            </a:r>
          </a:p>
          <a:p>
            <a:r>
              <a:rPr lang="en-US" sz="2000" b="1" dirty="0" smtClean="0">
                <a:solidFill>
                  <a:schemeClr val="accent1">
                    <a:lumMod val="75000"/>
                  </a:schemeClr>
                </a:solidFill>
              </a:rPr>
              <a:t>Wheaton Franciscan Healthcare</a:t>
            </a:r>
          </a:p>
          <a:p>
            <a:r>
              <a:rPr lang="en-US" sz="2000" b="1" dirty="0" smtClean="0">
                <a:solidFill>
                  <a:schemeClr val="accent1">
                    <a:lumMod val="75000"/>
                  </a:schemeClr>
                </a:solidFill>
              </a:rPr>
              <a:t>Milwaukee, WI </a:t>
            </a:r>
            <a:endParaRPr lang="en-US" sz="2000" b="1" dirty="0">
              <a:solidFill>
                <a:schemeClr val="accent1">
                  <a:lumMod val="75000"/>
                </a:schemeClr>
              </a:solidFill>
            </a:endParaRPr>
          </a:p>
        </p:txBody>
      </p:sp>
      <p:sp>
        <p:nvSpPr>
          <p:cNvPr id="4" name="TextBox 3"/>
          <p:cNvSpPr txBox="1"/>
          <p:nvPr/>
        </p:nvSpPr>
        <p:spPr>
          <a:xfrm>
            <a:off x="328533" y="4509445"/>
            <a:ext cx="3646806" cy="923330"/>
          </a:xfrm>
          <a:prstGeom prst="rect">
            <a:avLst/>
          </a:prstGeom>
          <a:noFill/>
        </p:spPr>
        <p:txBody>
          <a:bodyPr wrap="square" rtlCol="0">
            <a:spAutoFit/>
          </a:bodyPr>
          <a:lstStyle/>
          <a:p>
            <a:r>
              <a:rPr lang="en-US" dirty="0" smtClean="0">
                <a:solidFill>
                  <a:schemeClr val="tx1">
                    <a:lumMod val="50000"/>
                    <a:lumOff val="50000"/>
                  </a:schemeClr>
                </a:solidFill>
              </a:rPr>
              <a:t>ICLIO e-Course 09</a:t>
            </a:r>
          </a:p>
          <a:p>
            <a:r>
              <a:rPr lang="en-US" dirty="0" smtClean="0">
                <a:solidFill>
                  <a:schemeClr val="tx1">
                    <a:lumMod val="50000"/>
                    <a:lumOff val="50000"/>
                  </a:schemeClr>
                </a:solidFill>
              </a:rPr>
              <a:t>1.27.16</a:t>
            </a:r>
          </a:p>
          <a:p>
            <a:r>
              <a:rPr lang="en-US" dirty="0" smtClean="0">
                <a:solidFill>
                  <a:schemeClr val="tx1">
                    <a:lumMod val="50000"/>
                    <a:lumOff val="50000"/>
                  </a:schemeClr>
                </a:solidFill>
              </a:rPr>
              <a:t>12:30 PM ET</a:t>
            </a:r>
            <a:endParaRPr lang="en-US" dirty="0">
              <a:solidFill>
                <a:schemeClr val="tx1">
                  <a:lumMod val="50000"/>
                  <a:lumOff val="50000"/>
                </a:schemeClr>
              </a:solidFill>
            </a:endParaRPr>
          </a:p>
        </p:txBody>
      </p:sp>
      <p:sp>
        <p:nvSpPr>
          <p:cNvPr id="6" name="TextBox 5"/>
          <p:cNvSpPr txBox="1"/>
          <p:nvPr/>
        </p:nvSpPr>
        <p:spPr>
          <a:xfrm>
            <a:off x="6935191" y="5854519"/>
            <a:ext cx="2149434" cy="369332"/>
          </a:xfrm>
          <a:prstGeom prst="rect">
            <a:avLst/>
          </a:prstGeom>
          <a:noFill/>
        </p:spPr>
        <p:txBody>
          <a:bodyPr wrap="square" rtlCol="0">
            <a:spAutoFit/>
          </a:bodyPr>
          <a:lstStyle/>
          <a:p>
            <a:r>
              <a:rPr lang="en-US" dirty="0" smtClean="0">
                <a:solidFill>
                  <a:schemeClr val="accent1">
                    <a:lumMod val="75000"/>
                  </a:schemeClr>
                </a:solidFill>
              </a:rPr>
              <a:t>www.accc-iclio.org</a:t>
            </a:r>
            <a:endParaRPr lang="en-US" dirty="0">
              <a:solidFill>
                <a:schemeClr val="accent1">
                  <a:lumMod val="75000"/>
                </a:schemeClr>
              </a:solidFill>
            </a:endParaRPr>
          </a:p>
        </p:txBody>
      </p:sp>
    </p:spTree>
    <p:custDataLst>
      <p:tags r:id="rId1"/>
    </p:custDataLst>
    <p:extLst>
      <p:ext uri="{BB962C8B-B14F-4D97-AF65-F5344CB8AC3E}">
        <p14:creationId xmlns="" xmlns:p14="http://schemas.microsoft.com/office/powerpoint/2010/main" val="3036807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Selection cont.</a:t>
            </a:r>
            <a:endParaRPr lang="en-US" dirty="0"/>
          </a:p>
        </p:txBody>
      </p:sp>
      <p:sp>
        <p:nvSpPr>
          <p:cNvPr id="3" name="Content Placeholder 2"/>
          <p:cNvSpPr>
            <a:spLocks noGrp="1"/>
          </p:cNvSpPr>
          <p:nvPr>
            <p:ph idx="1"/>
          </p:nvPr>
        </p:nvSpPr>
        <p:spPr/>
        <p:txBody>
          <a:bodyPr/>
          <a:lstStyle/>
          <a:p>
            <a:r>
              <a:rPr lang="en-US" dirty="0" smtClean="0"/>
              <a:t>Cancer Vaccines</a:t>
            </a:r>
          </a:p>
          <a:p>
            <a:pPr marL="742950" lvl="2" indent="-342900"/>
            <a:r>
              <a:rPr lang="en-US" dirty="0" smtClean="0"/>
              <a:t>Sipuleucel-T </a:t>
            </a:r>
          </a:p>
          <a:p>
            <a:pPr marL="1200150" lvl="3" indent="-342900"/>
            <a:r>
              <a:rPr lang="en-US" dirty="0" smtClean="0"/>
              <a:t>Use caution with patients that have risk factors for thromboembolic events.</a:t>
            </a:r>
          </a:p>
          <a:p>
            <a:pPr marL="742950" lvl="2" indent="-342900"/>
            <a:r>
              <a:rPr lang="en-US" dirty="0"/>
              <a:t>Talimogene Laherparepvec</a:t>
            </a:r>
          </a:p>
          <a:p>
            <a:pPr marL="1200150" lvl="3" indent="-342900"/>
            <a:r>
              <a:rPr lang="en-US" dirty="0" smtClean="0"/>
              <a:t>Immunocompromised patients</a:t>
            </a:r>
          </a:p>
          <a:p>
            <a:pPr marL="1200150" lvl="3" indent="-342900"/>
            <a:r>
              <a:rPr lang="en-US" dirty="0" smtClean="0"/>
              <a:t>Pregnant patients</a:t>
            </a:r>
            <a:endParaRPr lang="en-US" dirty="0"/>
          </a:p>
          <a:p>
            <a:pPr marL="342900" lvl="1" indent="-342900">
              <a:buFont typeface="Arial"/>
              <a:buChar char="•"/>
            </a:pPr>
            <a:endParaRPr lang="en-US" dirty="0"/>
          </a:p>
        </p:txBody>
      </p:sp>
      <p:sp>
        <p:nvSpPr>
          <p:cNvPr id="4" name="TextBox 3"/>
          <p:cNvSpPr txBox="1"/>
          <p:nvPr/>
        </p:nvSpPr>
        <p:spPr>
          <a:xfrm>
            <a:off x="137564" y="5415354"/>
            <a:ext cx="4031425" cy="461665"/>
          </a:xfrm>
          <a:prstGeom prst="rect">
            <a:avLst/>
          </a:prstGeom>
          <a:noFill/>
        </p:spPr>
        <p:txBody>
          <a:bodyPr wrap="none" rtlCol="0">
            <a:spAutoFit/>
          </a:bodyPr>
          <a:lstStyle/>
          <a:p>
            <a:r>
              <a:rPr lang="en-US" sz="1200" dirty="0"/>
              <a:t>http://</a:t>
            </a:r>
            <a:r>
              <a:rPr lang="en-US" sz="1200" dirty="0" smtClean="0"/>
              <a:t>www.dendreon.com/prescribing-information.pdf</a:t>
            </a:r>
            <a:r>
              <a:rPr lang="en-US" sz="1200" dirty="0" smtClean="0">
                <a:hlinkClick r:id="rId4"/>
              </a:rPr>
              <a:t>http</a:t>
            </a:r>
            <a:endParaRPr lang="en-US" sz="1200" dirty="0" smtClean="0"/>
          </a:p>
          <a:p>
            <a:r>
              <a:rPr lang="en-US" sz="1200" dirty="0"/>
              <a:t>http://pi.amgen.com/united_states/imlygic/imlygic_pi.pdf</a:t>
            </a:r>
          </a:p>
        </p:txBody>
      </p:sp>
      <p:sp>
        <p:nvSpPr>
          <p:cNvPr id="5" name="Slide Number Placeholder 4"/>
          <p:cNvSpPr>
            <a:spLocks noGrp="1"/>
          </p:cNvSpPr>
          <p:nvPr>
            <p:ph type="sldNum" sz="quarter" idx="4"/>
          </p:nvPr>
        </p:nvSpPr>
        <p:spPr/>
        <p:txBody>
          <a:bodyPr/>
          <a:lstStyle/>
          <a:p>
            <a:fld id="{BB80AA5D-D073-1C49-84F0-294BDDC747F6}" type="slidenum">
              <a:rPr lang="en-US" smtClean="0"/>
              <a:pPr/>
              <a:t>10</a:t>
            </a:fld>
            <a:endParaRPr lang="en-US" dirty="0"/>
          </a:p>
        </p:txBody>
      </p:sp>
    </p:spTree>
    <p:custDataLst>
      <p:tags r:id="rId1"/>
    </p:custDataLst>
    <p:extLst>
      <p:ext uri="{BB962C8B-B14F-4D97-AF65-F5344CB8AC3E}">
        <p14:creationId xmlns="" xmlns:p14="http://schemas.microsoft.com/office/powerpoint/2010/main" val="490039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Selection cont</a:t>
            </a:r>
            <a:r>
              <a:rPr lang="en-US" dirty="0"/>
              <a:t>.</a:t>
            </a:r>
          </a:p>
        </p:txBody>
      </p:sp>
      <p:sp>
        <p:nvSpPr>
          <p:cNvPr id="3" name="Content Placeholder 2"/>
          <p:cNvSpPr>
            <a:spLocks noGrp="1"/>
          </p:cNvSpPr>
          <p:nvPr>
            <p:ph idx="1"/>
          </p:nvPr>
        </p:nvSpPr>
        <p:spPr>
          <a:xfrm>
            <a:off x="457200" y="1100517"/>
            <a:ext cx="8229600" cy="4545670"/>
          </a:xfrm>
        </p:spPr>
        <p:txBody>
          <a:bodyPr/>
          <a:lstStyle/>
          <a:p>
            <a:r>
              <a:rPr lang="en-US" dirty="0" smtClean="0"/>
              <a:t>Pregnancy</a:t>
            </a:r>
          </a:p>
          <a:p>
            <a:pPr lvl="1"/>
            <a:r>
              <a:rPr lang="en-US" sz="2000" dirty="0" smtClean="0"/>
              <a:t>Check package inserts for pregnancy information.</a:t>
            </a:r>
          </a:p>
          <a:p>
            <a:r>
              <a:rPr lang="en-US" dirty="0" smtClean="0"/>
              <a:t>Lactation</a:t>
            </a:r>
          </a:p>
          <a:p>
            <a:pPr lvl="1"/>
            <a:r>
              <a:rPr lang="en-US" sz="2000" dirty="0" smtClean="0"/>
              <a:t>Unknown whether many of these agents are transmitted through breast milk.</a:t>
            </a:r>
          </a:p>
          <a:p>
            <a:r>
              <a:rPr lang="en-US" dirty="0" smtClean="0"/>
              <a:t>Contraception</a:t>
            </a:r>
          </a:p>
          <a:p>
            <a:pPr lvl="1"/>
            <a:r>
              <a:rPr lang="en-US" sz="1600" dirty="0" smtClean="0"/>
              <a:t>Advise use of contraception during treatment and after treatment per package insert recommendations.</a:t>
            </a:r>
          </a:p>
          <a:p>
            <a:r>
              <a:rPr lang="en-US" dirty="0" smtClean="0"/>
              <a:t>Fertility</a:t>
            </a:r>
          </a:p>
          <a:p>
            <a:pPr lvl="1"/>
            <a:r>
              <a:rPr lang="en-US" sz="1600" dirty="0" smtClean="0"/>
              <a:t>Fertility studies have not been done in many of the newer agents such a PD-1. So this may be something to discuss with younger patients.</a:t>
            </a:r>
          </a:p>
          <a:p>
            <a:pPr marL="457200" lvl="1" indent="0">
              <a:buNone/>
            </a:pPr>
            <a:endParaRPr lang="en-US" sz="2000" dirty="0" smtClean="0"/>
          </a:p>
        </p:txBody>
      </p:sp>
      <p:sp>
        <p:nvSpPr>
          <p:cNvPr id="4" name="Slide Number Placeholder 3"/>
          <p:cNvSpPr>
            <a:spLocks noGrp="1"/>
          </p:cNvSpPr>
          <p:nvPr>
            <p:ph type="sldNum" sz="quarter" idx="4"/>
          </p:nvPr>
        </p:nvSpPr>
        <p:spPr/>
        <p:txBody>
          <a:bodyPr/>
          <a:lstStyle/>
          <a:p>
            <a:fld id="{BB80AA5D-D073-1C49-84F0-294BDDC747F6}" type="slidenum">
              <a:rPr lang="en-US" smtClean="0"/>
              <a:pPr/>
              <a:t>11</a:t>
            </a:fld>
            <a:endParaRPr lang="en-US" dirty="0"/>
          </a:p>
        </p:txBody>
      </p:sp>
    </p:spTree>
    <p:custDataLst>
      <p:tags r:id="rId1"/>
    </p:custDataLst>
    <p:extLst>
      <p:ext uri="{BB962C8B-B14F-4D97-AF65-F5344CB8AC3E}">
        <p14:creationId xmlns="" xmlns:p14="http://schemas.microsoft.com/office/powerpoint/2010/main" val="3265919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to Immuno-Oncology Agents</a:t>
            </a:r>
            <a:endParaRPr lang="en-US" dirty="0"/>
          </a:p>
        </p:txBody>
      </p:sp>
      <p:sp>
        <p:nvSpPr>
          <p:cNvPr id="3" name="Content Placeholder 2"/>
          <p:cNvSpPr>
            <a:spLocks noGrp="1"/>
          </p:cNvSpPr>
          <p:nvPr>
            <p:ph idx="1"/>
          </p:nvPr>
        </p:nvSpPr>
        <p:spPr>
          <a:xfrm>
            <a:off x="457200" y="2077631"/>
            <a:ext cx="8229600" cy="3416861"/>
          </a:xfrm>
        </p:spPr>
        <p:txBody>
          <a:bodyPr/>
          <a:lstStyle/>
          <a:p>
            <a:pPr marL="0" indent="0">
              <a:buNone/>
            </a:pPr>
            <a:r>
              <a:rPr lang="en-US" dirty="0" smtClean="0"/>
              <a:t>Several barriers to accessing I-O agents: </a:t>
            </a:r>
          </a:p>
          <a:p>
            <a:pPr lvl="1">
              <a:buFont typeface="Arial" panose="020B0604020202020204" pitchFamily="34" charset="0"/>
              <a:buChar char="•"/>
            </a:pPr>
            <a:r>
              <a:rPr lang="en-US" dirty="0" smtClean="0"/>
              <a:t>Low patient volumes.</a:t>
            </a:r>
          </a:p>
          <a:p>
            <a:pPr lvl="1">
              <a:buFont typeface="Arial" panose="020B0604020202020204" pitchFamily="34" charset="0"/>
              <a:buChar char="•"/>
            </a:pPr>
            <a:r>
              <a:rPr lang="en-US" dirty="0" smtClean="0"/>
              <a:t>P&amp;T committee approval.</a:t>
            </a:r>
          </a:p>
          <a:p>
            <a:pPr lvl="1">
              <a:buFont typeface="Arial" panose="020B0604020202020204" pitchFamily="34" charset="0"/>
              <a:buChar char="•"/>
            </a:pPr>
            <a:r>
              <a:rPr lang="en-US" dirty="0" smtClean="0"/>
              <a:t>I-O agent cost.</a:t>
            </a:r>
          </a:p>
          <a:p>
            <a:endParaRPr lang="en-US" dirty="0"/>
          </a:p>
        </p:txBody>
      </p:sp>
      <p:sp>
        <p:nvSpPr>
          <p:cNvPr id="4" name="Slide Number Placeholder 3"/>
          <p:cNvSpPr>
            <a:spLocks noGrp="1"/>
          </p:cNvSpPr>
          <p:nvPr>
            <p:ph type="sldNum" sz="quarter" idx="4"/>
          </p:nvPr>
        </p:nvSpPr>
        <p:spPr/>
        <p:txBody>
          <a:bodyPr/>
          <a:lstStyle/>
          <a:p>
            <a:fld id="{BB80AA5D-D073-1C49-84F0-294BDDC747F6}" type="slidenum">
              <a:rPr lang="en-US" smtClean="0"/>
              <a:pPr/>
              <a:t>12</a:t>
            </a:fld>
            <a:endParaRPr lang="en-US" dirty="0"/>
          </a:p>
        </p:txBody>
      </p:sp>
    </p:spTree>
    <p:custDataLst>
      <p:tags r:id="rId1"/>
    </p:custDataLst>
    <p:extLst>
      <p:ext uri="{BB962C8B-B14F-4D97-AF65-F5344CB8AC3E}">
        <p14:creationId xmlns="" xmlns:p14="http://schemas.microsoft.com/office/powerpoint/2010/main" val="3063463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Coordinating Financial Concerns</a:t>
            </a:r>
            <a:endParaRPr lang="en-US" dirty="0"/>
          </a:p>
        </p:txBody>
      </p:sp>
      <p:sp>
        <p:nvSpPr>
          <p:cNvPr id="3" name="Content Placeholder 2"/>
          <p:cNvSpPr>
            <a:spLocks noGrp="1"/>
          </p:cNvSpPr>
          <p:nvPr>
            <p:ph idx="1"/>
          </p:nvPr>
        </p:nvSpPr>
        <p:spPr>
          <a:xfrm>
            <a:off x="457200" y="1219200"/>
            <a:ext cx="8229600" cy="4525963"/>
          </a:xfrm>
        </p:spPr>
        <p:txBody>
          <a:bodyPr>
            <a:normAutofit/>
          </a:bodyPr>
          <a:lstStyle/>
          <a:p>
            <a:r>
              <a:rPr lang="en-US" sz="2400" dirty="0" smtClean="0"/>
              <a:t>Third party payers</a:t>
            </a:r>
          </a:p>
          <a:p>
            <a:pPr lvl="1"/>
            <a:r>
              <a:rPr lang="en-US" sz="2400" dirty="0" smtClean="0"/>
              <a:t>Pre-determination</a:t>
            </a:r>
          </a:p>
          <a:p>
            <a:r>
              <a:rPr lang="en-US" sz="2400" dirty="0" smtClean="0"/>
              <a:t>Medicare/Medicaid</a:t>
            </a:r>
          </a:p>
          <a:p>
            <a:pPr lvl="1"/>
            <a:r>
              <a:rPr lang="en-US" sz="2400" dirty="0" smtClean="0"/>
              <a:t>No pre-determination</a:t>
            </a:r>
          </a:p>
          <a:p>
            <a:r>
              <a:rPr lang="en-US" sz="2400" dirty="0" smtClean="0"/>
              <a:t>Financial Counseling</a:t>
            </a:r>
          </a:p>
          <a:p>
            <a:pPr lvl="1"/>
            <a:r>
              <a:rPr lang="en-US" sz="2400" dirty="0" smtClean="0"/>
              <a:t>Address concerns early to avoid unnecessary worry for the patient. </a:t>
            </a:r>
          </a:p>
          <a:p>
            <a:pPr lvl="1"/>
            <a:r>
              <a:rPr lang="en-US" sz="2400" dirty="0" smtClean="0"/>
              <a:t>Discuss out of pocket costs.</a:t>
            </a:r>
          </a:p>
          <a:p>
            <a:pPr lvl="1"/>
            <a:r>
              <a:rPr lang="en-US" sz="2400" dirty="0" smtClean="0"/>
              <a:t>Utilize assistance programs</a:t>
            </a:r>
          </a:p>
          <a:p>
            <a:pPr marL="0" indent="0">
              <a:buNone/>
            </a:pPr>
            <a:endParaRPr lang="en-US" dirty="0"/>
          </a:p>
        </p:txBody>
      </p:sp>
      <p:sp>
        <p:nvSpPr>
          <p:cNvPr id="4" name="Rectangle 3"/>
          <p:cNvSpPr/>
          <p:nvPr/>
        </p:nvSpPr>
        <p:spPr>
          <a:xfrm>
            <a:off x="368188" y="5480079"/>
            <a:ext cx="8382000" cy="246221"/>
          </a:xfrm>
          <a:prstGeom prst="rect">
            <a:avLst/>
          </a:prstGeom>
        </p:spPr>
        <p:txBody>
          <a:bodyPr wrap="square">
            <a:spAutoFit/>
          </a:bodyPr>
          <a:lstStyle/>
          <a:p>
            <a:r>
              <a:rPr lang="en-US" sz="1000" dirty="0"/>
              <a:t>Ubel, P., Abernethy, A., &amp; Zafar, Y. (2013). Full Disclosure-Out-of-Pocket Costs as Side Effects. </a:t>
            </a:r>
            <a:r>
              <a:rPr lang="en-US" sz="1000" i="1" dirty="0"/>
              <a:t>New England Journal of Medicine,</a:t>
            </a:r>
            <a:r>
              <a:rPr lang="en-US" sz="1000" dirty="0"/>
              <a:t> </a:t>
            </a:r>
            <a:r>
              <a:rPr lang="en-US" sz="1000" i="1" dirty="0"/>
              <a:t>369</a:t>
            </a:r>
            <a:r>
              <a:rPr lang="en-US" sz="1000" dirty="0"/>
              <a:t>(16), 1484-1486.</a:t>
            </a:r>
          </a:p>
        </p:txBody>
      </p:sp>
      <p:sp>
        <p:nvSpPr>
          <p:cNvPr id="5" name="Slide Number Placeholder 4"/>
          <p:cNvSpPr>
            <a:spLocks noGrp="1"/>
          </p:cNvSpPr>
          <p:nvPr>
            <p:ph type="sldNum" sz="quarter" idx="4"/>
          </p:nvPr>
        </p:nvSpPr>
        <p:spPr/>
        <p:txBody>
          <a:bodyPr/>
          <a:lstStyle/>
          <a:p>
            <a:fld id="{BB80AA5D-D073-1C49-84F0-294BDDC747F6}" type="slidenum">
              <a:rPr lang="en-US" smtClean="0"/>
              <a:pPr/>
              <a:t>13</a:t>
            </a:fld>
            <a:endParaRPr lang="en-US" dirty="0"/>
          </a:p>
        </p:txBody>
      </p:sp>
    </p:spTree>
    <p:custDataLst>
      <p:tags r:id="rId1"/>
    </p:custDataLst>
    <p:extLst>
      <p:ext uri="{BB962C8B-B14F-4D97-AF65-F5344CB8AC3E}">
        <p14:creationId xmlns="" xmlns:p14="http://schemas.microsoft.com/office/powerpoint/2010/main" val="69878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Assistance Programs	</a:t>
            </a:r>
            <a:endParaRPr lang="en-US" dirty="0"/>
          </a:p>
        </p:txBody>
      </p:sp>
      <p:sp>
        <p:nvSpPr>
          <p:cNvPr id="3" name="Content Placeholder 2"/>
          <p:cNvSpPr>
            <a:spLocks noGrp="1"/>
          </p:cNvSpPr>
          <p:nvPr>
            <p:ph idx="1"/>
          </p:nvPr>
        </p:nvSpPr>
        <p:spPr/>
        <p:txBody>
          <a:bodyPr/>
          <a:lstStyle/>
          <a:p>
            <a:r>
              <a:rPr lang="en-US" dirty="0" smtClean="0"/>
              <a:t>A few of the assistance programs will not allow a patient to enroll prior to insurance denial.</a:t>
            </a:r>
          </a:p>
          <a:p>
            <a:pPr lvl="1"/>
            <a:r>
              <a:rPr lang="en-US" sz="2400" dirty="0" smtClean="0"/>
              <a:t>Make sure the patient meets the financial qualifications for the assistance program.</a:t>
            </a:r>
          </a:p>
          <a:p>
            <a:pPr lvl="1"/>
            <a:r>
              <a:rPr lang="en-US" sz="2400" dirty="0" smtClean="0"/>
              <a:t>Have all of the paperwork/financial information in place prior to treatment.</a:t>
            </a:r>
          </a:p>
          <a:p>
            <a:pPr lvl="1"/>
            <a:r>
              <a:rPr lang="en-US" sz="2400" dirty="0" smtClean="0"/>
              <a:t>Submit to assistance program if insurance denial.</a:t>
            </a:r>
          </a:p>
        </p:txBody>
      </p:sp>
      <p:sp>
        <p:nvSpPr>
          <p:cNvPr id="4" name="Slide Number Placeholder 3"/>
          <p:cNvSpPr>
            <a:spLocks noGrp="1"/>
          </p:cNvSpPr>
          <p:nvPr>
            <p:ph type="sldNum" sz="quarter" idx="4"/>
          </p:nvPr>
        </p:nvSpPr>
        <p:spPr/>
        <p:txBody>
          <a:bodyPr/>
          <a:lstStyle/>
          <a:p>
            <a:fld id="{BB80AA5D-D073-1C49-84F0-294BDDC747F6}" type="slidenum">
              <a:rPr lang="en-US" smtClean="0"/>
              <a:pPr/>
              <a:t>14</a:t>
            </a:fld>
            <a:endParaRPr lang="en-US" dirty="0"/>
          </a:p>
        </p:txBody>
      </p:sp>
    </p:spTree>
    <p:custDataLst>
      <p:tags r:id="rId1"/>
    </p:custDataLst>
    <p:extLst>
      <p:ext uri="{BB962C8B-B14F-4D97-AF65-F5344CB8AC3E}">
        <p14:creationId xmlns="" xmlns:p14="http://schemas.microsoft.com/office/powerpoint/2010/main" val="1477624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  Education on Adverse Events</a:t>
            </a:r>
            <a:endParaRPr lang="en-US" dirty="0"/>
          </a:p>
        </p:txBody>
      </p:sp>
      <p:sp>
        <p:nvSpPr>
          <p:cNvPr id="3" name="Content Placeholder 2"/>
          <p:cNvSpPr>
            <a:spLocks noGrp="1"/>
          </p:cNvSpPr>
          <p:nvPr>
            <p:ph idx="1"/>
          </p:nvPr>
        </p:nvSpPr>
        <p:spPr/>
        <p:txBody>
          <a:bodyPr/>
          <a:lstStyle/>
          <a:p>
            <a:r>
              <a:rPr lang="en-US" dirty="0" smtClean="0"/>
              <a:t>Ongoing patient and caregiver teaching.</a:t>
            </a:r>
          </a:p>
          <a:p>
            <a:r>
              <a:rPr lang="en-US" dirty="0" smtClean="0"/>
              <a:t>Wallet cards and/or symptom logs.</a:t>
            </a:r>
          </a:p>
          <a:p>
            <a:r>
              <a:rPr lang="en-US" dirty="0" smtClean="0"/>
              <a:t>Encourage accurate reporting of adverse events.</a:t>
            </a:r>
          </a:p>
        </p:txBody>
      </p:sp>
      <p:sp>
        <p:nvSpPr>
          <p:cNvPr id="4" name="Rectangle 3"/>
          <p:cNvSpPr/>
          <p:nvPr/>
        </p:nvSpPr>
        <p:spPr>
          <a:xfrm>
            <a:off x="522514" y="5246077"/>
            <a:ext cx="8001000" cy="400110"/>
          </a:xfrm>
          <a:prstGeom prst="rect">
            <a:avLst/>
          </a:prstGeom>
        </p:spPr>
        <p:txBody>
          <a:bodyPr wrap="square">
            <a:spAutoFit/>
          </a:bodyPr>
          <a:lstStyle/>
          <a:p>
            <a:r>
              <a:rPr lang="en-US" sz="1000" dirty="0"/>
              <a:t>Fecher, Leslie, Sanjiv Agarwala, Stephen Hodi, and Jeffrey Weber. "Ipilimumab and Its Toxicities: A Multidisciplinary Approach." </a:t>
            </a:r>
            <a:r>
              <a:rPr lang="en-US" sz="1000" i="1" dirty="0"/>
              <a:t>The Oncologist</a:t>
            </a:r>
            <a:r>
              <a:rPr lang="en-US" sz="1000" dirty="0"/>
              <a:t> 18 (2013): 733-43. Print.</a:t>
            </a:r>
          </a:p>
        </p:txBody>
      </p:sp>
      <p:sp>
        <p:nvSpPr>
          <p:cNvPr id="5" name="Slide Number Placeholder 4"/>
          <p:cNvSpPr>
            <a:spLocks noGrp="1"/>
          </p:cNvSpPr>
          <p:nvPr>
            <p:ph type="sldNum" sz="quarter" idx="4"/>
          </p:nvPr>
        </p:nvSpPr>
        <p:spPr/>
        <p:txBody>
          <a:bodyPr/>
          <a:lstStyle/>
          <a:p>
            <a:fld id="{BB80AA5D-D073-1C49-84F0-294BDDC747F6}" type="slidenum">
              <a:rPr lang="en-US" smtClean="0"/>
              <a:pPr/>
              <a:t>15</a:t>
            </a:fld>
            <a:endParaRPr lang="en-US" dirty="0"/>
          </a:p>
        </p:txBody>
      </p:sp>
    </p:spTree>
    <p:custDataLst>
      <p:tags r:id="rId1"/>
    </p:custDataLst>
    <p:extLst>
      <p:ext uri="{BB962C8B-B14F-4D97-AF65-F5344CB8AC3E}">
        <p14:creationId xmlns="" xmlns:p14="http://schemas.microsoft.com/office/powerpoint/2010/main" val="1350194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Education on Adverse Events</a:t>
            </a:r>
            <a:endParaRPr lang="en-US" dirty="0"/>
          </a:p>
        </p:txBody>
      </p:sp>
      <p:sp>
        <p:nvSpPr>
          <p:cNvPr id="3" name="Content Placeholder 2"/>
          <p:cNvSpPr>
            <a:spLocks noGrp="1"/>
          </p:cNvSpPr>
          <p:nvPr>
            <p:ph idx="1"/>
          </p:nvPr>
        </p:nvSpPr>
        <p:spPr>
          <a:xfrm>
            <a:off x="381000" y="1851054"/>
            <a:ext cx="8229600" cy="4045986"/>
          </a:xfrm>
        </p:spPr>
        <p:txBody>
          <a:bodyPr/>
          <a:lstStyle/>
          <a:p>
            <a:r>
              <a:rPr lang="en-US" sz="2400" dirty="0" smtClean="0"/>
              <a:t>Education should include:</a:t>
            </a:r>
          </a:p>
          <a:p>
            <a:pPr lvl="1"/>
            <a:r>
              <a:rPr lang="en-US" sz="2400" dirty="0" smtClean="0"/>
              <a:t>Office Staff-Triage.</a:t>
            </a:r>
          </a:p>
          <a:p>
            <a:pPr lvl="1"/>
            <a:r>
              <a:rPr lang="en-US" sz="2400" dirty="0" smtClean="0"/>
              <a:t>RN Education.</a:t>
            </a:r>
          </a:p>
          <a:p>
            <a:pPr lvl="1"/>
            <a:r>
              <a:rPr lang="en-US" sz="2400" dirty="0" smtClean="0"/>
              <a:t>Advanced Practice Nurses or Physician Assistants. </a:t>
            </a:r>
          </a:p>
          <a:p>
            <a:r>
              <a:rPr lang="en-US" sz="2400" dirty="0" smtClean="0"/>
              <a:t>Adverse event treatment algorithms.</a:t>
            </a:r>
          </a:p>
          <a:p>
            <a:r>
              <a:rPr lang="en-US" sz="2400" dirty="0" smtClean="0"/>
              <a:t>Late appearing side effects </a:t>
            </a:r>
            <a:endParaRPr lang="en-US" sz="2400" dirty="0"/>
          </a:p>
        </p:txBody>
      </p:sp>
      <p:sp>
        <p:nvSpPr>
          <p:cNvPr id="4" name="Rectangle 3"/>
          <p:cNvSpPr/>
          <p:nvPr/>
        </p:nvSpPr>
        <p:spPr>
          <a:xfrm>
            <a:off x="304800" y="4967161"/>
            <a:ext cx="8382000" cy="784830"/>
          </a:xfrm>
          <a:prstGeom prst="rect">
            <a:avLst/>
          </a:prstGeom>
        </p:spPr>
        <p:txBody>
          <a:bodyPr wrap="square">
            <a:spAutoFit/>
          </a:bodyPr>
          <a:lstStyle/>
          <a:p>
            <a:r>
              <a:rPr lang="en-US" sz="900" dirty="0"/>
              <a:t>Fecher, Leslie, Sanjiv Agarwala, Stephen Hodi, and Jeffrey Weber. "Ipilimumab and Its Toxicities: A Multidisciplinary Approach." </a:t>
            </a:r>
            <a:r>
              <a:rPr lang="en-US" sz="900" i="1" dirty="0"/>
              <a:t>The Oncologist</a:t>
            </a:r>
            <a:r>
              <a:rPr lang="en-US" sz="900" dirty="0"/>
              <a:t> 18 (2013): 733-43. Print.</a:t>
            </a:r>
          </a:p>
          <a:p>
            <a:r>
              <a:rPr lang="en-US" sz="900" dirty="0" smtClean="0"/>
              <a:t>Kannan</a:t>
            </a:r>
            <a:r>
              <a:rPr lang="en-US" sz="900" dirty="0"/>
              <a:t>, R., Madden, K., &amp; Andrews, S. (2014). Primer on Immuno-Oncology and Immune Response. </a:t>
            </a:r>
            <a:r>
              <a:rPr lang="en-US" sz="900" i="1" dirty="0"/>
              <a:t>Clinical Journal of Oncology Nursing,</a:t>
            </a:r>
            <a:r>
              <a:rPr lang="en-US" sz="900" dirty="0"/>
              <a:t> </a:t>
            </a:r>
            <a:r>
              <a:rPr lang="en-US" sz="900" i="1" dirty="0"/>
              <a:t>18</a:t>
            </a:r>
            <a:r>
              <a:rPr lang="en-US" sz="900" dirty="0"/>
              <a:t>(3), 311-326.</a:t>
            </a:r>
          </a:p>
          <a:p>
            <a:r>
              <a:rPr lang="en-US" sz="900" dirty="0" smtClean="0"/>
              <a:t>Ledezma</a:t>
            </a:r>
            <a:r>
              <a:rPr lang="en-US" sz="900" dirty="0"/>
              <a:t>, Blanca, and Annie Heng. "Real-world Impact of Education: Treating Patients with Ipilimumab in a Community Practice Setting." </a:t>
            </a:r>
            <a:r>
              <a:rPr lang="en-US" sz="900" i="1" dirty="0"/>
              <a:t>Cancer Management and Research</a:t>
            </a:r>
            <a:r>
              <a:rPr lang="en-US" sz="900" dirty="0"/>
              <a:t> 6 (2014): 5-14. Print. </a:t>
            </a:r>
          </a:p>
        </p:txBody>
      </p:sp>
      <p:sp>
        <p:nvSpPr>
          <p:cNvPr id="5" name="Slide Number Placeholder 4"/>
          <p:cNvSpPr>
            <a:spLocks noGrp="1"/>
          </p:cNvSpPr>
          <p:nvPr>
            <p:ph type="sldNum" sz="quarter" idx="4"/>
          </p:nvPr>
        </p:nvSpPr>
        <p:spPr/>
        <p:txBody>
          <a:bodyPr/>
          <a:lstStyle/>
          <a:p>
            <a:fld id="{BB80AA5D-D073-1C49-84F0-294BDDC747F6}" type="slidenum">
              <a:rPr lang="en-US" smtClean="0"/>
              <a:pPr/>
              <a:t>16</a:t>
            </a:fld>
            <a:endParaRPr lang="en-US" dirty="0"/>
          </a:p>
        </p:txBody>
      </p:sp>
    </p:spTree>
    <p:custDataLst>
      <p:tags r:id="rId1"/>
    </p:custDataLst>
    <p:extLst>
      <p:ext uri="{BB962C8B-B14F-4D97-AF65-F5344CB8AC3E}">
        <p14:creationId xmlns="" xmlns:p14="http://schemas.microsoft.com/office/powerpoint/2010/main" val="2519721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Event Management</a:t>
            </a:r>
            <a:endParaRPr lang="en-US" dirty="0"/>
          </a:p>
        </p:txBody>
      </p:sp>
      <p:sp>
        <p:nvSpPr>
          <p:cNvPr id="3" name="Content Placeholder 2"/>
          <p:cNvSpPr>
            <a:spLocks noGrp="1"/>
          </p:cNvSpPr>
          <p:nvPr>
            <p:ph idx="1"/>
          </p:nvPr>
        </p:nvSpPr>
        <p:spPr>
          <a:xfrm>
            <a:off x="457200" y="1197621"/>
            <a:ext cx="8229600" cy="4448566"/>
          </a:xfrm>
        </p:spPr>
        <p:txBody>
          <a:bodyPr/>
          <a:lstStyle/>
          <a:p>
            <a:r>
              <a:rPr lang="en-US" dirty="0" smtClean="0"/>
              <a:t>PD-1</a:t>
            </a:r>
          </a:p>
          <a:p>
            <a:pPr lvl="1"/>
            <a:r>
              <a:rPr lang="en-US" dirty="0" smtClean="0"/>
              <a:t>Rash</a:t>
            </a:r>
          </a:p>
          <a:p>
            <a:pPr lvl="2"/>
            <a:r>
              <a:rPr lang="en-US" dirty="0" smtClean="0"/>
              <a:t>Topical steroids and/or antihistamines.</a:t>
            </a:r>
          </a:p>
          <a:p>
            <a:pPr lvl="2"/>
            <a:r>
              <a:rPr lang="en-US" dirty="0" smtClean="0"/>
              <a:t>Oral steroids with slow taper.</a:t>
            </a:r>
          </a:p>
          <a:p>
            <a:pPr lvl="2"/>
            <a:r>
              <a:rPr lang="en-US" dirty="0" smtClean="0"/>
              <a:t>Consider dermatology consult.</a:t>
            </a:r>
          </a:p>
          <a:p>
            <a:pPr lvl="1"/>
            <a:r>
              <a:rPr lang="en-US" dirty="0" smtClean="0"/>
              <a:t>Diarrhea</a:t>
            </a:r>
          </a:p>
          <a:p>
            <a:pPr lvl="2"/>
            <a:r>
              <a:rPr lang="en-US" dirty="0" smtClean="0"/>
              <a:t>Oral anti-diarrheals.</a:t>
            </a:r>
          </a:p>
          <a:p>
            <a:pPr lvl="2"/>
            <a:r>
              <a:rPr lang="en-US" dirty="0" smtClean="0"/>
              <a:t>Oral steroids or IV steroids with slow taper.</a:t>
            </a:r>
          </a:p>
          <a:p>
            <a:pPr lvl="2"/>
            <a:r>
              <a:rPr lang="en-US" dirty="0" smtClean="0"/>
              <a:t>Consider GI consult with biopsy.</a:t>
            </a:r>
          </a:p>
          <a:p>
            <a:pPr lvl="2"/>
            <a:endParaRPr lang="en-US" dirty="0" smtClean="0"/>
          </a:p>
        </p:txBody>
      </p:sp>
      <p:sp>
        <p:nvSpPr>
          <p:cNvPr id="4" name="Slide Number Placeholder 3"/>
          <p:cNvSpPr>
            <a:spLocks noGrp="1"/>
          </p:cNvSpPr>
          <p:nvPr>
            <p:ph type="sldNum" sz="quarter" idx="4"/>
          </p:nvPr>
        </p:nvSpPr>
        <p:spPr/>
        <p:txBody>
          <a:bodyPr/>
          <a:lstStyle/>
          <a:p>
            <a:fld id="{BB80AA5D-D073-1C49-84F0-294BDDC747F6}" type="slidenum">
              <a:rPr lang="en-US" smtClean="0"/>
              <a:pPr/>
              <a:t>17</a:t>
            </a:fld>
            <a:endParaRPr lang="en-US" dirty="0"/>
          </a:p>
        </p:txBody>
      </p:sp>
    </p:spTree>
    <p:custDataLst>
      <p:tags r:id="rId1"/>
    </p:custDataLst>
    <p:extLst>
      <p:ext uri="{BB962C8B-B14F-4D97-AF65-F5344CB8AC3E}">
        <p14:creationId xmlns="" xmlns:p14="http://schemas.microsoft.com/office/powerpoint/2010/main" val="187763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Adverse Event Management	</a:t>
            </a:r>
            <a:endParaRPr lang="en-US" dirty="0"/>
          </a:p>
        </p:txBody>
      </p:sp>
      <p:sp>
        <p:nvSpPr>
          <p:cNvPr id="5" name="Content Placeholder 4"/>
          <p:cNvSpPr>
            <a:spLocks noGrp="1"/>
          </p:cNvSpPr>
          <p:nvPr>
            <p:ph idx="1"/>
          </p:nvPr>
        </p:nvSpPr>
        <p:spPr/>
        <p:txBody>
          <a:bodyPr/>
          <a:lstStyle/>
          <a:p>
            <a:r>
              <a:rPr lang="en-US" dirty="0" smtClean="0"/>
              <a:t>High-dose adjuvant ipilimumab (10 mg/kg)</a:t>
            </a:r>
          </a:p>
          <a:p>
            <a:pPr lvl="1"/>
            <a:r>
              <a:rPr lang="en-US" dirty="0" smtClean="0"/>
              <a:t>2 cases of skin rash, diarrhea, and hypophysitis.</a:t>
            </a:r>
          </a:p>
          <a:p>
            <a:pPr lvl="1"/>
            <a:r>
              <a:rPr lang="en-US" dirty="0" smtClean="0"/>
              <a:t>Onset for both was rash, diarrhea, hypophysitis.</a:t>
            </a:r>
          </a:p>
          <a:p>
            <a:pPr lvl="1"/>
            <a:r>
              <a:rPr lang="en-US" dirty="0" smtClean="0"/>
              <a:t>One patient had enlarged pituitary on MRI.</a:t>
            </a:r>
          </a:p>
          <a:p>
            <a:pPr lvl="1"/>
            <a:r>
              <a:rPr lang="en-US" dirty="0" smtClean="0"/>
              <a:t>One patient had biopsy confirmed autoimmune colitis.</a:t>
            </a:r>
          </a:p>
        </p:txBody>
      </p:sp>
      <p:sp>
        <p:nvSpPr>
          <p:cNvPr id="6" name="Slide Number Placeholder 5"/>
          <p:cNvSpPr>
            <a:spLocks noGrp="1"/>
          </p:cNvSpPr>
          <p:nvPr>
            <p:ph type="sldNum" sz="quarter" idx="4"/>
          </p:nvPr>
        </p:nvSpPr>
        <p:spPr/>
        <p:txBody>
          <a:bodyPr/>
          <a:lstStyle/>
          <a:p>
            <a:fld id="{BB80AA5D-D073-1C49-84F0-294BDDC747F6}" type="slidenum">
              <a:rPr lang="en-US" smtClean="0"/>
              <a:pPr/>
              <a:t>18</a:t>
            </a:fld>
            <a:endParaRPr lang="en-US" dirty="0"/>
          </a:p>
        </p:txBody>
      </p:sp>
    </p:spTree>
    <p:custDataLst>
      <p:tags r:id="rId1"/>
    </p:custDataLst>
    <p:extLst>
      <p:ext uri="{BB962C8B-B14F-4D97-AF65-F5344CB8AC3E}">
        <p14:creationId xmlns="" xmlns:p14="http://schemas.microsoft.com/office/powerpoint/2010/main" val="4060141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Care Coordination Between Treatment</a:t>
            </a:r>
            <a:endParaRPr lang="en-US" sz="3600" dirty="0"/>
          </a:p>
        </p:txBody>
      </p:sp>
      <p:sp>
        <p:nvSpPr>
          <p:cNvPr id="3" name="Content Placeholder 2"/>
          <p:cNvSpPr>
            <a:spLocks noGrp="1"/>
          </p:cNvSpPr>
          <p:nvPr>
            <p:ph idx="1"/>
          </p:nvPr>
        </p:nvSpPr>
        <p:spPr>
          <a:xfrm>
            <a:off x="533400" y="1308888"/>
            <a:ext cx="8229600" cy="4045986"/>
          </a:xfrm>
        </p:spPr>
        <p:txBody>
          <a:bodyPr>
            <a:normAutofit/>
          </a:bodyPr>
          <a:lstStyle/>
          <a:p>
            <a:pPr marL="0" indent="0">
              <a:buNone/>
            </a:pPr>
            <a:r>
              <a:rPr lang="en-US" sz="2400" dirty="0" smtClean="0"/>
              <a:t>Important to stress communication between treatments or after treatment.</a:t>
            </a:r>
          </a:p>
          <a:p>
            <a:pPr lvl="1">
              <a:buFont typeface="Arial" panose="020B0604020202020204" pitchFamily="34" charset="0"/>
              <a:buChar char="•"/>
            </a:pPr>
            <a:r>
              <a:rPr lang="en-US" sz="2000" dirty="0" smtClean="0"/>
              <a:t>Regular follow-up phone calls by clinic staff to assess for irAE’s.</a:t>
            </a:r>
          </a:p>
          <a:p>
            <a:pPr lvl="1">
              <a:buFont typeface="Arial" panose="020B0604020202020204" pitchFamily="34" charset="0"/>
              <a:buChar char="•"/>
            </a:pPr>
            <a:r>
              <a:rPr lang="en-US" sz="2000" dirty="0" smtClean="0"/>
              <a:t>If irAE’s are being experienced daily phone calls to track severity of symptoms.</a:t>
            </a:r>
          </a:p>
          <a:p>
            <a:pPr lvl="1">
              <a:buFont typeface="Arial" panose="020B0604020202020204" pitchFamily="34" charset="0"/>
              <a:buChar char="•"/>
            </a:pPr>
            <a:r>
              <a:rPr lang="en-US" sz="2000" dirty="0" smtClean="0"/>
              <a:t>Monitor response to medications.</a:t>
            </a:r>
          </a:p>
          <a:p>
            <a:pPr lvl="1">
              <a:buFont typeface="Arial" panose="020B0604020202020204" pitchFamily="34" charset="0"/>
              <a:buChar char="•"/>
            </a:pPr>
            <a:r>
              <a:rPr lang="en-US" sz="2000" dirty="0" smtClean="0"/>
              <a:t>Increase frequency of laboratory monitoring and/or office visits to assess irAE’s.</a:t>
            </a:r>
          </a:p>
          <a:p>
            <a:pPr lvl="1">
              <a:buFont typeface="Arial" panose="020B0604020202020204" pitchFamily="34" charset="0"/>
              <a:buChar char="•"/>
            </a:pPr>
            <a:r>
              <a:rPr lang="en-US" sz="2000" dirty="0" smtClean="0"/>
              <a:t>Instruct patient to visit emergency department if adverse event is high-grade/life threatening.</a:t>
            </a:r>
            <a:endParaRPr lang="en-US" sz="2000" dirty="0"/>
          </a:p>
        </p:txBody>
      </p:sp>
      <p:sp>
        <p:nvSpPr>
          <p:cNvPr id="4" name="Rectangle 3"/>
          <p:cNvSpPr/>
          <p:nvPr/>
        </p:nvSpPr>
        <p:spPr>
          <a:xfrm>
            <a:off x="533400" y="5265862"/>
            <a:ext cx="8001000" cy="707886"/>
          </a:xfrm>
          <a:prstGeom prst="rect">
            <a:avLst/>
          </a:prstGeom>
        </p:spPr>
        <p:txBody>
          <a:bodyPr wrap="square">
            <a:spAutoFit/>
          </a:bodyPr>
          <a:lstStyle/>
          <a:p>
            <a:r>
              <a:rPr lang="en-US" sz="800" dirty="0"/>
              <a:t>Dutcher, Janice, Douglas Schwartzentruber, Howard Kaufman, Sanjiv Argarwala, Ahmed Tarhini, James Lowder, and Michael Atkins. "High Dose Interelukin (Aldesleukin)-expert Consensus on Best Management Practices-2014." </a:t>
            </a:r>
            <a:r>
              <a:rPr lang="en-US" sz="800" i="1" dirty="0"/>
              <a:t>Journal for Immunotherapy of Cancer</a:t>
            </a:r>
            <a:r>
              <a:rPr lang="en-US" sz="800" dirty="0"/>
              <a:t> 26 Feb. 2014: 1-23. </a:t>
            </a:r>
            <a:endParaRPr lang="en-US" sz="800" dirty="0" smtClean="0"/>
          </a:p>
          <a:p>
            <a:r>
              <a:rPr lang="en-US" sz="800" dirty="0" smtClean="0"/>
              <a:t>Kannan</a:t>
            </a:r>
            <a:r>
              <a:rPr lang="en-US" sz="800" dirty="0"/>
              <a:t>, R., Madden, K., &amp; Andrews, S. (2014). Primer on Immuno-Oncology and Immune Response. </a:t>
            </a:r>
            <a:r>
              <a:rPr lang="en-US" sz="800" i="1" dirty="0"/>
              <a:t>Clinical Journal of Oncology Nursing,</a:t>
            </a:r>
            <a:r>
              <a:rPr lang="en-US" sz="800" dirty="0"/>
              <a:t> </a:t>
            </a:r>
            <a:r>
              <a:rPr lang="en-US" sz="800" i="1" dirty="0"/>
              <a:t>18</a:t>
            </a:r>
            <a:r>
              <a:rPr lang="en-US" sz="800" dirty="0"/>
              <a:t>(3), 311-326</a:t>
            </a:r>
            <a:r>
              <a:rPr lang="en-US" sz="800" dirty="0" smtClean="0"/>
              <a:t>.</a:t>
            </a:r>
          </a:p>
          <a:p>
            <a:r>
              <a:rPr lang="en-US" sz="800" dirty="0" smtClean="0"/>
              <a:t>Ledezma</a:t>
            </a:r>
            <a:r>
              <a:rPr lang="en-US" sz="800" dirty="0"/>
              <a:t>, Blanca, and Annie Heng. "Real-world Impact of Education: Treating Patients with Ipilimumab in a Community Practice Setting." </a:t>
            </a:r>
            <a:r>
              <a:rPr lang="en-US" sz="800" i="1" dirty="0"/>
              <a:t>Cancer Management and Research</a:t>
            </a:r>
            <a:r>
              <a:rPr lang="en-US" sz="800" dirty="0"/>
              <a:t> 6 (2014): 5-14. Print. </a:t>
            </a:r>
          </a:p>
        </p:txBody>
      </p:sp>
      <p:sp>
        <p:nvSpPr>
          <p:cNvPr id="5" name="Slide Number Placeholder 4"/>
          <p:cNvSpPr>
            <a:spLocks noGrp="1"/>
          </p:cNvSpPr>
          <p:nvPr>
            <p:ph type="sldNum" sz="quarter" idx="4"/>
          </p:nvPr>
        </p:nvSpPr>
        <p:spPr/>
        <p:txBody>
          <a:bodyPr/>
          <a:lstStyle/>
          <a:p>
            <a:fld id="{BB80AA5D-D073-1C49-84F0-294BDDC747F6}" type="slidenum">
              <a:rPr lang="en-US" smtClean="0"/>
              <a:pPr/>
              <a:t>19</a:t>
            </a:fld>
            <a:endParaRPr lang="en-US" dirty="0"/>
          </a:p>
        </p:txBody>
      </p:sp>
    </p:spTree>
    <p:custDataLst>
      <p:tags r:id="rId1"/>
    </p:custDataLst>
    <p:extLst>
      <p:ext uri="{BB962C8B-B14F-4D97-AF65-F5344CB8AC3E}">
        <p14:creationId xmlns="" xmlns:p14="http://schemas.microsoft.com/office/powerpoint/2010/main" val="3764153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Conflicts of Interest	</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Slide Number Placeholder 3"/>
          <p:cNvSpPr>
            <a:spLocks noGrp="1"/>
          </p:cNvSpPr>
          <p:nvPr>
            <p:ph type="sldNum" sz="quarter" idx="4"/>
          </p:nvPr>
        </p:nvSpPr>
        <p:spPr/>
        <p:txBody>
          <a:bodyPr/>
          <a:lstStyle/>
          <a:p>
            <a:fld id="{BB80AA5D-D073-1C49-84F0-294BDDC747F6}" type="slidenum">
              <a:rPr lang="en-US" smtClean="0"/>
              <a:pPr/>
              <a:t>2</a:t>
            </a:fld>
            <a:endParaRPr lang="en-US" dirty="0"/>
          </a:p>
        </p:txBody>
      </p:sp>
    </p:spTree>
    <p:custDataLst>
      <p:tags r:id="rId1"/>
    </p:custDataLst>
    <p:extLst>
      <p:ext uri="{BB962C8B-B14F-4D97-AF65-F5344CB8AC3E}">
        <p14:creationId xmlns="" xmlns:p14="http://schemas.microsoft.com/office/powerpoint/2010/main" val="1999686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Coordination for Travel</a:t>
            </a:r>
            <a:endParaRPr lang="en-US" dirty="0"/>
          </a:p>
        </p:txBody>
      </p:sp>
      <p:sp>
        <p:nvSpPr>
          <p:cNvPr id="3" name="Content Placeholder 2"/>
          <p:cNvSpPr>
            <a:spLocks noGrp="1"/>
          </p:cNvSpPr>
          <p:nvPr>
            <p:ph idx="1"/>
          </p:nvPr>
        </p:nvSpPr>
        <p:spPr>
          <a:xfrm>
            <a:off x="457200" y="1195599"/>
            <a:ext cx="8229600" cy="4045986"/>
          </a:xfrm>
        </p:spPr>
        <p:txBody>
          <a:bodyPr>
            <a:normAutofit fontScale="85000" lnSpcReduction="10000"/>
          </a:bodyPr>
          <a:lstStyle/>
          <a:p>
            <a:pPr marL="0" indent="0">
              <a:buNone/>
            </a:pPr>
            <a:r>
              <a:rPr lang="en-US" dirty="0" smtClean="0"/>
              <a:t>Proactive management prior to patient’s travel plans:</a:t>
            </a:r>
          </a:p>
          <a:p>
            <a:pPr lvl="1">
              <a:buFont typeface="Arial" panose="020B0604020202020204" pitchFamily="34" charset="0"/>
              <a:buChar char="•"/>
            </a:pPr>
            <a:r>
              <a:rPr lang="en-US" dirty="0" smtClean="0"/>
              <a:t>Patients should bring education/side-effect materials with them.</a:t>
            </a:r>
          </a:p>
          <a:p>
            <a:pPr lvl="1">
              <a:buFont typeface="Arial" panose="020B0604020202020204" pitchFamily="34" charset="0"/>
              <a:buChar char="•"/>
            </a:pPr>
            <a:r>
              <a:rPr lang="en-US" dirty="0" smtClean="0"/>
              <a:t>Confirm patient has contact information for treating physician.</a:t>
            </a:r>
          </a:p>
          <a:p>
            <a:pPr lvl="1">
              <a:buFont typeface="Arial" panose="020B0604020202020204" pitchFamily="34" charset="0"/>
              <a:buChar char="•"/>
            </a:pPr>
            <a:r>
              <a:rPr lang="en-US" dirty="0" smtClean="0"/>
              <a:t>Write prescriptions in advance.</a:t>
            </a:r>
          </a:p>
          <a:p>
            <a:pPr lvl="1">
              <a:buFont typeface="Arial" panose="020B0604020202020204" pitchFamily="34" charset="0"/>
              <a:buChar char="•"/>
            </a:pPr>
            <a:r>
              <a:rPr lang="en-US" dirty="0" smtClean="0"/>
              <a:t>Encourage patient to research nearby hospitals and emergency departments.</a:t>
            </a:r>
          </a:p>
          <a:p>
            <a:pPr lvl="1">
              <a:buFont typeface="Arial" panose="020B0604020202020204" pitchFamily="34" charset="0"/>
              <a:buChar char="•"/>
            </a:pPr>
            <a:r>
              <a:rPr lang="en-US" dirty="0" smtClean="0"/>
              <a:t>Instruct patient to go to emergency department if adverse events are not controlled.</a:t>
            </a:r>
          </a:p>
        </p:txBody>
      </p:sp>
      <p:sp>
        <p:nvSpPr>
          <p:cNvPr id="4" name="Rectangle 3"/>
          <p:cNvSpPr/>
          <p:nvPr/>
        </p:nvSpPr>
        <p:spPr>
          <a:xfrm>
            <a:off x="381000" y="5366789"/>
            <a:ext cx="8229600" cy="400110"/>
          </a:xfrm>
          <a:prstGeom prst="rect">
            <a:avLst/>
          </a:prstGeom>
        </p:spPr>
        <p:txBody>
          <a:bodyPr wrap="square">
            <a:spAutoFit/>
          </a:bodyPr>
          <a:lstStyle/>
          <a:p>
            <a:r>
              <a:rPr lang="en-US" sz="1000" dirty="0"/>
              <a:t>Ledezma, Blanca, and </a:t>
            </a:r>
            <a:r>
              <a:rPr lang="en-US" sz="1000" dirty="0" smtClean="0"/>
              <a:t>Heng, Annie. </a:t>
            </a:r>
            <a:r>
              <a:rPr lang="en-US" sz="1000" dirty="0"/>
              <a:t>"Real-world Impact of Education: Treating Patients with Ipilimumab in a Community Practice Setting." </a:t>
            </a:r>
            <a:r>
              <a:rPr lang="en-US" sz="1000" i="1" dirty="0"/>
              <a:t>Cancer Management and Research</a:t>
            </a:r>
            <a:r>
              <a:rPr lang="en-US" sz="1000" dirty="0"/>
              <a:t> 6 (2014): 5-14. Print. </a:t>
            </a:r>
          </a:p>
        </p:txBody>
      </p:sp>
      <p:sp>
        <p:nvSpPr>
          <p:cNvPr id="5" name="Slide Number Placeholder 4"/>
          <p:cNvSpPr>
            <a:spLocks noGrp="1"/>
          </p:cNvSpPr>
          <p:nvPr>
            <p:ph type="sldNum" sz="quarter" idx="4"/>
          </p:nvPr>
        </p:nvSpPr>
        <p:spPr/>
        <p:txBody>
          <a:bodyPr/>
          <a:lstStyle/>
          <a:p>
            <a:fld id="{BB80AA5D-D073-1C49-84F0-294BDDC747F6}" type="slidenum">
              <a:rPr lang="en-US" smtClean="0"/>
              <a:pPr/>
              <a:t>20</a:t>
            </a:fld>
            <a:endParaRPr lang="en-US" dirty="0"/>
          </a:p>
        </p:txBody>
      </p:sp>
    </p:spTree>
    <p:custDataLst>
      <p:tags r:id="rId1"/>
    </p:custDataLst>
    <p:extLst>
      <p:ext uri="{BB962C8B-B14F-4D97-AF65-F5344CB8AC3E}">
        <p14:creationId xmlns="" xmlns:p14="http://schemas.microsoft.com/office/powerpoint/2010/main" val="2178667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Coordination After Treatment</a:t>
            </a:r>
            <a:endParaRPr lang="en-US" dirty="0"/>
          </a:p>
        </p:txBody>
      </p:sp>
      <p:sp>
        <p:nvSpPr>
          <p:cNvPr id="3" name="Content Placeholder 2"/>
          <p:cNvSpPr>
            <a:spLocks noGrp="1"/>
          </p:cNvSpPr>
          <p:nvPr>
            <p:ph idx="1"/>
          </p:nvPr>
        </p:nvSpPr>
        <p:spPr/>
        <p:txBody>
          <a:bodyPr/>
          <a:lstStyle/>
          <a:p>
            <a:r>
              <a:rPr lang="en-US" sz="2400" dirty="0" smtClean="0"/>
              <a:t>Encourage patient to keep long-term follow-up appointments.</a:t>
            </a:r>
          </a:p>
          <a:p>
            <a:r>
              <a:rPr lang="en-US" sz="2400" dirty="0" smtClean="0"/>
              <a:t>Assess for new irAE’s at long-term follow-up visits.</a:t>
            </a:r>
          </a:p>
          <a:p>
            <a:r>
              <a:rPr lang="en-US" sz="2400" dirty="0" smtClean="0"/>
              <a:t>Continue assessment and management of chronic irAE’s</a:t>
            </a:r>
          </a:p>
          <a:p>
            <a:r>
              <a:rPr lang="en-US" sz="2400" dirty="0" smtClean="0"/>
              <a:t>Consider survivorship issues associated with long-term irAE’s </a:t>
            </a:r>
          </a:p>
          <a:p>
            <a:pPr marL="0" indent="0">
              <a:buNone/>
            </a:pPr>
            <a:endParaRPr lang="en-US" dirty="0"/>
          </a:p>
        </p:txBody>
      </p:sp>
      <p:sp>
        <p:nvSpPr>
          <p:cNvPr id="4" name="TextBox 3"/>
          <p:cNvSpPr txBox="1"/>
          <p:nvPr/>
        </p:nvSpPr>
        <p:spPr>
          <a:xfrm>
            <a:off x="242762" y="5037180"/>
            <a:ext cx="8286244" cy="646331"/>
          </a:xfrm>
          <a:prstGeom prst="rect">
            <a:avLst/>
          </a:prstGeom>
          <a:noFill/>
        </p:spPr>
        <p:txBody>
          <a:bodyPr wrap="square" rtlCol="0">
            <a:spAutoFit/>
          </a:bodyPr>
          <a:lstStyle/>
          <a:p>
            <a:r>
              <a:rPr lang="en-US" sz="900" dirty="0"/>
              <a:t>Johnson, D., Friedman, D., Berry, E., Decker, I., Ye, F., Zhao, S., . . . Lovly, C. (2015). </a:t>
            </a:r>
            <a:r>
              <a:rPr lang="en-US" sz="900" dirty="0" smtClean="0"/>
              <a:t>Survivorship </a:t>
            </a:r>
            <a:r>
              <a:rPr lang="en-US" sz="900" dirty="0"/>
              <a:t>in Immune Therapy: Assessing Chronic </a:t>
            </a:r>
            <a:r>
              <a:rPr lang="en-US" sz="900" dirty="0" smtClean="0"/>
              <a:t>Immune </a:t>
            </a:r>
            <a:r>
              <a:rPr lang="en-US" sz="900" dirty="0"/>
              <a:t>Toxicities, Health Outcomes, and Functional Status among Long-term Ipilimumab Survivors at a Single Referral Center. </a:t>
            </a:r>
            <a:r>
              <a:rPr lang="en-US" sz="900" i="1" dirty="0"/>
              <a:t>Cancer Immunology Research,</a:t>
            </a:r>
            <a:r>
              <a:rPr lang="en-US" sz="900" dirty="0"/>
              <a:t> </a:t>
            </a:r>
            <a:r>
              <a:rPr lang="en-US" sz="900" i="1" dirty="0"/>
              <a:t>3</a:t>
            </a:r>
            <a:r>
              <a:rPr lang="en-US" sz="900" dirty="0"/>
              <a:t>(5), 464-469.</a:t>
            </a:r>
          </a:p>
          <a:p>
            <a:endParaRPr lang="en-US" sz="900" dirty="0"/>
          </a:p>
          <a:p>
            <a:r>
              <a:rPr lang="en-US" sz="900" dirty="0"/>
              <a:t>Kannan, R., Madden, K., &amp; Andrews, S. (2014). Primer on Immuno-Oncology and Immune Response. </a:t>
            </a:r>
            <a:r>
              <a:rPr lang="en-US" sz="900" i="1" dirty="0"/>
              <a:t>Clinical Journal of Oncology Nursing,</a:t>
            </a:r>
            <a:r>
              <a:rPr lang="en-US" sz="900" dirty="0"/>
              <a:t> </a:t>
            </a:r>
            <a:r>
              <a:rPr lang="en-US" sz="900" i="1" dirty="0"/>
              <a:t>18</a:t>
            </a:r>
            <a:r>
              <a:rPr lang="en-US" sz="900" dirty="0"/>
              <a:t>(3), 311-326.</a:t>
            </a:r>
          </a:p>
        </p:txBody>
      </p:sp>
      <p:sp>
        <p:nvSpPr>
          <p:cNvPr id="5" name="Slide Number Placeholder 4"/>
          <p:cNvSpPr>
            <a:spLocks noGrp="1"/>
          </p:cNvSpPr>
          <p:nvPr>
            <p:ph type="sldNum" sz="quarter" idx="4"/>
          </p:nvPr>
        </p:nvSpPr>
        <p:spPr/>
        <p:txBody>
          <a:bodyPr/>
          <a:lstStyle/>
          <a:p>
            <a:fld id="{BB80AA5D-D073-1C49-84F0-294BDDC747F6}" type="slidenum">
              <a:rPr lang="en-US" smtClean="0"/>
              <a:pPr/>
              <a:t>21</a:t>
            </a:fld>
            <a:endParaRPr lang="en-US" dirty="0"/>
          </a:p>
        </p:txBody>
      </p:sp>
    </p:spTree>
    <p:custDataLst>
      <p:tags r:id="rId1"/>
    </p:custDataLst>
    <p:extLst>
      <p:ext uri="{BB962C8B-B14F-4D97-AF65-F5344CB8AC3E}">
        <p14:creationId xmlns="" xmlns:p14="http://schemas.microsoft.com/office/powerpoint/2010/main" val="2968917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01932"/>
            <a:ext cx="8229600" cy="3674066"/>
          </a:xfrm>
        </p:spPr>
        <p:txBody>
          <a:bodyPr/>
          <a:lstStyle/>
          <a:p>
            <a:r>
              <a:rPr lang="en-US" dirty="0" smtClean="0"/>
              <a:t>Questions?</a:t>
            </a:r>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429513"/>
            <a:ext cx="8229600" cy="3674066"/>
          </a:xfrm>
        </p:spPr>
        <p:txBody>
          <a:bodyPr/>
          <a:lstStyle/>
          <a:p>
            <a:r>
              <a:rPr lang="en-US" dirty="0" smtClean="0"/>
              <a:t>Save-the-Date</a:t>
            </a:r>
            <a:br>
              <a:rPr lang="en-US" dirty="0" smtClean="0"/>
            </a:br>
            <a:r>
              <a:rPr lang="en-US" dirty="0" smtClean="0"/>
              <a:t>ICLIO National Conference</a:t>
            </a:r>
            <a:br>
              <a:rPr lang="en-US" dirty="0" smtClean="0"/>
            </a:br>
            <a:r>
              <a:rPr lang="en-US" dirty="0" smtClean="0"/>
              <a:t>September 30, 2016</a:t>
            </a:r>
            <a:br>
              <a:rPr lang="en-US" dirty="0" smtClean="0"/>
            </a:br>
            <a:r>
              <a:rPr lang="en-US" dirty="0" smtClean="0"/>
              <a:t>Philadelphia</a:t>
            </a:r>
            <a:br>
              <a:rPr lang="en-US" dirty="0" smtClean="0"/>
            </a:br>
            <a:endParaRPr lang="en-US" dirty="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3700" dirty="0"/>
              <a:t>Dutcher, Janice, Douglas Schwartzentruber, Howard Kaufman, Sanjiv Argarwala, Ahmed Tarhini, James Lowder, and Michael Atkins. "High Dose Interelukin (Aldesleukin)-expert Consensus on Best Management Practices-2014." </a:t>
            </a:r>
            <a:r>
              <a:rPr lang="en-US" sz="3700" i="1" dirty="0"/>
              <a:t>Journal for Immunotherapy of Cancer</a:t>
            </a:r>
            <a:r>
              <a:rPr lang="en-US" sz="3700" dirty="0"/>
              <a:t> 26 Feb. 2014: 1-23. </a:t>
            </a:r>
          </a:p>
          <a:p>
            <a:pPr marL="0" indent="0">
              <a:buNone/>
            </a:pPr>
            <a:endParaRPr lang="en-US" sz="3700" dirty="0" smtClean="0"/>
          </a:p>
          <a:p>
            <a:pPr marL="0" indent="0">
              <a:buNone/>
            </a:pPr>
            <a:r>
              <a:rPr lang="en-US" sz="3700" dirty="0" smtClean="0"/>
              <a:t>Fecher</a:t>
            </a:r>
            <a:r>
              <a:rPr lang="en-US" sz="3700" dirty="0"/>
              <a:t>, Leslie, Sanjiv Agarwala, Stephen Hodi, and Jeffrey Weber. "Ipilimumab and Its Toxicities: A Multidisciplinary Approach." </a:t>
            </a:r>
            <a:r>
              <a:rPr lang="en-US" sz="3700" i="1" dirty="0"/>
              <a:t>The Oncologist</a:t>
            </a:r>
            <a:r>
              <a:rPr lang="en-US" sz="3700" dirty="0"/>
              <a:t> 18 (2013): 733-43. Print</a:t>
            </a:r>
            <a:r>
              <a:rPr lang="en-US" sz="3700" dirty="0" smtClean="0"/>
              <a:t>.</a:t>
            </a:r>
          </a:p>
          <a:p>
            <a:pPr marL="0" indent="0">
              <a:buNone/>
            </a:pPr>
            <a:endParaRPr lang="en-US" sz="3700" dirty="0"/>
          </a:p>
          <a:p>
            <a:pPr marL="0" indent="0">
              <a:buNone/>
            </a:pPr>
            <a:r>
              <a:rPr lang="en-US" sz="3700" dirty="0"/>
              <a:t>Johnson, D., Friedman, D., Berry, E., Decker, I., Ye, F., Zhao, S., . . . </a:t>
            </a:r>
            <a:r>
              <a:rPr lang="en-US" sz="3700" dirty="0" smtClean="0"/>
              <a:t>Lovly, </a:t>
            </a:r>
            <a:r>
              <a:rPr lang="en-US" sz="3700" dirty="0"/>
              <a:t>C. (2015). </a:t>
            </a:r>
            <a:r>
              <a:rPr lang="en-US" sz="3700" dirty="0" smtClean="0"/>
              <a:t>Survivorship </a:t>
            </a:r>
            <a:r>
              <a:rPr lang="en-US" sz="3700" dirty="0"/>
              <a:t>in Immune Therapy: Assessing Chronic </a:t>
            </a:r>
            <a:r>
              <a:rPr lang="en-US" sz="3700" dirty="0" smtClean="0"/>
              <a:t>Immune </a:t>
            </a:r>
            <a:r>
              <a:rPr lang="en-US" sz="3700" dirty="0"/>
              <a:t>Toxicities, Health Outcomes, and Functional Status among Long-term Ipilimumab Survivors at a Single Referral Center. </a:t>
            </a:r>
            <a:r>
              <a:rPr lang="en-US" sz="3700" i="1" dirty="0"/>
              <a:t>Cancer Immunology Research,</a:t>
            </a:r>
            <a:r>
              <a:rPr lang="en-US" sz="3700" dirty="0"/>
              <a:t> </a:t>
            </a:r>
            <a:r>
              <a:rPr lang="en-US" sz="3700" i="1" dirty="0"/>
              <a:t>3</a:t>
            </a:r>
            <a:r>
              <a:rPr lang="en-US" sz="3700" dirty="0"/>
              <a:t>(5), 464-469</a:t>
            </a:r>
            <a:r>
              <a:rPr lang="en-US" sz="3700" dirty="0" smtClean="0"/>
              <a:t>.</a:t>
            </a:r>
          </a:p>
          <a:p>
            <a:pPr marL="0" indent="0">
              <a:buNone/>
            </a:pPr>
            <a:endParaRPr lang="en-US" sz="3700" dirty="0" smtClean="0"/>
          </a:p>
          <a:p>
            <a:pPr marL="0" indent="0">
              <a:buNone/>
            </a:pPr>
            <a:r>
              <a:rPr lang="en-US" sz="3700" dirty="0" smtClean="0"/>
              <a:t>Kannan</a:t>
            </a:r>
            <a:r>
              <a:rPr lang="en-US" sz="3700" dirty="0"/>
              <a:t>, R., Madden, K., &amp; Andrews, S. (2014). Primer on Immuno-Oncology and Immune Response. </a:t>
            </a:r>
            <a:r>
              <a:rPr lang="en-US" sz="3700" i="1" dirty="0"/>
              <a:t>Clinical Journal of Oncology Nursing,</a:t>
            </a:r>
            <a:r>
              <a:rPr lang="en-US" sz="3700" dirty="0"/>
              <a:t> </a:t>
            </a:r>
            <a:r>
              <a:rPr lang="en-US" sz="3700" i="1" dirty="0"/>
              <a:t>18</a:t>
            </a:r>
            <a:r>
              <a:rPr lang="en-US" sz="3700" dirty="0"/>
              <a:t>(3), 311-326.</a:t>
            </a:r>
          </a:p>
          <a:p>
            <a:pPr marL="0" indent="0">
              <a:buNone/>
            </a:pPr>
            <a:endParaRPr lang="en-US" sz="3700" dirty="0" smtClean="0"/>
          </a:p>
          <a:p>
            <a:pPr marL="0" indent="0">
              <a:buNone/>
            </a:pPr>
            <a:r>
              <a:rPr lang="en-US" sz="3700" dirty="0" smtClean="0"/>
              <a:t>Ledezma</a:t>
            </a:r>
            <a:r>
              <a:rPr lang="en-US" sz="3700" dirty="0"/>
              <a:t>, Blanca, and </a:t>
            </a:r>
            <a:r>
              <a:rPr lang="en-US" sz="3700" dirty="0" smtClean="0"/>
              <a:t>Heng, Annie. </a:t>
            </a:r>
            <a:r>
              <a:rPr lang="en-US" sz="3700" dirty="0"/>
              <a:t>"Real-world Impact of Education: Treating Patients with Ipilimumab in a Community Practice Setting." </a:t>
            </a:r>
            <a:r>
              <a:rPr lang="en-US" sz="3700" i="1" dirty="0"/>
              <a:t>Cancer Management and Research</a:t>
            </a:r>
            <a:r>
              <a:rPr lang="en-US" sz="3700" dirty="0"/>
              <a:t> 6 (2014): 5-14. Print. </a:t>
            </a:r>
          </a:p>
          <a:p>
            <a:pPr marL="0" indent="0">
              <a:buNone/>
            </a:pPr>
            <a:r>
              <a:rPr lang="en-US" sz="3700" dirty="0"/>
              <a:t> </a:t>
            </a:r>
          </a:p>
          <a:p>
            <a:pPr marL="0" indent="0">
              <a:buNone/>
            </a:pPr>
            <a:endParaRPr lang="en-US" sz="3700" dirty="0" smtClean="0"/>
          </a:p>
          <a:p>
            <a:pPr marL="0" indent="0">
              <a:buNone/>
            </a:pPr>
            <a:r>
              <a:rPr lang="en-US" sz="3700" dirty="0" smtClean="0"/>
              <a:t>Ubel</a:t>
            </a:r>
            <a:r>
              <a:rPr lang="en-US" sz="3700" dirty="0"/>
              <a:t>, P., Abernethy, A., &amp; Zafar, Y. (2013). Full Disclosure-Out-of-Pocket Costs as Side Effects. </a:t>
            </a:r>
            <a:r>
              <a:rPr lang="en-US" sz="3700" i="1" dirty="0"/>
              <a:t>New England Journal of Medicine,</a:t>
            </a:r>
            <a:r>
              <a:rPr lang="en-US" sz="3700" dirty="0"/>
              <a:t> </a:t>
            </a:r>
            <a:r>
              <a:rPr lang="en-US" sz="3700" i="1" dirty="0"/>
              <a:t>369</a:t>
            </a:r>
            <a:r>
              <a:rPr lang="en-US" sz="3700" dirty="0"/>
              <a:t>(16), 1484-1486.</a:t>
            </a:r>
          </a:p>
          <a:p>
            <a:pPr marL="0" indent="0">
              <a:buNone/>
            </a:pPr>
            <a:r>
              <a:rPr lang="en-US" sz="3700" dirty="0"/>
              <a:t> </a:t>
            </a:r>
          </a:p>
          <a:p>
            <a:pPr marL="0" indent="0">
              <a:buNone/>
            </a:pPr>
            <a:r>
              <a:rPr lang="en-US" sz="3700" dirty="0" smtClean="0"/>
              <a:t>Weber</a:t>
            </a:r>
            <a:r>
              <a:rPr lang="en-US" sz="3700" dirty="0"/>
              <a:t>, J., Yang, J., Atkins, M., &amp; Disis, M. (2015). Toxicity of Immunotherapy for the Practitioner. </a:t>
            </a:r>
            <a:r>
              <a:rPr lang="en-US" sz="3700" i="1" dirty="0"/>
              <a:t>Journal of Clinical Oncology,</a:t>
            </a:r>
            <a:r>
              <a:rPr lang="en-US" sz="3700" dirty="0"/>
              <a:t> (33), 1-8. doi:10.1200/JCO.2014.60.0379</a:t>
            </a:r>
          </a:p>
          <a:p>
            <a:endParaRPr lang="en-US" dirty="0"/>
          </a:p>
        </p:txBody>
      </p:sp>
      <p:sp>
        <p:nvSpPr>
          <p:cNvPr id="4" name="Slide Number Placeholder 3"/>
          <p:cNvSpPr>
            <a:spLocks noGrp="1"/>
          </p:cNvSpPr>
          <p:nvPr>
            <p:ph type="sldNum" sz="quarter" idx="4"/>
          </p:nvPr>
        </p:nvSpPr>
        <p:spPr/>
        <p:txBody>
          <a:bodyPr/>
          <a:lstStyle/>
          <a:p>
            <a:fld id="{BB80AA5D-D073-1C49-84F0-294BDDC747F6}" type="slidenum">
              <a:rPr lang="en-US" smtClean="0"/>
              <a:pPr/>
              <a:t>24</a:t>
            </a:fld>
            <a:endParaRPr lang="en-US" dirty="0"/>
          </a:p>
        </p:txBody>
      </p:sp>
    </p:spTree>
    <p:custDataLst>
      <p:tags r:id="rId1"/>
    </p:custDataLst>
    <p:extLst>
      <p:ext uri="{BB962C8B-B14F-4D97-AF65-F5344CB8AC3E}">
        <p14:creationId xmlns="" xmlns:p14="http://schemas.microsoft.com/office/powerpoint/2010/main" val="1586317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64527" y="1911927"/>
            <a:ext cx="4179473" cy="2913132"/>
          </a:xfrm>
        </p:spPr>
        <p:txBody>
          <a:bodyPr/>
          <a:lstStyle/>
          <a:p>
            <a:pPr algn="l"/>
            <a:r>
              <a:rPr lang="en-US" dirty="0" smtClean="0"/>
              <a:t>Thanks and Acknowledgements to: </a:t>
            </a:r>
          </a:p>
          <a:p>
            <a:pPr algn="l"/>
            <a:r>
              <a:rPr lang="en-US" dirty="0" smtClean="0"/>
              <a:t>Jonathan Treisman, MD</a:t>
            </a:r>
          </a:p>
          <a:p>
            <a:pPr algn="l"/>
            <a:r>
              <a:rPr lang="en-US" dirty="0" smtClean="0"/>
              <a:t>Lorna Lucas</a:t>
            </a:r>
          </a:p>
          <a:p>
            <a:pPr algn="l"/>
            <a:r>
              <a:rPr lang="en-US" dirty="0" smtClean="0"/>
              <a:t>Jake </a:t>
            </a:r>
            <a:r>
              <a:rPr lang="en-US" dirty="0"/>
              <a:t>Guinto, PhD </a:t>
            </a:r>
            <a:endParaRPr lang="en-US" dirty="0" smtClean="0"/>
          </a:p>
          <a:p>
            <a:pPr algn="l"/>
            <a:r>
              <a:rPr lang="en-US" dirty="0" smtClean="0"/>
              <a:t>Beth Schmitt, RN, BSN </a:t>
            </a:r>
          </a:p>
          <a:p>
            <a:pPr algn="l"/>
            <a:r>
              <a:rPr lang="en-US" dirty="0" smtClean="0"/>
              <a:t>Colleen Alex, RN, BSN, MBA</a:t>
            </a:r>
          </a:p>
        </p:txBody>
      </p:sp>
    </p:spTree>
    <p:custDataLst>
      <p:tags r:id="rId1"/>
    </p:custDataLst>
    <p:extLst>
      <p:ext uri="{BB962C8B-B14F-4D97-AF65-F5344CB8AC3E}">
        <p14:creationId xmlns="" xmlns:p14="http://schemas.microsoft.com/office/powerpoint/2010/main" val="2424106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395"/>
            <a:ext cx="8229600" cy="3674066"/>
          </a:xfrm>
        </p:spPr>
        <p:txBody>
          <a:bodyPr/>
          <a:lstStyle/>
          <a:p>
            <a:r>
              <a:rPr lang="en-US" dirty="0" smtClean="0"/>
              <a:t>Objectives	</a:t>
            </a:r>
            <a:endParaRPr lang="en-US" dirty="0"/>
          </a:p>
        </p:txBody>
      </p:sp>
      <p:sp>
        <p:nvSpPr>
          <p:cNvPr id="3" name="Content Placeholder 2"/>
          <p:cNvSpPr>
            <a:spLocks noGrp="1"/>
          </p:cNvSpPr>
          <p:nvPr>
            <p:ph idx="4294967295"/>
          </p:nvPr>
        </p:nvSpPr>
        <p:spPr>
          <a:xfrm>
            <a:off x="648587" y="1701209"/>
            <a:ext cx="8229600" cy="4046537"/>
          </a:xfrm>
          <a:prstGeom prst="rect">
            <a:avLst/>
          </a:prstGeom>
        </p:spPr>
        <p:txBody>
          <a:bodyPr>
            <a:normAutofit fontScale="85000" lnSpcReduction="20000"/>
          </a:bodyPr>
          <a:lstStyle/>
          <a:p>
            <a:pPr marL="0" indent="0">
              <a:buNone/>
            </a:pPr>
            <a:r>
              <a:rPr lang="en-US" dirty="0" smtClean="0"/>
              <a:t>Brief overview of care coordination and considerations for I-O patients in the community setting.</a:t>
            </a:r>
            <a:br>
              <a:rPr lang="en-US" dirty="0" smtClean="0"/>
            </a:br>
            <a:endParaRPr lang="en-US" dirty="0" smtClean="0"/>
          </a:p>
          <a:p>
            <a:pPr lvl="1">
              <a:buFont typeface="Arial" panose="020B0604020202020204" pitchFamily="34" charset="0"/>
              <a:buChar char="•"/>
            </a:pPr>
            <a:r>
              <a:rPr lang="en-US" dirty="0"/>
              <a:t>FDA approved I-O agents</a:t>
            </a:r>
            <a:r>
              <a:rPr lang="en-US" dirty="0" smtClean="0"/>
              <a:t>.</a:t>
            </a:r>
          </a:p>
          <a:p>
            <a:pPr lvl="1">
              <a:buFont typeface="Arial" panose="020B0604020202020204" pitchFamily="34" charset="0"/>
              <a:buChar char="•"/>
            </a:pPr>
            <a:r>
              <a:rPr lang="en-US" dirty="0" smtClean="0"/>
              <a:t>Role of Immunotherapy coordinator</a:t>
            </a:r>
          </a:p>
          <a:p>
            <a:pPr lvl="1">
              <a:buFont typeface="Arial" panose="020B0604020202020204" pitchFamily="34" charset="0"/>
              <a:buChar char="•"/>
            </a:pPr>
            <a:r>
              <a:rPr lang="en-US" dirty="0" smtClean="0"/>
              <a:t>Patient selection</a:t>
            </a:r>
          </a:p>
          <a:p>
            <a:pPr lvl="1">
              <a:buFont typeface="Arial" panose="020B0604020202020204" pitchFamily="34" charset="0"/>
              <a:buChar char="•"/>
            </a:pPr>
            <a:r>
              <a:rPr lang="en-US" dirty="0"/>
              <a:t>A</a:t>
            </a:r>
            <a:r>
              <a:rPr lang="en-US" dirty="0" smtClean="0"/>
              <a:t>ccess to I-O agents</a:t>
            </a:r>
          </a:p>
          <a:p>
            <a:pPr lvl="1">
              <a:buFont typeface="Arial" panose="020B0604020202020204" pitchFamily="34" charset="0"/>
              <a:buChar char="•"/>
            </a:pPr>
            <a:r>
              <a:rPr lang="en-US" dirty="0" smtClean="0"/>
              <a:t>Financial concerns/reimbursement</a:t>
            </a:r>
          </a:p>
          <a:p>
            <a:pPr lvl="1">
              <a:buFont typeface="Arial" panose="020B0604020202020204" pitchFamily="34" charset="0"/>
              <a:buChar char="•"/>
            </a:pPr>
            <a:r>
              <a:rPr lang="en-US" dirty="0" smtClean="0"/>
              <a:t>Staff and patient </a:t>
            </a:r>
            <a:r>
              <a:rPr lang="en-US" dirty="0"/>
              <a:t>t</a:t>
            </a:r>
            <a:r>
              <a:rPr lang="en-US" dirty="0" smtClean="0"/>
              <a:t>eaching</a:t>
            </a:r>
          </a:p>
          <a:p>
            <a:pPr lvl="1">
              <a:buFont typeface="Arial" panose="020B0604020202020204" pitchFamily="34" charset="0"/>
              <a:buChar char="•"/>
            </a:pPr>
            <a:r>
              <a:rPr lang="en-US" dirty="0" smtClean="0"/>
              <a:t>Adverse event monitoring.</a:t>
            </a:r>
          </a:p>
          <a:p>
            <a:pPr marL="457200" lvl="1" indent="0">
              <a:buNone/>
            </a:pPr>
            <a:endParaRPr lang="en-US" dirty="0" smtClean="0"/>
          </a:p>
          <a:p>
            <a:endParaRPr lang="en-US" dirty="0"/>
          </a:p>
        </p:txBody>
      </p:sp>
    </p:spTree>
    <p:custDataLst>
      <p:tags r:id="rId1"/>
    </p:custDataLst>
    <p:extLst>
      <p:ext uri="{BB962C8B-B14F-4D97-AF65-F5344CB8AC3E}">
        <p14:creationId xmlns="" xmlns:p14="http://schemas.microsoft.com/office/powerpoint/2010/main" val="3420517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116"/>
            <a:ext cx="8229600" cy="768743"/>
          </a:xfrm>
        </p:spPr>
        <p:txBody>
          <a:bodyPr>
            <a:noAutofit/>
          </a:bodyPr>
          <a:lstStyle/>
          <a:p>
            <a:pPr algn="ctr"/>
            <a:r>
              <a:rPr lang="en-US" sz="3600" dirty="0" smtClean="0"/>
              <a:t>FDA Approved Immunotherapy  for Cancer Treatment</a:t>
            </a:r>
            <a:r>
              <a:rPr lang="en-US" sz="4400" dirty="0" smtClean="0"/>
              <a:t/>
            </a:r>
            <a:br>
              <a:rPr lang="en-US" sz="4400" dirty="0" smtClean="0"/>
            </a:br>
            <a:endParaRPr lang="en-US" sz="3600" dirty="0">
              <a:effectLst/>
            </a:endParaRPr>
          </a:p>
        </p:txBody>
      </p:sp>
      <p:sp>
        <p:nvSpPr>
          <p:cNvPr id="3" name="Subtitle 2"/>
          <p:cNvSpPr>
            <a:spLocks noGrp="1"/>
          </p:cNvSpPr>
          <p:nvPr>
            <p:ph idx="1"/>
          </p:nvPr>
        </p:nvSpPr>
        <p:spPr>
          <a:xfrm>
            <a:off x="457200" y="1351370"/>
            <a:ext cx="8229600" cy="5125630"/>
          </a:xfrm>
        </p:spPr>
        <p:txBody>
          <a:bodyPr>
            <a:normAutofit fontScale="77500" lnSpcReduction="20000"/>
          </a:bodyPr>
          <a:lstStyle/>
          <a:p>
            <a:r>
              <a:rPr lang="en-US" sz="2800" dirty="0" smtClean="0"/>
              <a:t>Non-specific immunotherapy</a:t>
            </a:r>
          </a:p>
          <a:p>
            <a:pPr lvl="1"/>
            <a:r>
              <a:rPr lang="en-US" sz="2300" dirty="0" smtClean="0"/>
              <a:t>BCG </a:t>
            </a:r>
          </a:p>
          <a:p>
            <a:r>
              <a:rPr lang="en-US" sz="2800" dirty="0" smtClean="0"/>
              <a:t>Cytokines</a:t>
            </a:r>
          </a:p>
          <a:p>
            <a:pPr lvl="1"/>
            <a:r>
              <a:rPr lang="en-US" sz="2300" dirty="0" smtClean="0"/>
              <a:t>Interferon </a:t>
            </a:r>
          </a:p>
          <a:p>
            <a:pPr lvl="1"/>
            <a:r>
              <a:rPr lang="en-US" sz="2300" dirty="0" smtClean="0"/>
              <a:t>High </a:t>
            </a:r>
            <a:r>
              <a:rPr lang="en-US" sz="2300" dirty="0"/>
              <a:t>dose Interleukin-2 </a:t>
            </a:r>
            <a:endParaRPr lang="en-US" sz="2300" dirty="0" smtClean="0"/>
          </a:p>
          <a:p>
            <a:r>
              <a:rPr lang="en-US" sz="2800" dirty="0" smtClean="0"/>
              <a:t>Monoclonal antibody therapy</a:t>
            </a:r>
          </a:p>
          <a:p>
            <a:pPr lvl="1"/>
            <a:r>
              <a:rPr lang="en-US" sz="2300" dirty="0" smtClean="0"/>
              <a:t>Naked mAbs (alemtuzumab, trastuzumab)</a:t>
            </a:r>
          </a:p>
          <a:p>
            <a:pPr lvl="1"/>
            <a:r>
              <a:rPr lang="en-US" sz="2300" dirty="0" smtClean="0"/>
              <a:t>Conjugated mAbs (ibritumomab, brentuximab, ado-trastuzumab)</a:t>
            </a:r>
          </a:p>
          <a:p>
            <a:pPr lvl="1"/>
            <a:r>
              <a:rPr lang="en-US" sz="2300" dirty="0" smtClean="0"/>
              <a:t>Bispecific mAbs (blinatumomab)</a:t>
            </a:r>
          </a:p>
          <a:p>
            <a:pPr lvl="1"/>
            <a:r>
              <a:rPr lang="en-US" sz="2300" dirty="0" smtClean="0"/>
              <a:t>Immuno-modulary or checkpoint inhibitors (ipilimumab, nivolumab, pembrolizumab)</a:t>
            </a:r>
          </a:p>
          <a:p>
            <a:r>
              <a:rPr lang="en-US" sz="2800" dirty="0" smtClean="0"/>
              <a:t>Cancer vaccines</a:t>
            </a:r>
          </a:p>
          <a:p>
            <a:pPr lvl="1"/>
            <a:r>
              <a:rPr lang="en-US" sz="2300" dirty="0" smtClean="0"/>
              <a:t>Sipuleucel-T</a:t>
            </a:r>
          </a:p>
          <a:p>
            <a:pPr lvl="1"/>
            <a:r>
              <a:rPr lang="en-US" sz="2300" dirty="0" smtClean="0"/>
              <a:t> </a:t>
            </a:r>
            <a:r>
              <a:rPr lang="en-US" sz="2300" dirty="0"/>
              <a:t>Talimogene Laherparepvec</a:t>
            </a:r>
          </a:p>
          <a:p>
            <a:pPr marL="0" indent="0" algn="l">
              <a:buNone/>
            </a:pPr>
            <a:endParaRPr lang="en-US" dirty="0" smtClean="0"/>
          </a:p>
          <a:p>
            <a:pPr marL="0" lvl="2" indent="0">
              <a:buNone/>
            </a:pPr>
            <a:r>
              <a:rPr lang="en-US" sz="1400" dirty="0"/>
              <a:t>http://www.cancer.org/treatment/treatmentsandsideeffects/treatmenttypes/immunotherapy/immunotherapy-monoclonal-antibodies</a:t>
            </a:r>
          </a:p>
          <a:p>
            <a:endParaRPr lang="en-US" dirty="0"/>
          </a:p>
        </p:txBody>
      </p:sp>
      <p:sp>
        <p:nvSpPr>
          <p:cNvPr id="4" name="Slide Number Placeholder 3"/>
          <p:cNvSpPr>
            <a:spLocks noGrp="1"/>
          </p:cNvSpPr>
          <p:nvPr>
            <p:ph type="sldNum" sz="quarter" idx="4"/>
          </p:nvPr>
        </p:nvSpPr>
        <p:spPr/>
        <p:txBody>
          <a:bodyPr/>
          <a:lstStyle/>
          <a:p>
            <a:fld id="{BB80AA5D-D073-1C49-84F0-294BDDC747F6}" type="slidenum">
              <a:rPr lang="en-US" smtClean="0"/>
              <a:pPr/>
              <a:t>4</a:t>
            </a:fld>
            <a:endParaRPr lang="en-US" dirty="0"/>
          </a:p>
        </p:txBody>
      </p:sp>
    </p:spTree>
    <p:custDataLst>
      <p:tags r:id="rId1"/>
    </p:custDataLst>
    <p:extLst>
      <p:ext uri="{BB962C8B-B14F-4D97-AF65-F5344CB8AC3E}">
        <p14:creationId xmlns="" xmlns:p14="http://schemas.microsoft.com/office/powerpoint/2010/main" val="311784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Immunotherapy Coordinator</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sz="2400" dirty="0" smtClean="0"/>
              <a:t>Primary </a:t>
            </a:r>
            <a:r>
              <a:rPr lang="en-US" sz="2400" dirty="0"/>
              <a:t>contact for </a:t>
            </a:r>
            <a:r>
              <a:rPr lang="en-US" sz="2400" dirty="0" smtClean="0"/>
              <a:t>patients. </a:t>
            </a:r>
            <a:endParaRPr lang="en-US" sz="2400" dirty="0"/>
          </a:p>
          <a:p>
            <a:r>
              <a:rPr lang="en-US" sz="2400" dirty="0" smtClean="0"/>
              <a:t>Organize and pre-screen patients </a:t>
            </a:r>
            <a:r>
              <a:rPr lang="en-US" sz="2400" dirty="0"/>
              <a:t>for I-O </a:t>
            </a:r>
            <a:r>
              <a:rPr lang="en-US" sz="2400" dirty="0" smtClean="0"/>
              <a:t>regimens.</a:t>
            </a:r>
          </a:p>
          <a:p>
            <a:r>
              <a:rPr lang="en-US" sz="2400" dirty="0" smtClean="0"/>
              <a:t>Connect patients with Financial Advocate for early billing explanation/intervention.   </a:t>
            </a:r>
          </a:p>
          <a:p>
            <a:r>
              <a:rPr lang="en-US" sz="2400" dirty="0" smtClean="0"/>
              <a:t>Coordinate </a:t>
            </a:r>
            <a:r>
              <a:rPr lang="en-US" sz="2400" dirty="0"/>
              <a:t>patient care including follow up, tests/procedures, </a:t>
            </a:r>
            <a:r>
              <a:rPr lang="en-US" sz="2400" dirty="0" smtClean="0"/>
              <a:t>consultations.  </a:t>
            </a:r>
          </a:p>
          <a:p>
            <a:r>
              <a:rPr lang="en-US" sz="2400" dirty="0" smtClean="0"/>
              <a:t>Educate staff and patients on </a:t>
            </a:r>
            <a:r>
              <a:rPr lang="en-US" sz="2400" dirty="0"/>
              <a:t>potential </a:t>
            </a:r>
            <a:r>
              <a:rPr lang="en-US" sz="2400" dirty="0" smtClean="0"/>
              <a:t>adverse events and irAE’s for timely intervention. </a:t>
            </a:r>
          </a:p>
          <a:p>
            <a:endParaRPr lang="en-US" dirty="0" smtClean="0"/>
          </a:p>
          <a:p>
            <a:endParaRPr lang="en-US" dirty="0" smtClean="0"/>
          </a:p>
          <a:p>
            <a:endParaRPr lang="en-US" dirty="0" smtClean="0"/>
          </a:p>
          <a:p>
            <a:endParaRPr lang="en-US" dirty="0"/>
          </a:p>
        </p:txBody>
      </p:sp>
      <p:sp>
        <p:nvSpPr>
          <p:cNvPr id="4" name="Rectangle 3"/>
          <p:cNvSpPr/>
          <p:nvPr/>
        </p:nvSpPr>
        <p:spPr>
          <a:xfrm>
            <a:off x="374256" y="5041598"/>
            <a:ext cx="8534400" cy="400110"/>
          </a:xfrm>
          <a:prstGeom prst="rect">
            <a:avLst/>
          </a:prstGeom>
        </p:spPr>
        <p:txBody>
          <a:bodyPr wrap="square">
            <a:spAutoFit/>
          </a:bodyPr>
          <a:lstStyle/>
          <a:p>
            <a:r>
              <a:rPr lang="en-US" sz="1000" dirty="0"/>
              <a:t>Dutcher, Janice, Douglas Schwartzentruber, Howard Kaufman, Sanjiv Argarwala, Ahmed Tarhini, James Lowder, and Michael Atkins. "High Dose </a:t>
            </a:r>
            <a:r>
              <a:rPr lang="en-US" sz="1000" dirty="0" smtClean="0"/>
              <a:t>Intereleukin </a:t>
            </a:r>
            <a:r>
              <a:rPr lang="en-US" sz="1000" dirty="0"/>
              <a:t>(Aldesleukin)-expert Consensus on Best Management Practices-2014." </a:t>
            </a:r>
            <a:r>
              <a:rPr lang="en-US" sz="1000" i="1" dirty="0"/>
              <a:t>Journal for Immunotherapy of Cancer</a:t>
            </a:r>
            <a:r>
              <a:rPr lang="en-US" sz="1000" dirty="0"/>
              <a:t> 26 Feb. 2014: 1-23. </a:t>
            </a:r>
          </a:p>
        </p:txBody>
      </p:sp>
      <p:sp>
        <p:nvSpPr>
          <p:cNvPr id="5" name="Slide Number Placeholder 4"/>
          <p:cNvSpPr>
            <a:spLocks noGrp="1"/>
          </p:cNvSpPr>
          <p:nvPr>
            <p:ph type="sldNum" sz="quarter" idx="4"/>
          </p:nvPr>
        </p:nvSpPr>
        <p:spPr/>
        <p:txBody>
          <a:bodyPr/>
          <a:lstStyle/>
          <a:p>
            <a:fld id="{BB80AA5D-D073-1C49-84F0-294BDDC747F6}" type="slidenum">
              <a:rPr lang="en-US" smtClean="0"/>
              <a:pPr/>
              <a:t>5</a:t>
            </a:fld>
            <a:endParaRPr lang="en-US" dirty="0"/>
          </a:p>
        </p:txBody>
      </p:sp>
    </p:spTree>
    <p:custDataLst>
      <p:tags r:id="rId1"/>
    </p:custDataLst>
    <p:extLst>
      <p:ext uri="{BB962C8B-B14F-4D97-AF65-F5344CB8AC3E}">
        <p14:creationId xmlns="" xmlns:p14="http://schemas.microsoft.com/office/powerpoint/2010/main" val="3569816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Immuno-Oncology Patients: </a:t>
            </a:r>
            <a:br>
              <a:rPr lang="en-US" dirty="0" smtClean="0"/>
            </a:br>
            <a:r>
              <a:rPr lang="en-US" dirty="0" smtClean="0"/>
              <a:t>Patient Selection</a:t>
            </a:r>
            <a:endParaRPr lang="en-US" dirty="0"/>
          </a:p>
        </p:txBody>
      </p:sp>
      <p:sp>
        <p:nvSpPr>
          <p:cNvPr id="3" name="Content Placeholder 2"/>
          <p:cNvSpPr>
            <a:spLocks noGrp="1"/>
          </p:cNvSpPr>
          <p:nvPr>
            <p:ph idx="1"/>
          </p:nvPr>
        </p:nvSpPr>
        <p:spPr>
          <a:xfrm>
            <a:off x="457200" y="1972435"/>
            <a:ext cx="8229600" cy="4045986"/>
          </a:xfrm>
        </p:spPr>
        <p:txBody>
          <a:bodyPr/>
          <a:lstStyle/>
          <a:p>
            <a:r>
              <a:rPr lang="en-US" sz="2400" dirty="0" smtClean="0"/>
              <a:t>Patient interview and review of medical record for pre-existing conditions, or prior adverse events.</a:t>
            </a:r>
          </a:p>
          <a:p>
            <a:r>
              <a:rPr lang="en-US" sz="2400" dirty="0" smtClean="0"/>
              <a:t>Communicate screening concerns to treating physician.</a:t>
            </a:r>
            <a:endParaRPr lang="en-US" sz="2400" dirty="0"/>
          </a:p>
          <a:p>
            <a:r>
              <a:rPr lang="en-US" sz="2400" dirty="0" smtClean="0"/>
              <a:t>Use caution when patients present with pre-existing conditions and/or prior adverse events.</a:t>
            </a:r>
          </a:p>
        </p:txBody>
      </p:sp>
      <p:sp>
        <p:nvSpPr>
          <p:cNvPr id="4" name="Rectangle 3"/>
          <p:cNvSpPr/>
          <p:nvPr/>
        </p:nvSpPr>
        <p:spPr>
          <a:xfrm>
            <a:off x="568128" y="4876745"/>
            <a:ext cx="7886700" cy="369332"/>
          </a:xfrm>
          <a:prstGeom prst="rect">
            <a:avLst/>
          </a:prstGeom>
        </p:spPr>
        <p:txBody>
          <a:bodyPr wrap="square">
            <a:spAutoFit/>
          </a:bodyPr>
          <a:lstStyle/>
          <a:p>
            <a:r>
              <a:rPr lang="en-US" sz="900" dirty="0"/>
              <a:t>Dutcher, Janice, Douglas Schwartzentruber, Howard Kaufman, Sanjiv Argarwala, Ahmed Tarhini, James Lowder, and Michael Atkins. "High Dose Interelukin (Aldesleukin)-expert Consensus on Best Management Practices-2014." </a:t>
            </a:r>
            <a:r>
              <a:rPr lang="en-US" sz="900" i="1" dirty="0"/>
              <a:t>Journal for Immunotherapy of Cancer</a:t>
            </a:r>
            <a:r>
              <a:rPr lang="en-US" sz="900" dirty="0"/>
              <a:t> 26 Feb. 2014: 1-23. </a:t>
            </a:r>
          </a:p>
        </p:txBody>
      </p:sp>
      <p:sp>
        <p:nvSpPr>
          <p:cNvPr id="6" name="Rectangle 5"/>
          <p:cNvSpPr/>
          <p:nvPr/>
        </p:nvSpPr>
        <p:spPr>
          <a:xfrm>
            <a:off x="568128" y="5246077"/>
            <a:ext cx="8153400" cy="369332"/>
          </a:xfrm>
          <a:prstGeom prst="rect">
            <a:avLst/>
          </a:prstGeom>
        </p:spPr>
        <p:txBody>
          <a:bodyPr wrap="square">
            <a:spAutoFit/>
          </a:bodyPr>
          <a:lstStyle/>
          <a:p>
            <a:r>
              <a:rPr lang="en-US" sz="900" dirty="0"/>
              <a:t>Weber, J., Yang, J., Atkins, M., &amp; Disis, M. (2015). Toxicity of Immunotherapy for the Practitioner. </a:t>
            </a:r>
            <a:r>
              <a:rPr lang="en-US" sz="900" i="1" dirty="0"/>
              <a:t>Journal of Clinical Oncology,</a:t>
            </a:r>
            <a:r>
              <a:rPr lang="en-US" sz="900" dirty="0"/>
              <a:t> (33), 1-8. doi:10.1200/JCO.2014.60.0379</a:t>
            </a:r>
          </a:p>
        </p:txBody>
      </p:sp>
      <p:sp>
        <p:nvSpPr>
          <p:cNvPr id="7" name="Slide Number Placeholder 6"/>
          <p:cNvSpPr>
            <a:spLocks noGrp="1"/>
          </p:cNvSpPr>
          <p:nvPr>
            <p:ph type="sldNum" sz="quarter" idx="4"/>
          </p:nvPr>
        </p:nvSpPr>
        <p:spPr/>
        <p:txBody>
          <a:bodyPr/>
          <a:lstStyle/>
          <a:p>
            <a:fld id="{BB80AA5D-D073-1C49-84F0-294BDDC747F6}" type="slidenum">
              <a:rPr lang="en-US" smtClean="0"/>
              <a:pPr/>
              <a:t>6</a:t>
            </a:fld>
            <a:endParaRPr lang="en-US" dirty="0"/>
          </a:p>
        </p:txBody>
      </p:sp>
    </p:spTree>
    <p:custDataLst>
      <p:tags r:id="rId1"/>
    </p:custDataLst>
    <p:extLst>
      <p:ext uri="{BB962C8B-B14F-4D97-AF65-F5344CB8AC3E}">
        <p14:creationId xmlns="" xmlns:p14="http://schemas.microsoft.com/office/powerpoint/2010/main" val="2356286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Selection cont.</a:t>
            </a:r>
            <a:endParaRPr lang="en-US" dirty="0"/>
          </a:p>
        </p:txBody>
      </p:sp>
      <p:sp>
        <p:nvSpPr>
          <p:cNvPr id="3" name="Content Placeholder 2"/>
          <p:cNvSpPr>
            <a:spLocks noGrp="1"/>
          </p:cNvSpPr>
          <p:nvPr>
            <p:ph idx="1"/>
          </p:nvPr>
        </p:nvSpPr>
        <p:spPr/>
        <p:txBody>
          <a:bodyPr/>
          <a:lstStyle/>
          <a:p>
            <a:r>
              <a:rPr lang="en-US" dirty="0" smtClean="0"/>
              <a:t>Non Specific Immunotherapy-BCG</a:t>
            </a:r>
          </a:p>
          <a:p>
            <a:pPr lvl="1"/>
            <a:r>
              <a:rPr lang="en-US" sz="2000" dirty="0" smtClean="0"/>
              <a:t>Immunosuppressed patients.</a:t>
            </a:r>
          </a:p>
          <a:p>
            <a:pPr lvl="1"/>
            <a:r>
              <a:rPr lang="en-US" sz="2000" dirty="0" smtClean="0"/>
              <a:t>Post-pone treatment:</a:t>
            </a:r>
          </a:p>
          <a:p>
            <a:pPr lvl="2"/>
            <a:r>
              <a:rPr lang="en-US" sz="2000" dirty="0" smtClean="0"/>
              <a:t>Concurrent febrile illness, UTI, gross hematuria.</a:t>
            </a:r>
          </a:p>
          <a:p>
            <a:pPr lvl="2"/>
            <a:r>
              <a:rPr lang="en-US" sz="2000" dirty="0" smtClean="0"/>
              <a:t>Do not initiate treatment for 7-14 days following biopsy, TUR, or traumatic catherization. </a:t>
            </a:r>
          </a:p>
          <a:p>
            <a:pPr lvl="1"/>
            <a:r>
              <a:rPr lang="en-US" sz="2000" dirty="0" smtClean="0"/>
              <a:t>Contraindicated for patients with active TB.</a:t>
            </a:r>
          </a:p>
          <a:p>
            <a:pPr lvl="2"/>
            <a:r>
              <a:rPr lang="en-US" sz="1600" dirty="0" smtClean="0"/>
              <a:t> Active TB should be ruled out in PPD positive patients before starting treatment.</a:t>
            </a:r>
            <a:endParaRPr lang="en-US" sz="1600" dirty="0"/>
          </a:p>
        </p:txBody>
      </p:sp>
      <p:sp>
        <p:nvSpPr>
          <p:cNvPr id="5" name="TextBox 4"/>
          <p:cNvSpPr txBox="1"/>
          <p:nvPr/>
        </p:nvSpPr>
        <p:spPr>
          <a:xfrm>
            <a:off x="307498" y="5507687"/>
            <a:ext cx="6990183" cy="276999"/>
          </a:xfrm>
          <a:prstGeom prst="rect">
            <a:avLst/>
          </a:prstGeom>
          <a:noFill/>
        </p:spPr>
        <p:txBody>
          <a:bodyPr wrap="none" rtlCol="0">
            <a:spAutoFit/>
          </a:bodyPr>
          <a:lstStyle/>
          <a:p>
            <a:r>
              <a:rPr lang="en-US" sz="1200" dirty="0"/>
              <a:t>http://www.fda.gov/downloads/BiologicsBloodVaccines/Vaccines/ApprovedProducts/UCM163039.pdf</a:t>
            </a:r>
          </a:p>
        </p:txBody>
      </p:sp>
      <p:sp>
        <p:nvSpPr>
          <p:cNvPr id="6" name="Slide Number Placeholder 5"/>
          <p:cNvSpPr>
            <a:spLocks noGrp="1"/>
          </p:cNvSpPr>
          <p:nvPr>
            <p:ph type="sldNum" sz="quarter" idx="4"/>
          </p:nvPr>
        </p:nvSpPr>
        <p:spPr/>
        <p:txBody>
          <a:bodyPr/>
          <a:lstStyle/>
          <a:p>
            <a:fld id="{BB80AA5D-D073-1C49-84F0-294BDDC747F6}" type="slidenum">
              <a:rPr lang="en-US" smtClean="0"/>
              <a:pPr/>
              <a:t>7</a:t>
            </a:fld>
            <a:endParaRPr lang="en-US" dirty="0"/>
          </a:p>
        </p:txBody>
      </p:sp>
    </p:spTree>
    <p:custDataLst>
      <p:tags r:id="rId1"/>
    </p:custDataLst>
    <p:extLst>
      <p:ext uri="{BB962C8B-B14F-4D97-AF65-F5344CB8AC3E}">
        <p14:creationId xmlns="" xmlns:p14="http://schemas.microsoft.com/office/powerpoint/2010/main" val="1811960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Selection cont</a:t>
            </a:r>
            <a:r>
              <a:rPr lang="en-US" dirty="0"/>
              <a:t>.</a:t>
            </a:r>
          </a:p>
        </p:txBody>
      </p:sp>
      <p:sp>
        <p:nvSpPr>
          <p:cNvPr id="3" name="Content Placeholder 2"/>
          <p:cNvSpPr>
            <a:spLocks noGrp="1"/>
          </p:cNvSpPr>
          <p:nvPr>
            <p:ph idx="1"/>
          </p:nvPr>
        </p:nvSpPr>
        <p:spPr>
          <a:xfrm>
            <a:off x="457200" y="946768"/>
            <a:ext cx="8229600" cy="4132976"/>
          </a:xfrm>
        </p:spPr>
        <p:txBody>
          <a:bodyPr/>
          <a:lstStyle/>
          <a:p>
            <a:r>
              <a:rPr lang="en-US" sz="2800" dirty="0" smtClean="0"/>
              <a:t>Cytokine Therapy</a:t>
            </a:r>
          </a:p>
          <a:p>
            <a:pPr lvl="1"/>
            <a:r>
              <a:rPr lang="en-US" sz="2000" dirty="0" smtClean="0"/>
              <a:t>Interferon</a:t>
            </a:r>
            <a:r>
              <a:rPr lang="en-US" sz="1600" dirty="0" smtClean="0"/>
              <a:t> </a:t>
            </a:r>
          </a:p>
          <a:p>
            <a:pPr lvl="2"/>
            <a:r>
              <a:rPr lang="en-US" sz="1600" dirty="0" smtClean="0"/>
              <a:t>Screen for history of significant depression or psychiatric disorder.</a:t>
            </a:r>
          </a:p>
          <a:p>
            <a:pPr lvl="2"/>
            <a:r>
              <a:rPr lang="en-US" sz="1600" dirty="0" smtClean="0"/>
              <a:t>Screen for autoimmune disorders.</a:t>
            </a:r>
            <a:endParaRPr lang="en-US" sz="1600" dirty="0"/>
          </a:p>
          <a:p>
            <a:pPr lvl="2"/>
            <a:r>
              <a:rPr lang="en-US" sz="1600" dirty="0"/>
              <a:t>Autoimmune hepatitis </a:t>
            </a:r>
          </a:p>
          <a:p>
            <a:pPr lvl="2"/>
            <a:r>
              <a:rPr lang="en-US" sz="1600" dirty="0" smtClean="0"/>
              <a:t> </a:t>
            </a:r>
            <a:r>
              <a:rPr lang="en-US" sz="1600" dirty="0"/>
              <a:t>Decompensated liver disease </a:t>
            </a:r>
            <a:endParaRPr lang="en-US" sz="1600" dirty="0" smtClean="0"/>
          </a:p>
          <a:p>
            <a:pPr lvl="1"/>
            <a:r>
              <a:rPr lang="en-US" sz="2000" dirty="0" smtClean="0"/>
              <a:t>IL-2</a:t>
            </a:r>
          </a:p>
          <a:p>
            <a:pPr lvl="2"/>
            <a:r>
              <a:rPr lang="en-US" sz="1600" dirty="0"/>
              <a:t>N</a:t>
            </a:r>
            <a:r>
              <a:rPr lang="en-US" sz="1600" dirty="0" smtClean="0"/>
              <a:t>ormal </a:t>
            </a:r>
            <a:r>
              <a:rPr lang="en-US" sz="1600" dirty="0"/>
              <a:t>cardiac, pulmonary, hepatic, and CNS function at the start of </a:t>
            </a:r>
            <a:r>
              <a:rPr lang="en-US" sz="1600" dirty="0" smtClean="0"/>
              <a:t>therapy.</a:t>
            </a:r>
          </a:p>
          <a:p>
            <a:pPr lvl="2"/>
            <a:r>
              <a:rPr lang="en-US" sz="1600" dirty="0" smtClean="0"/>
              <a:t>No evidence of CNS metastasis or treated and stable CNS metastasis without steroids.</a:t>
            </a:r>
          </a:p>
          <a:p>
            <a:pPr lvl="2"/>
            <a:r>
              <a:rPr lang="en-US" sz="1600" dirty="0" smtClean="0"/>
              <a:t>Treatment associated </a:t>
            </a:r>
            <a:r>
              <a:rPr lang="en-US" sz="1600" dirty="0"/>
              <a:t>with exacerbation of pre-existing or initial presentation of autoimmune disease and inflammatory </a:t>
            </a:r>
            <a:r>
              <a:rPr lang="en-US" sz="1600" dirty="0" smtClean="0"/>
              <a:t>disorders. </a:t>
            </a:r>
          </a:p>
        </p:txBody>
      </p:sp>
      <p:sp>
        <p:nvSpPr>
          <p:cNvPr id="4" name="TextBox 3"/>
          <p:cNvSpPr txBox="1"/>
          <p:nvPr/>
        </p:nvSpPr>
        <p:spPr>
          <a:xfrm>
            <a:off x="299405" y="5405481"/>
            <a:ext cx="6007927" cy="1015663"/>
          </a:xfrm>
          <a:prstGeom prst="rect">
            <a:avLst/>
          </a:prstGeom>
          <a:noFill/>
        </p:spPr>
        <p:txBody>
          <a:bodyPr wrap="none" rtlCol="0">
            <a:spAutoFit/>
          </a:bodyPr>
          <a:lstStyle/>
          <a:p>
            <a:r>
              <a:rPr lang="en-US" sz="1200" dirty="0"/>
              <a:t>https://www.merck.com/product/usa/pi_circulars/i/intron_a/intron_a_pi.pdf</a:t>
            </a:r>
            <a:endParaRPr lang="en-US" sz="1200" dirty="0" smtClean="0"/>
          </a:p>
          <a:p>
            <a:r>
              <a:rPr lang="en-US" sz="1200" dirty="0" smtClean="0"/>
              <a:t>http</a:t>
            </a:r>
            <a:r>
              <a:rPr lang="en-US" sz="1200" dirty="0"/>
              <a:t>://</a:t>
            </a:r>
            <a:r>
              <a:rPr lang="en-US" sz="1200" dirty="0" smtClean="0"/>
              <a:t>www.uptodate.com/contents/adjuvant-immunotherapy-for-melanoma#H2754866</a:t>
            </a:r>
          </a:p>
          <a:p>
            <a:pPr marL="0" lvl="1"/>
            <a:r>
              <a:rPr lang="en-US" sz="1200" dirty="0"/>
              <a:t>http://</a:t>
            </a:r>
            <a:r>
              <a:rPr lang="en-US" sz="1200" dirty="0" smtClean="0"/>
              <a:t>www.accessdata.fda.gov/drugsatfda_docs/label/2012/103293s5130lbl.pdf</a:t>
            </a:r>
          </a:p>
          <a:p>
            <a:pPr marL="0" lvl="1"/>
            <a:endParaRPr lang="en-US" sz="1200" dirty="0"/>
          </a:p>
          <a:p>
            <a:endParaRPr lang="en-US" sz="1200" dirty="0"/>
          </a:p>
        </p:txBody>
      </p:sp>
      <p:sp>
        <p:nvSpPr>
          <p:cNvPr id="5" name="Slide Number Placeholder 4"/>
          <p:cNvSpPr>
            <a:spLocks noGrp="1"/>
          </p:cNvSpPr>
          <p:nvPr>
            <p:ph type="sldNum" sz="quarter" idx="4"/>
          </p:nvPr>
        </p:nvSpPr>
        <p:spPr/>
        <p:txBody>
          <a:bodyPr/>
          <a:lstStyle/>
          <a:p>
            <a:fld id="{BB80AA5D-D073-1C49-84F0-294BDDC747F6}" type="slidenum">
              <a:rPr lang="en-US" smtClean="0"/>
              <a:pPr/>
              <a:t>8</a:t>
            </a:fld>
            <a:endParaRPr lang="en-US" dirty="0"/>
          </a:p>
        </p:txBody>
      </p:sp>
    </p:spTree>
    <p:custDataLst>
      <p:tags r:id="rId1"/>
    </p:custDataLst>
    <p:extLst>
      <p:ext uri="{BB962C8B-B14F-4D97-AF65-F5344CB8AC3E}">
        <p14:creationId xmlns="" xmlns:p14="http://schemas.microsoft.com/office/powerpoint/2010/main" val="1292422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Selection cont.</a:t>
            </a:r>
            <a:endParaRPr lang="en-US" dirty="0"/>
          </a:p>
        </p:txBody>
      </p:sp>
      <p:sp>
        <p:nvSpPr>
          <p:cNvPr id="3" name="Content Placeholder 2"/>
          <p:cNvSpPr>
            <a:spLocks noGrp="1"/>
          </p:cNvSpPr>
          <p:nvPr>
            <p:ph idx="1"/>
          </p:nvPr>
        </p:nvSpPr>
        <p:spPr/>
        <p:txBody>
          <a:bodyPr/>
          <a:lstStyle/>
          <a:p>
            <a:r>
              <a:rPr lang="en-US" dirty="0" smtClean="0"/>
              <a:t>Monoclonal Antibodies</a:t>
            </a:r>
          </a:p>
          <a:p>
            <a:pPr lvl="1"/>
            <a:r>
              <a:rPr lang="en-US" dirty="0" smtClean="0"/>
              <a:t>Check package insert per mAbs for any contraindications that may be listed.</a:t>
            </a:r>
            <a:endParaRPr lang="en-US" dirty="0"/>
          </a:p>
        </p:txBody>
      </p:sp>
      <p:sp>
        <p:nvSpPr>
          <p:cNvPr id="4" name="Slide Number Placeholder 3"/>
          <p:cNvSpPr>
            <a:spLocks noGrp="1"/>
          </p:cNvSpPr>
          <p:nvPr>
            <p:ph type="sldNum" sz="quarter" idx="4"/>
          </p:nvPr>
        </p:nvSpPr>
        <p:spPr/>
        <p:txBody>
          <a:bodyPr/>
          <a:lstStyle/>
          <a:p>
            <a:fld id="{BB80AA5D-D073-1C49-84F0-294BDDC747F6}" type="slidenum">
              <a:rPr lang="en-US" smtClean="0"/>
              <a:pPr/>
              <a:t>9</a:t>
            </a:fld>
            <a:endParaRPr lang="en-US" dirty="0"/>
          </a:p>
        </p:txBody>
      </p:sp>
    </p:spTree>
    <p:custDataLst>
      <p:tags r:id="rId1"/>
    </p:custDataLst>
    <p:extLst>
      <p:ext uri="{BB962C8B-B14F-4D97-AF65-F5344CB8AC3E}">
        <p14:creationId xmlns="" xmlns:p14="http://schemas.microsoft.com/office/powerpoint/2010/main" val="22396437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ICLIO powerpoint template">
  <a:themeElements>
    <a:clrScheme name="ICLIO Colors">
      <a:dk1>
        <a:srgbClr val="000000"/>
      </a:dk1>
      <a:lt1>
        <a:sysClr val="window" lastClr="FFFFFF"/>
      </a:lt1>
      <a:dk2>
        <a:srgbClr val="6FCCFF"/>
      </a:dk2>
      <a:lt2>
        <a:srgbClr val="243B55"/>
      </a:lt2>
      <a:accent1>
        <a:srgbClr val="486588"/>
      </a:accent1>
      <a:accent2>
        <a:srgbClr val="B2C9DB"/>
      </a:accent2>
      <a:accent3>
        <a:srgbClr val="FFFFFF"/>
      </a:accent3>
      <a:accent4>
        <a:srgbClr val="FFFFFF"/>
      </a:accent4>
      <a:accent5>
        <a:srgbClr val="FFFFFF"/>
      </a:accent5>
      <a:accent6>
        <a:srgbClr val="FFFFFF"/>
      </a:accent6>
      <a:hlink>
        <a:srgbClr val="FFFFFF"/>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ICLIO powerpoint template</Template>
  <TotalTime>1985</TotalTime>
  <Words>3541</Words>
  <Application>Microsoft Office PowerPoint</Application>
  <PresentationFormat>On-screen Show (4:3)</PresentationFormat>
  <Paragraphs>383</Paragraphs>
  <Slides>25</Slides>
  <Notes>19</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ICLIO powerpoint template</vt:lpstr>
      <vt:lpstr>Immuno-Oncology in the Community Setting:  Coordination of Care</vt:lpstr>
      <vt:lpstr>Conflicts of Interest </vt:lpstr>
      <vt:lpstr>Objectives </vt:lpstr>
      <vt:lpstr>FDA Approved Immunotherapy  for Cancer Treatment </vt:lpstr>
      <vt:lpstr>Immunotherapy Coordinator</vt:lpstr>
      <vt:lpstr>Immuno-Oncology Patients:  Patient Selection</vt:lpstr>
      <vt:lpstr>Patient Selection cont.</vt:lpstr>
      <vt:lpstr>Patient Selection cont.</vt:lpstr>
      <vt:lpstr>Patient Selection cont.</vt:lpstr>
      <vt:lpstr>Patient Selection cont.</vt:lpstr>
      <vt:lpstr>Patient Selection cont.</vt:lpstr>
      <vt:lpstr>Access to Immuno-Oncology Agents</vt:lpstr>
      <vt:lpstr>Coordinating Financial Concerns</vt:lpstr>
      <vt:lpstr>Assistance Programs </vt:lpstr>
      <vt:lpstr>Patient  Education on Adverse Events</vt:lpstr>
      <vt:lpstr>Staff Education on Adverse Events</vt:lpstr>
      <vt:lpstr>Adverse Event Management</vt:lpstr>
      <vt:lpstr>Adverse Event Management </vt:lpstr>
      <vt:lpstr>Care Coordination Between Treatment</vt:lpstr>
      <vt:lpstr>Care Coordination for Travel</vt:lpstr>
      <vt:lpstr>Care Coordination After Treatment</vt:lpstr>
      <vt:lpstr>Questions?</vt:lpstr>
      <vt:lpstr>Save-the-Date ICLIO National Conference September 30, 2016 Philadelphia </vt:lpstr>
      <vt:lpstr>References</vt:lpstr>
      <vt:lpstr>Slide 25</vt:lpstr>
    </vt:vector>
  </TitlesOfParts>
  <Company>Wheaton Franciscan Healthcare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Immuno-Oncology in the Community Setting:  Coordination of Care</dc:title>
  <dc:creator>Schott, Catherine</dc:creator>
  <cp:lastModifiedBy>llucas</cp:lastModifiedBy>
  <cp:revision>86</cp:revision>
  <cp:lastPrinted>2015-09-30T17:46:01Z</cp:lastPrinted>
  <dcterms:created xsi:type="dcterms:W3CDTF">2015-09-15T14:22:27Z</dcterms:created>
  <dcterms:modified xsi:type="dcterms:W3CDTF">2016-01-26T16:02:18Z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EBE100AB-E305-40A4-BE9B-56769F2A5E6F</vt:lpwstr>
  </property>
  <property fmtid="{D5CDD505-2E9C-101B-9397-08002B2CF9AE}" pid="3" name="ArticulatePath">
    <vt:lpwstr>Coordination of Care</vt:lpwstr>
  </property>
</Properties>
</file>