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2" r:id="rId2"/>
    <p:sldId id="261" r:id="rId3"/>
    <p:sldId id="275" r:id="rId4"/>
    <p:sldId id="268" r:id="rId5"/>
    <p:sldId id="274" r:id="rId6"/>
    <p:sldId id="265" r:id="rId7"/>
    <p:sldId id="266" r:id="rId8"/>
    <p:sldId id="276" r:id="rId9"/>
    <p:sldId id="269" r:id="rId10"/>
    <p:sldId id="277" r:id="rId11"/>
    <p:sldId id="278" r:id="rId12"/>
    <p:sldId id="272" r:id="rId13"/>
    <p:sldId id="279" r:id="rId14"/>
    <p:sldId id="281" r:id="rId15"/>
    <p:sldId id="280" r:id="rId16"/>
  </p:sldIdLst>
  <p:sldSz cx="9144000" cy="6858000" type="screen4x3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4D68"/>
    <a:srgbClr val="5A799A"/>
    <a:srgbClr val="691484"/>
    <a:srgbClr val="519DC9"/>
    <a:srgbClr val="6FCCE1"/>
    <a:srgbClr val="BFD3E2"/>
    <a:srgbClr val="00A4B5"/>
    <a:srgbClr val="97B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15" autoAdjust="0"/>
  </p:normalViewPr>
  <p:slideViewPr>
    <p:cSldViewPr>
      <p:cViewPr varScale="1">
        <p:scale>
          <a:sx n="108" d="100"/>
          <a:sy n="108" d="100"/>
        </p:scale>
        <p:origin x="170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FDA1D1-E156-4D7A-A6AD-12125690D589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A92A57-6CFE-4C12-ACFD-C584420C6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613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92A57-6CFE-4C12-ACFD-C584420C607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997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ICP34.5 = the herpes virus</a:t>
            </a:r>
            <a:r>
              <a:rPr lang="en-US" baseline="0" dirty="0"/>
              <a:t> </a:t>
            </a:r>
            <a:r>
              <a:rPr lang="en-US" baseline="0" dirty="0" err="1"/>
              <a:t>neurovirulence</a:t>
            </a:r>
            <a:r>
              <a:rPr lang="en-US" baseline="0" dirty="0"/>
              <a:t> gene</a:t>
            </a:r>
          </a:p>
          <a:p>
            <a:pPr lvl="1"/>
            <a:r>
              <a:rPr lang="en-US" dirty="0"/>
              <a:t>Deletion of </a:t>
            </a:r>
            <a:r>
              <a:rPr lang="en-US" i="1" dirty="0"/>
              <a:t>ICP34.5</a:t>
            </a:r>
            <a:r>
              <a:rPr lang="en-US" dirty="0"/>
              <a:t>: decreases viral pathogenicity and increases tumor-selective replication</a:t>
            </a:r>
          </a:p>
          <a:p>
            <a:pPr lvl="1"/>
            <a:r>
              <a:rPr lang="en-US" dirty="0"/>
              <a:t>Deletion of </a:t>
            </a:r>
            <a:r>
              <a:rPr lang="en-US" i="1" dirty="0"/>
              <a:t>ICP47</a:t>
            </a:r>
            <a:r>
              <a:rPr lang="en-US" dirty="0"/>
              <a:t>: decreases virally mediated antigen presentation suppression and increases expression of the HSV </a:t>
            </a:r>
            <a:r>
              <a:rPr lang="en-US" i="1" dirty="0"/>
              <a:t>US11</a:t>
            </a:r>
            <a:r>
              <a:rPr lang="en-US" dirty="0"/>
              <a:t> gene</a:t>
            </a:r>
          </a:p>
          <a:p>
            <a:pPr lvl="1"/>
            <a:r>
              <a:rPr lang="en-US" dirty="0"/>
              <a:t>Engineered to express granulocyte-macrophage colony-stimulating factor (GM-CSF) to increase cancer immunity</a:t>
            </a:r>
          </a:p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Adverse effects were manageable with the most common being chills, pyrexia, injection site pain, nausea, flu-like illness and fatigue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F31EE9-49A7-44B6-8CD6-9C4AA0C185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933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</a:t>
            </a:r>
            <a:r>
              <a:rPr lang="en-US" baseline="0" dirty="0"/>
              <a:t> out differences in pembrolizumab dosing vs approved dosing</a:t>
            </a:r>
          </a:p>
          <a:p>
            <a:r>
              <a:rPr lang="en-US" dirty="0"/>
              <a:t>NSCLC,</a:t>
            </a:r>
            <a:r>
              <a:rPr lang="en-US" baseline="0" dirty="0"/>
              <a:t> HNSCC and </a:t>
            </a:r>
            <a:r>
              <a:rPr lang="en-US" baseline="0" dirty="0" err="1"/>
              <a:t>cHL</a:t>
            </a:r>
            <a:r>
              <a:rPr lang="en-US" baseline="0" dirty="0"/>
              <a:t> dosing for </a:t>
            </a:r>
            <a:r>
              <a:rPr lang="en-US" baseline="0" dirty="0" err="1"/>
              <a:t>pembro</a:t>
            </a:r>
            <a:r>
              <a:rPr lang="en-US" baseline="0" dirty="0"/>
              <a:t> is 200 mg every 3 weeks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D8B53-BCFB-466A-93D9-CEEC8F9FE77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99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TNF-alpha</a:t>
            </a:r>
            <a:r>
              <a:rPr lang="en-US" baseline="0" dirty="0"/>
              <a:t> inhibitor</a:t>
            </a:r>
          </a:p>
          <a:p>
            <a:r>
              <a:rPr lang="en-US" baseline="0" dirty="0"/>
              <a:t>Infliximab, adalimumab, </a:t>
            </a:r>
            <a:r>
              <a:rPr lang="en-US" baseline="0" dirty="0" err="1"/>
              <a:t>golimumab</a:t>
            </a:r>
            <a:r>
              <a:rPr lang="en-US" baseline="0" dirty="0"/>
              <a:t> </a:t>
            </a:r>
            <a:r>
              <a:rPr lang="en-US" baseline="0" dirty="0" err="1"/>
              <a:t>etanercept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92A57-6CFE-4C12-ACFD-C584420C607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188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 academic</a:t>
            </a:r>
            <a:r>
              <a:rPr lang="en-US" baseline="0" dirty="0"/>
              <a:t> centers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92A57-6CFE-4C12-ACFD-C584420C607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83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E16D-89A5-4AA1-B812-4639AD2B38D1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7361-3786-4294-A7CA-1BC7F27899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E16D-89A5-4AA1-B812-4639AD2B38D1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7361-3786-4294-A7CA-1BC7F27899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E16D-89A5-4AA1-B812-4639AD2B38D1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7361-3786-4294-A7CA-1BC7F27899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E16D-89A5-4AA1-B812-4639AD2B38D1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7361-3786-4294-A7CA-1BC7F27899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E16D-89A5-4AA1-B812-4639AD2B38D1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7361-3786-4294-A7CA-1BC7F27899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E16D-89A5-4AA1-B812-4639AD2B38D1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7361-3786-4294-A7CA-1BC7F27899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862606"/>
          </a:xfrm>
        </p:spPr>
        <p:txBody>
          <a:bodyPr/>
          <a:lstStyle>
            <a:lvl1pPr>
              <a:defRPr b="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72000"/>
          </a:xfrm>
        </p:spPr>
        <p:txBody>
          <a:bodyPr/>
          <a:lstStyle>
            <a:lvl1pPr>
              <a:buClrTx/>
              <a:defRPr>
                <a:solidFill>
                  <a:srgbClr val="002060"/>
                </a:solidFill>
                <a:latin typeface="+mj-lt"/>
              </a:defRPr>
            </a:lvl1pPr>
            <a:lvl2pPr>
              <a:buClr>
                <a:srgbClr val="0070C0"/>
              </a:buClr>
              <a:defRPr>
                <a:solidFill>
                  <a:srgbClr val="0070C0"/>
                </a:solidFill>
                <a:latin typeface="+mj-lt"/>
              </a:defRPr>
            </a:lvl2pPr>
            <a:lvl3pPr>
              <a:buClr>
                <a:srgbClr val="002060"/>
              </a:buClr>
              <a:buFont typeface="Trebuchet MS" pitchFamily="34" charset="0"/>
              <a:buChar char="—"/>
              <a:defRPr>
                <a:solidFill>
                  <a:srgbClr val="002060"/>
                </a:solidFill>
                <a:latin typeface="+mj-lt"/>
              </a:defRPr>
            </a:lvl3pPr>
            <a:lvl4pPr>
              <a:buClrTx/>
              <a:defRPr>
                <a:solidFill>
                  <a:srgbClr val="0070C0"/>
                </a:solidFill>
                <a:latin typeface="+mj-lt"/>
              </a:defRPr>
            </a:lvl4pPr>
            <a:lvl5pPr>
              <a:buClr>
                <a:srgbClr val="002060"/>
              </a:buClr>
              <a:defRPr>
                <a:solidFill>
                  <a:srgbClr val="0020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477000"/>
            <a:ext cx="8229600" cy="304800"/>
          </a:xfrm>
        </p:spPr>
        <p:txBody>
          <a:bodyPr>
            <a:noAutofit/>
          </a:bodyPr>
          <a:lstStyle>
            <a:lvl1pPr marL="0" indent="0" algn="r">
              <a:buNone/>
              <a:defRPr sz="1400" baseline="0">
                <a:latin typeface="Arial" pitchFamily="34" charset="0"/>
                <a:cs typeface="Arial" pitchFamily="34" charset="0"/>
              </a:defRPr>
            </a:lvl1pPr>
            <a:lvl2pPr marL="457200" indent="0" algn="r">
              <a:buNone/>
              <a:defRPr sz="1600">
                <a:latin typeface="Arial" pitchFamily="34" charset="0"/>
                <a:cs typeface="Arial" pitchFamily="34" charset="0"/>
              </a:defRPr>
            </a:lvl2pPr>
            <a:lvl3pPr marL="914400" indent="0" algn="r">
              <a:buNone/>
              <a:defRPr sz="1600">
                <a:latin typeface="Arial" pitchFamily="34" charset="0"/>
                <a:cs typeface="Arial" pitchFamily="34" charset="0"/>
              </a:defRPr>
            </a:lvl3pPr>
            <a:lvl4pPr marL="1371600" indent="0" algn="r">
              <a:buNone/>
              <a:defRPr sz="1600">
                <a:latin typeface="Arial" pitchFamily="34" charset="0"/>
                <a:cs typeface="Arial" pitchFamily="34" charset="0"/>
              </a:defRPr>
            </a:lvl4pPr>
            <a:lvl5pPr marL="1828800" indent="0" algn="r">
              <a:buNone/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add reference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082" y="53094"/>
            <a:ext cx="1188720" cy="866828"/>
          </a:xfrm>
          <a:prstGeom prst="rect">
            <a:avLst/>
          </a:prstGeom>
        </p:spPr>
      </p:pic>
      <p:pic>
        <p:nvPicPr>
          <p:cNvPr id="16" name="Picture 15" descr="Accp-small2"/>
          <p:cNvPicPr/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0356" y="251706"/>
            <a:ext cx="1280160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 userDrawn="1"/>
        </p:nvGrpSpPr>
        <p:grpSpPr>
          <a:xfrm>
            <a:off x="1" y="-1"/>
            <a:ext cx="6324599" cy="609601"/>
            <a:chOff x="0" y="-1"/>
            <a:chExt cx="7391399" cy="609601"/>
          </a:xfrm>
        </p:grpSpPr>
        <p:sp>
          <p:nvSpPr>
            <p:cNvPr id="18" name="Rectangle 17"/>
            <p:cNvSpPr/>
            <p:nvPr userDrawn="1"/>
          </p:nvSpPr>
          <p:spPr>
            <a:xfrm>
              <a:off x="0" y="459491"/>
              <a:ext cx="7391399" cy="150109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50000"/>
              </a:schemeClr>
            </a:solidFill>
            <a:ln w="50800" cap="rnd" cmpd="thickThin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0" y="277618"/>
              <a:ext cx="7391399" cy="17958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50800" cap="rnd" cmpd="thickThin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0" y="-1"/>
              <a:ext cx="7391399" cy="277619"/>
            </a:xfrm>
            <a:prstGeom prst="rect">
              <a:avLst/>
            </a:prstGeom>
            <a:solidFill>
              <a:srgbClr val="0070C0"/>
            </a:solidFill>
            <a:ln w="50800" cap="rnd" cmpd="thickThin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45695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862606"/>
          </a:xfrm>
        </p:spPr>
        <p:txBody>
          <a:bodyPr/>
          <a:lstStyle>
            <a:lvl1pPr>
              <a:defRPr b="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72000"/>
          </a:xfrm>
        </p:spPr>
        <p:txBody>
          <a:bodyPr/>
          <a:lstStyle>
            <a:lvl1pPr>
              <a:buClrTx/>
              <a:defRPr>
                <a:solidFill>
                  <a:srgbClr val="002060"/>
                </a:solidFill>
                <a:latin typeface="+mj-lt"/>
              </a:defRPr>
            </a:lvl1pPr>
            <a:lvl2pPr>
              <a:buClr>
                <a:srgbClr val="0070C0"/>
              </a:buClr>
              <a:defRPr>
                <a:solidFill>
                  <a:srgbClr val="0070C0"/>
                </a:solidFill>
                <a:latin typeface="+mj-lt"/>
              </a:defRPr>
            </a:lvl2pPr>
            <a:lvl3pPr>
              <a:buClr>
                <a:srgbClr val="002060"/>
              </a:buClr>
              <a:buFont typeface="Trebuchet MS" pitchFamily="34" charset="0"/>
              <a:buChar char="—"/>
              <a:defRPr>
                <a:solidFill>
                  <a:srgbClr val="002060"/>
                </a:solidFill>
                <a:latin typeface="+mj-lt"/>
              </a:defRPr>
            </a:lvl3pPr>
            <a:lvl4pPr>
              <a:buClrTx/>
              <a:defRPr>
                <a:solidFill>
                  <a:srgbClr val="0070C0"/>
                </a:solidFill>
                <a:latin typeface="+mj-lt"/>
              </a:defRPr>
            </a:lvl4pPr>
            <a:lvl5pPr>
              <a:buClr>
                <a:srgbClr val="002060"/>
              </a:buClr>
              <a:defRPr>
                <a:solidFill>
                  <a:srgbClr val="0020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477000"/>
            <a:ext cx="8229600" cy="304800"/>
          </a:xfrm>
        </p:spPr>
        <p:txBody>
          <a:bodyPr>
            <a:noAutofit/>
          </a:bodyPr>
          <a:lstStyle>
            <a:lvl1pPr marL="0" indent="0" algn="r">
              <a:buNone/>
              <a:defRPr sz="1400" baseline="0">
                <a:latin typeface="Arial" pitchFamily="34" charset="0"/>
                <a:cs typeface="Arial" pitchFamily="34" charset="0"/>
              </a:defRPr>
            </a:lvl1pPr>
            <a:lvl2pPr marL="457200" indent="0" algn="r">
              <a:buNone/>
              <a:defRPr sz="1600">
                <a:latin typeface="Arial" pitchFamily="34" charset="0"/>
                <a:cs typeface="Arial" pitchFamily="34" charset="0"/>
              </a:defRPr>
            </a:lvl2pPr>
            <a:lvl3pPr marL="914400" indent="0" algn="r">
              <a:buNone/>
              <a:defRPr sz="1600">
                <a:latin typeface="Arial" pitchFamily="34" charset="0"/>
                <a:cs typeface="Arial" pitchFamily="34" charset="0"/>
              </a:defRPr>
            </a:lvl3pPr>
            <a:lvl4pPr marL="1371600" indent="0" algn="r">
              <a:buNone/>
              <a:defRPr sz="1600">
                <a:latin typeface="Arial" pitchFamily="34" charset="0"/>
                <a:cs typeface="Arial" pitchFamily="34" charset="0"/>
              </a:defRPr>
            </a:lvl4pPr>
            <a:lvl5pPr marL="1828800" indent="0" algn="r">
              <a:buNone/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add reference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082" y="53094"/>
            <a:ext cx="1188720" cy="866828"/>
          </a:xfrm>
          <a:prstGeom prst="rect">
            <a:avLst/>
          </a:prstGeom>
        </p:spPr>
      </p:pic>
      <p:pic>
        <p:nvPicPr>
          <p:cNvPr id="16" name="Picture 15" descr="Accp-small2"/>
          <p:cNvPicPr/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0356" y="251706"/>
            <a:ext cx="1280160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 userDrawn="1"/>
        </p:nvGrpSpPr>
        <p:grpSpPr>
          <a:xfrm>
            <a:off x="1" y="-1"/>
            <a:ext cx="6324599" cy="609601"/>
            <a:chOff x="0" y="-1"/>
            <a:chExt cx="7391399" cy="609601"/>
          </a:xfrm>
        </p:grpSpPr>
        <p:sp>
          <p:nvSpPr>
            <p:cNvPr id="18" name="Rectangle 17"/>
            <p:cNvSpPr/>
            <p:nvPr userDrawn="1"/>
          </p:nvSpPr>
          <p:spPr>
            <a:xfrm>
              <a:off x="0" y="459491"/>
              <a:ext cx="7391399" cy="150109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50000"/>
              </a:schemeClr>
            </a:solidFill>
            <a:ln w="50800" cap="rnd" cmpd="thickThin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0" y="277618"/>
              <a:ext cx="7391399" cy="17958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50800" cap="rnd" cmpd="thickThin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0" y="-1"/>
              <a:ext cx="7391399" cy="277619"/>
            </a:xfrm>
            <a:prstGeom prst="rect">
              <a:avLst/>
            </a:prstGeom>
            <a:solidFill>
              <a:srgbClr val="0070C0"/>
            </a:solidFill>
            <a:ln w="50800" cap="rnd" cmpd="thickThin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7782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862606"/>
          </a:xfrm>
        </p:spPr>
        <p:txBody>
          <a:bodyPr/>
          <a:lstStyle>
            <a:lvl1pPr>
              <a:defRPr b="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72000"/>
          </a:xfrm>
        </p:spPr>
        <p:txBody>
          <a:bodyPr/>
          <a:lstStyle>
            <a:lvl1pPr>
              <a:buClrTx/>
              <a:defRPr>
                <a:solidFill>
                  <a:srgbClr val="002060"/>
                </a:solidFill>
                <a:latin typeface="+mj-lt"/>
              </a:defRPr>
            </a:lvl1pPr>
            <a:lvl2pPr>
              <a:buClr>
                <a:srgbClr val="0070C0"/>
              </a:buClr>
              <a:defRPr>
                <a:solidFill>
                  <a:srgbClr val="0070C0"/>
                </a:solidFill>
                <a:latin typeface="+mj-lt"/>
              </a:defRPr>
            </a:lvl2pPr>
            <a:lvl3pPr>
              <a:buClr>
                <a:srgbClr val="002060"/>
              </a:buClr>
              <a:buFont typeface="Trebuchet MS" pitchFamily="34" charset="0"/>
              <a:buChar char="—"/>
              <a:defRPr>
                <a:solidFill>
                  <a:srgbClr val="002060"/>
                </a:solidFill>
                <a:latin typeface="+mj-lt"/>
              </a:defRPr>
            </a:lvl3pPr>
            <a:lvl4pPr>
              <a:buClrTx/>
              <a:defRPr>
                <a:solidFill>
                  <a:srgbClr val="0070C0"/>
                </a:solidFill>
                <a:latin typeface="+mj-lt"/>
              </a:defRPr>
            </a:lvl4pPr>
            <a:lvl5pPr>
              <a:buClr>
                <a:srgbClr val="002060"/>
              </a:buClr>
              <a:defRPr>
                <a:solidFill>
                  <a:srgbClr val="0020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477000"/>
            <a:ext cx="8229600" cy="304800"/>
          </a:xfrm>
        </p:spPr>
        <p:txBody>
          <a:bodyPr>
            <a:noAutofit/>
          </a:bodyPr>
          <a:lstStyle>
            <a:lvl1pPr marL="0" indent="0" algn="r">
              <a:buNone/>
              <a:defRPr sz="1400" baseline="0">
                <a:latin typeface="Arial" pitchFamily="34" charset="0"/>
                <a:cs typeface="Arial" pitchFamily="34" charset="0"/>
              </a:defRPr>
            </a:lvl1pPr>
            <a:lvl2pPr marL="457200" indent="0" algn="r">
              <a:buNone/>
              <a:defRPr sz="1600">
                <a:latin typeface="Arial" pitchFamily="34" charset="0"/>
                <a:cs typeface="Arial" pitchFamily="34" charset="0"/>
              </a:defRPr>
            </a:lvl2pPr>
            <a:lvl3pPr marL="914400" indent="0" algn="r">
              <a:buNone/>
              <a:defRPr sz="1600">
                <a:latin typeface="Arial" pitchFamily="34" charset="0"/>
                <a:cs typeface="Arial" pitchFamily="34" charset="0"/>
              </a:defRPr>
            </a:lvl3pPr>
            <a:lvl4pPr marL="1371600" indent="0" algn="r">
              <a:buNone/>
              <a:defRPr sz="1600">
                <a:latin typeface="Arial" pitchFamily="34" charset="0"/>
                <a:cs typeface="Arial" pitchFamily="34" charset="0"/>
              </a:defRPr>
            </a:lvl4pPr>
            <a:lvl5pPr marL="1828800" indent="0" algn="r">
              <a:buNone/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add reference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082" y="53094"/>
            <a:ext cx="1188720" cy="866828"/>
          </a:xfrm>
          <a:prstGeom prst="rect">
            <a:avLst/>
          </a:prstGeom>
        </p:spPr>
      </p:pic>
      <p:pic>
        <p:nvPicPr>
          <p:cNvPr id="16" name="Picture 15" descr="Accp-small2"/>
          <p:cNvPicPr/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0356" y="251706"/>
            <a:ext cx="1280160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 userDrawn="1"/>
        </p:nvGrpSpPr>
        <p:grpSpPr>
          <a:xfrm>
            <a:off x="1" y="-1"/>
            <a:ext cx="6324599" cy="609601"/>
            <a:chOff x="0" y="-1"/>
            <a:chExt cx="7391399" cy="609601"/>
          </a:xfrm>
        </p:grpSpPr>
        <p:sp>
          <p:nvSpPr>
            <p:cNvPr id="18" name="Rectangle 17"/>
            <p:cNvSpPr/>
            <p:nvPr userDrawn="1"/>
          </p:nvSpPr>
          <p:spPr>
            <a:xfrm>
              <a:off x="0" y="459491"/>
              <a:ext cx="7391399" cy="150109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50000"/>
              </a:schemeClr>
            </a:solidFill>
            <a:ln w="50800" cap="rnd" cmpd="thickThin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0" y="277618"/>
              <a:ext cx="7391399" cy="17958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50800" cap="rnd" cmpd="thickThin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0" y="-1"/>
              <a:ext cx="7391399" cy="277619"/>
            </a:xfrm>
            <a:prstGeom prst="rect">
              <a:avLst/>
            </a:prstGeom>
            <a:solidFill>
              <a:srgbClr val="0070C0"/>
            </a:solidFill>
            <a:ln w="50800" cap="rnd" cmpd="thickThin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44176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ding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4868" cy="6858000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08187" y="3301906"/>
            <a:ext cx="4179473" cy="159999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chemeClr val="accent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</a:t>
            </a:r>
          </a:p>
          <a:p>
            <a:r>
              <a:rPr lang="en-US" dirty="0"/>
              <a:t>Address</a:t>
            </a:r>
          </a:p>
          <a:p>
            <a:r>
              <a:rPr lang="en-US" dirty="0"/>
              <a:t>Email</a:t>
            </a:r>
          </a:p>
          <a:p>
            <a:r>
              <a:rPr lang="en-US" dirty="0"/>
              <a:t>Phone</a:t>
            </a:r>
          </a:p>
          <a:p>
            <a:endParaRPr lang="en-US" dirty="0"/>
          </a:p>
        </p:txBody>
      </p:sp>
      <p:pic>
        <p:nvPicPr>
          <p:cNvPr id="6" name="Picture 5" descr="cover-logos.BM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734" y="5861617"/>
            <a:ext cx="3807927" cy="56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248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0"/>
            <a:ext cx="9144000" cy="1066800"/>
          </a:xfrm>
        </p:spPr>
        <p:txBody>
          <a:bodyPr/>
          <a:lstStyle>
            <a:lvl1pPr>
              <a:defRPr>
                <a:solidFill>
                  <a:srgbClr val="5A799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 descr="Capture4.PNG"/>
          <p:cNvPicPr>
            <a:picLocks noChangeAspect="1"/>
          </p:cNvPicPr>
          <p:nvPr userDrawn="1"/>
        </p:nvPicPr>
        <p:blipFill>
          <a:blip r:embed="rId2" cstate="print"/>
          <a:srcRect r="832"/>
          <a:stretch>
            <a:fillRect/>
          </a:stretch>
        </p:blipFill>
        <p:spPr>
          <a:xfrm rot="10800000">
            <a:off x="0" y="-1"/>
            <a:ext cx="9144000" cy="174525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7087" y="6096000"/>
            <a:ext cx="6324600" cy="548640"/>
          </a:xfrm>
          <a:prstGeom prst="rect">
            <a:avLst/>
          </a:prstGeom>
          <a:solidFill>
            <a:srgbClr val="5A79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ICLIO.png"/>
          <p:cNvPicPr>
            <a:picLocks noChangeAspect="1"/>
          </p:cNvPicPr>
          <p:nvPr userDrawn="1"/>
        </p:nvPicPr>
        <p:blipFill>
          <a:blip r:embed="rId3" cstate="print"/>
          <a:srcRect b="19205"/>
          <a:stretch>
            <a:fillRect/>
          </a:stretch>
        </p:blipFill>
        <p:spPr>
          <a:xfrm>
            <a:off x="6324600" y="6072582"/>
            <a:ext cx="685800" cy="556818"/>
          </a:xfrm>
          <a:prstGeom prst="rect">
            <a:avLst/>
          </a:prstGeom>
        </p:spPr>
      </p:pic>
      <p:pic>
        <p:nvPicPr>
          <p:cNvPr id="10" name="Picture 9" descr="insititute of ACCC logo.jpg"/>
          <p:cNvPicPr>
            <a:picLocks noChangeAspect="1"/>
          </p:cNvPicPr>
          <p:nvPr userDrawn="1"/>
        </p:nvPicPr>
        <p:blipFill>
          <a:blip r:embed="rId4" cstate="print"/>
          <a:srcRect l="19802" t="24987" r="20792" b="36062"/>
          <a:stretch>
            <a:fillRect/>
          </a:stretch>
        </p:blipFill>
        <p:spPr>
          <a:xfrm>
            <a:off x="6979489" y="6014720"/>
            <a:ext cx="1662022" cy="69088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8610600" y="6096000"/>
            <a:ext cx="533400" cy="533400"/>
          </a:xfrm>
          <a:prstGeom prst="rect">
            <a:avLst/>
          </a:prstGeom>
          <a:solidFill>
            <a:srgbClr val="5A79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37513" y="6183868"/>
            <a:ext cx="1403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accc-iclio.org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3200">
                <a:solidFill>
                  <a:srgbClr val="2F4D68"/>
                </a:solidFill>
              </a:defRPr>
            </a:lvl1pPr>
            <a:lvl2pPr>
              <a:defRPr sz="2400">
                <a:solidFill>
                  <a:srgbClr val="2F4D68"/>
                </a:solidFill>
                <a:latin typeface="+mn-lt"/>
              </a:defRPr>
            </a:lvl2pPr>
            <a:lvl3pPr>
              <a:defRPr sz="2400">
                <a:solidFill>
                  <a:srgbClr val="2F4D68"/>
                </a:solidFill>
                <a:latin typeface="+mn-lt"/>
              </a:defRPr>
            </a:lvl3pPr>
            <a:lvl4pPr>
              <a:defRPr sz="2400">
                <a:solidFill>
                  <a:srgbClr val="2F4D68"/>
                </a:solidFill>
                <a:latin typeface="+mn-lt"/>
              </a:defRPr>
            </a:lvl4pPr>
            <a:lvl5pPr>
              <a:defRPr sz="2400">
                <a:solidFill>
                  <a:srgbClr val="2F4D68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E16D-89A5-4AA1-B812-4639AD2B38D1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7361-3786-4294-A7CA-1BC7F27899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E16D-89A5-4AA1-B812-4639AD2B38D1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7361-3786-4294-A7CA-1BC7F27899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E16D-89A5-4AA1-B812-4639AD2B38D1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7361-3786-4294-A7CA-1BC7F27899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E16D-89A5-4AA1-B812-4639AD2B38D1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7361-3786-4294-A7CA-1BC7F27899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E16D-89A5-4AA1-B812-4639AD2B38D1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7361-3786-4294-A7CA-1BC7F27899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E16D-89A5-4AA1-B812-4639AD2B38D1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7361-3786-4294-A7CA-1BC7F27899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E16D-89A5-4AA1-B812-4639AD2B38D1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7361-3786-4294-A7CA-1BC7F27899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5E16D-89A5-4AA1-B812-4639AD2B38D1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97361-3786-4294-A7CA-1BC7F27899C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60" r:id="rId4"/>
    <p:sldLayoutId id="2147483661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3" r:id="rId15"/>
    <p:sldLayoutId id="2147483665" r:id="rId16"/>
    <p:sldLayoutId id="2147483666" r:id="rId17"/>
    <p:sldLayoutId id="2147483667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1.wav"/><Relationship Id="rId7" Type="http://schemas.openxmlformats.org/officeDocument/2006/relationships/image" Target="../media/image2.png"/><Relationship Id="rId2" Type="http://schemas.microsoft.com/office/2007/relationships/media" Target="../media/media1.wav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11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7" Type="http://schemas.openxmlformats.org/officeDocument/2006/relationships/image" Target="../media/image9.png"/><Relationship Id="rId2" Type="http://schemas.microsoft.com/office/2007/relationships/media" Target="../media/media11.wav"/><Relationship Id="rId1" Type="http://schemas.openxmlformats.org/officeDocument/2006/relationships/tags" Target="../tags/tag12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13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14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2" Type="http://schemas.microsoft.com/office/2007/relationships/media" Target="../media/media15.wav"/><Relationship Id="rId1" Type="http://schemas.openxmlformats.org/officeDocument/2006/relationships/tags" Target="../tags/tag15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2.wav"/><Relationship Id="rId7" Type="http://schemas.openxmlformats.org/officeDocument/2006/relationships/image" Target="../media/image10.png"/><Relationship Id="rId2" Type="http://schemas.microsoft.com/office/2007/relationships/media" Target="../media/media2.wav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9.png"/><Relationship Id="rId2" Type="http://schemas.microsoft.com/office/2007/relationships/media" Target="../media/media3.wav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9.png"/><Relationship Id="rId2" Type="http://schemas.microsoft.com/office/2007/relationships/media" Target="../media/media4.wav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6.wav"/><Relationship Id="rId7" Type="http://schemas.openxmlformats.org/officeDocument/2006/relationships/image" Target="../media/image10.png"/><Relationship Id="rId2" Type="http://schemas.microsoft.com/office/2007/relationships/media" Target="../media/media6.wav"/><Relationship Id="rId1" Type="http://schemas.openxmlformats.org/officeDocument/2006/relationships/tags" Target="../tags/tag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9.png"/><Relationship Id="rId2" Type="http://schemas.microsoft.com/office/2007/relationships/media" Target="../media/media7.wav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9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7" Type="http://schemas.openxmlformats.org/officeDocument/2006/relationships/image" Target="../media/image9.png"/><Relationship Id="rId2" Type="http://schemas.microsoft.com/office/2007/relationships/media" Target="../media/media9.wav"/><Relationship Id="rId1" Type="http://schemas.openxmlformats.org/officeDocument/2006/relationships/tags" Target="../tags/tag10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CLI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1896" y="838200"/>
            <a:ext cx="2217260" cy="2228170"/>
          </a:xfrm>
          <a:prstGeom prst="rect">
            <a:avLst/>
          </a:prstGeom>
        </p:spPr>
      </p:pic>
      <p:pic>
        <p:nvPicPr>
          <p:cNvPr id="10" name="Picture 9" descr="Capture4.PNG"/>
          <p:cNvPicPr>
            <a:picLocks noChangeAspect="1"/>
          </p:cNvPicPr>
          <p:nvPr/>
        </p:nvPicPr>
        <p:blipFill>
          <a:blip r:embed="rId6" cstate="print"/>
          <a:srcRect r="832"/>
          <a:stretch>
            <a:fillRect/>
          </a:stretch>
        </p:blipFill>
        <p:spPr>
          <a:xfrm rot="10800000">
            <a:off x="0" y="-1"/>
            <a:ext cx="9144000" cy="1745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519446"/>
            <a:ext cx="12654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cs typeface="Arial" pitchFamily="34" charset="0"/>
              </a:rPr>
              <a:t>accc-iclio.org</a:t>
            </a:r>
          </a:p>
        </p:txBody>
      </p:sp>
      <p:sp>
        <p:nvSpPr>
          <p:cNvPr id="6" name="Rectangle 5"/>
          <p:cNvSpPr/>
          <p:nvPr/>
        </p:nvSpPr>
        <p:spPr>
          <a:xfrm>
            <a:off x="-7087" y="6096000"/>
            <a:ext cx="6324600" cy="548640"/>
          </a:xfrm>
          <a:prstGeom prst="rect">
            <a:avLst/>
          </a:prstGeom>
          <a:solidFill>
            <a:srgbClr val="5A79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7513" y="6183868"/>
            <a:ext cx="1403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accc-iclio.org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610600" y="6096000"/>
            <a:ext cx="533400" cy="533400"/>
          </a:xfrm>
          <a:prstGeom prst="rect">
            <a:avLst/>
          </a:prstGeom>
          <a:solidFill>
            <a:srgbClr val="5A79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ICLIO.png"/>
          <p:cNvPicPr>
            <a:picLocks noChangeAspect="1"/>
          </p:cNvPicPr>
          <p:nvPr/>
        </p:nvPicPr>
        <p:blipFill>
          <a:blip r:embed="rId7" cstate="print"/>
          <a:srcRect b="19205"/>
          <a:stretch>
            <a:fillRect/>
          </a:stretch>
        </p:blipFill>
        <p:spPr>
          <a:xfrm>
            <a:off x="6324600" y="6072582"/>
            <a:ext cx="685800" cy="55681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086600" y="6629400"/>
            <a:ext cx="1524000" cy="7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776220" y="1615469"/>
            <a:ext cx="541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Immunotherapy in Melanoma: Use in Patients with Autoimmune Diseases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8641" y="4229873"/>
            <a:ext cx="65831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000" dirty="0"/>
              <a:t>Christine M. Walko, </a:t>
            </a:r>
            <a:r>
              <a:rPr lang="en-US" sz="2000" dirty="0" err="1"/>
              <a:t>PharmD</a:t>
            </a:r>
            <a:r>
              <a:rPr lang="en-US" sz="2000" dirty="0"/>
              <a:t>, BCOP, FCCP</a:t>
            </a:r>
          </a:p>
          <a:p>
            <a:r>
              <a:rPr lang="en-US" sz="2000" dirty="0"/>
              <a:t>Personalized Medicine Specialist</a:t>
            </a:r>
          </a:p>
          <a:p>
            <a:r>
              <a:rPr lang="en-US" sz="2000" dirty="0"/>
              <a:t>Chair, Clinical Genomic Action Committee </a:t>
            </a:r>
          </a:p>
          <a:p>
            <a:r>
              <a:rPr lang="en-US" sz="2000" dirty="0"/>
              <a:t>Moffitt  Cancer Center, Tampa, FL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3962400"/>
            <a:ext cx="8724900" cy="76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590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08"/>
    </mc:Choice>
    <mc:Fallback xmlns="">
      <p:transition spd="slow" advTm="40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965" y="152400"/>
            <a:ext cx="9144000" cy="1066800"/>
          </a:xfrm>
        </p:spPr>
        <p:txBody>
          <a:bodyPr/>
          <a:lstStyle/>
          <a:p>
            <a:r>
              <a:rPr lang="en-US" dirty="0"/>
              <a:t>Autoimmune Disorders and Cancer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229600" cy="42211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More than 80 distinct autoimmune disorders</a:t>
            </a:r>
          </a:p>
          <a:p>
            <a:pPr lvl="1"/>
            <a:r>
              <a:rPr lang="en-US" dirty="0"/>
              <a:t>Localized to specific organ systems vs. systemic</a:t>
            </a:r>
          </a:p>
          <a:p>
            <a:pPr lvl="1"/>
            <a:r>
              <a:rPr lang="en-US" dirty="0"/>
              <a:t>3-8% of the US population estimated to have an autoimmune disorder</a:t>
            </a:r>
          </a:p>
          <a:p>
            <a:r>
              <a:rPr lang="en-US" dirty="0"/>
              <a:t>Unclear whether the process of an autoimmune disease and/or the therapies can increase the risk of cancer</a:t>
            </a:r>
          </a:p>
          <a:p>
            <a:pPr lvl="1"/>
            <a:r>
              <a:rPr lang="en-US" dirty="0"/>
              <a:t>Chronic inflammation</a:t>
            </a:r>
          </a:p>
          <a:p>
            <a:pPr lvl="1"/>
            <a:r>
              <a:rPr lang="en-US" dirty="0"/>
              <a:t>Chronic immunosuppression</a:t>
            </a:r>
          </a:p>
        </p:txBody>
      </p:sp>
      <p:sp>
        <p:nvSpPr>
          <p:cNvPr id="4" name="Text Placeholder 12"/>
          <p:cNvSpPr txBox="1">
            <a:spLocks/>
          </p:cNvSpPr>
          <p:nvPr/>
        </p:nvSpPr>
        <p:spPr>
          <a:xfrm>
            <a:off x="0" y="5656729"/>
            <a:ext cx="6781800" cy="419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err="1">
                <a:solidFill>
                  <a:prstClr val="black"/>
                </a:solidFill>
                <a:latin typeface="+mn-lt"/>
                <a:ea typeface="ＭＳ Ｐゴシック" charset="0"/>
              </a:rPr>
              <a:t>Donia</a:t>
            </a:r>
            <a:r>
              <a:rPr lang="en-US" sz="1800" dirty="0">
                <a:solidFill>
                  <a:prstClr val="black"/>
                </a:solidFill>
                <a:latin typeface="+mn-lt"/>
                <a:ea typeface="ＭＳ Ｐゴシック" charset="0"/>
              </a:rPr>
              <a:t> M, et al. </a:t>
            </a:r>
            <a:r>
              <a:rPr lang="en-US" sz="1800" i="1" dirty="0" err="1">
                <a:solidFill>
                  <a:prstClr val="black"/>
                </a:solidFill>
                <a:latin typeface="+mn-lt"/>
                <a:ea typeface="ＭＳ Ｐゴシック" charset="0"/>
              </a:rPr>
              <a:t>Semin</a:t>
            </a:r>
            <a:r>
              <a:rPr lang="en-US" sz="1800" i="1" dirty="0">
                <a:solidFill>
                  <a:prstClr val="black"/>
                </a:solidFill>
                <a:latin typeface="+mn-lt"/>
                <a:ea typeface="ＭＳ Ｐゴシック" charset="0"/>
              </a:rPr>
              <a:t> </a:t>
            </a:r>
            <a:r>
              <a:rPr lang="en-US" sz="1800" i="1" dirty="0" err="1">
                <a:solidFill>
                  <a:prstClr val="black"/>
                </a:solidFill>
                <a:latin typeface="+mn-lt"/>
                <a:ea typeface="ＭＳ Ｐゴシック" charset="0"/>
              </a:rPr>
              <a:t>Immunopathol</a:t>
            </a:r>
            <a:r>
              <a:rPr lang="en-US" sz="1800" dirty="0">
                <a:solidFill>
                  <a:prstClr val="black"/>
                </a:solidFill>
                <a:latin typeface="+mn-lt"/>
                <a:ea typeface="ＭＳ Ｐゴシック" charset="0"/>
              </a:rPr>
              <a:t>. 2017;39:333-337.</a:t>
            </a:r>
          </a:p>
          <a:p>
            <a:endParaRPr lang="en-US" sz="1800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002" y="6589396"/>
            <a:ext cx="4572396" cy="29873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544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762"/>
    </mc:Choice>
    <mc:Fallback xmlns="">
      <p:transition spd="slow" advTm="117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066800"/>
          </a:xfrm>
        </p:spPr>
        <p:txBody>
          <a:bodyPr>
            <a:normAutofit/>
          </a:bodyPr>
          <a:lstStyle/>
          <a:p>
            <a:r>
              <a:rPr lang="en-US" dirty="0"/>
              <a:t>Ipilimumab in Autoimmune Diseases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426719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Retrospective review of 30 patients with advanced melanoma and pre-existing autoimmune disorders treated with </a:t>
            </a:r>
            <a:r>
              <a:rPr lang="en-US" dirty="0" err="1"/>
              <a:t>ipilimumab</a:t>
            </a:r>
            <a:endParaRPr lang="en-US" dirty="0"/>
          </a:p>
          <a:p>
            <a:pPr lvl="1"/>
            <a:r>
              <a:rPr lang="en-US" dirty="0"/>
              <a:t>Rheumatoid arthritis (n=6)</a:t>
            </a:r>
          </a:p>
          <a:p>
            <a:pPr lvl="1"/>
            <a:r>
              <a:rPr lang="en-US" dirty="0"/>
              <a:t>Psoriasis (n=5)</a:t>
            </a:r>
          </a:p>
          <a:p>
            <a:pPr lvl="1"/>
            <a:r>
              <a:rPr lang="en-US" dirty="0"/>
              <a:t>Inflammatory bowel disease, lupus, multiple sclerosis or thyroiditis (n=2 for each) and other (n=7)</a:t>
            </a:r>
          </a:p>
          <a:p>
            <a:r>
              <a:rPr lang="en-US" dirty="0"/>
              <a:t>43% were receiving autoimmune therapy concurrently</a:t>
            </a:r>
          </a:p>
          <a:p>
            <a:r>
              <a:rPr lang="en-US" dirty="0"/>
              <a:t>27% had autoimmune exacerbations necessitating steroid therapy</a:t>
            </a:r>
          </a:p>
          <a:p>
            <a:r>
              <a:rPr lang="en-US" dirty="0"/>
              <a:t>50% had no autoimmune flare or immune-related adverse events</a:t>
            </a:r>
          </a:p>
          <a:p>
            <a:r>
              <a:rPr lang="en-US" dirty="0"/>
              <a:t>Overall response = 20% (1 patient with durable CR)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Text Placeholder 12"/>
          <p:cNvSpPr txBox="1">
            <a:spLocks/>
          </p:cNvSpPr>
          <p:nvPr/>
        </p:nvSpPr>
        <p:spPr>
          <a:xfrm>
            <a:off x="0" y="5656729"/>
            <a:ext cx="6781800" cy="419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prstClr val="black"/>
                </a:solidFill>
                <a:latin typeface="+mn-lt"/>
                <a:ea typeface="ＭＳ Ｐゴシック" charset="0"/>
              </a:rPr>
              <a:t>Johnson, et al. </a:t>
            </a:r>
            <a:r>
              <a:rPr lang="en-US" sz="1800" i="1" dirty="0">
                <a:solidFill>
                  <a:prstClr val="black"/>
                </a:solidFill>
                <a:latin typeface="+mn-lt"/>
                <a:ea typeface="ＭＳ Ｐゴシック" charset="0"/>
              </a:rPr>
              <a:t>JAMA </a:t>
            </a:r>
            <a:r>
              <a:rPr lang="en-US" sz="1800" i="1" dirty="0" err="1">
                <a:solidFill>
                  <a:prstClr val="black"/>
                </a:solidFill>
                <a:latin typeface="+mn-lt"/>
                <a:ea typeface="ＭＳ Ｐゴシック" charset="0"/>
              </a:rPr>
              <a:t>Oncol</a:t>
            </a:r>
            <a:r>
              <a:rPr lang="en-US" sz="1800" dirty="0">
                <a:solidFill>
                  <a:prstClr val="black"/>
                </a:solidFill>
                <a:latin typeface="+mn-lt"/>
                <a:ea typeface="ＭＳ Ｐゴシック" charset="0"/>
              </a:rPr>
              <a:t>. 2016;2(2):234-240.</a:t>
            </a:r>
          </a:p>
          <a:p>
            <a:endParaRPr lang="en-US" sz="1800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5802" y="6566358"/>
            <a:ext cx="4572396" cy="29873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730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48"/>
    </mc:Choice>
    <mc:Fallback xmlns="">
      <p:transition spd="slow" advTm="79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447" y="304800"/>
            <a:ext cx="9144000" cy="1066800"/>
          </a:xfrm>
        </p:spPr>
        <p:txBody>
          <a:bodyPr>
            <a:noAutofit/>
          </a:bodyPr>
          <a:lstStyle/>
          <a:p>
            <a:r>
              <a:rPr lang="en-US" sz="4000" dirty="0"/>
              <a:t>Anti-PD-1 Therapy in Autoimmune Diseases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18222"/>
            <a:ext cx="8229600" cy="4221163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002060"/>
                </a:solidFill>
              </a:rPr>
              <a:t>Retrospective trial of 52 melanoma patients with pre-existing autoimmune disorders treated with PD-1 inhibitors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Response rate = 33%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Flare requiring immunosuppression = 38%</a:t>
            </a:r>
          </a:p>
          <a:p>
            <a:pPr lvl="2"/>
            <a:r>
              <a:rPr lang="en-US" dirty="0">
                <a:solidFill>
                  <a:srgbClr val="002060"/>
                </a:solidFill>
              </a:rPr>
              <a:t>Rheumatoid arthritis, polymyalgia rheumatica, Sjogren’s syndrome, psoriasis, and immune thrombocytopenic purpura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No flare was seen in patients with gastrointestinal (n=6) or neurological (n=5) disorders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Discontinuation due to flare = 2 patients</a:t>
            </a:r>
          </a:p>
        </p:txBody>
      </p:sp>
      <p:sp>
        <p:nvSpPr>
          <p:cNvPr id="4" name="Text Placeholder 12"/>
          <p:cNvSpPr txBox="1">
            <a:spLocks/>
          </p:cNvSpPr>
          <p:nvPr/>
        </p:nvSpPr>
        <p:spPr>
          <a:xfrm>
            <a:off x="0" y="5682502"/>
            <a:ext cx="5917504" cy="419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prstClr val="black"/>
                </a:solidFill>
                <a:latin typeface="+mn-lt"/>
                <a:ea typeface="ＭＳ Ｐゴシック" charset="0"/>
              </a:rPr>
              <a:t>Menzies AM, et al. </a:t>
            </a:r>
            <a:r>
              <a:rPr lang="en-US" sz="1800" i="1" dirty="0">
                <a:solidFill>
                  <a:prstClr val="black"/>
                </a:solidFill>
                <a:latin typeface="+mn-lt"/>
                <a:ea typeface="ＭＳ Ｐゴシック" charset="0"/>
              </a:rPr>
              <a:t>Ann </a:t>
            </a:r>
            <a:r>
              <a:rPr lang="en-US" sz="1800" i="1" dirty="0" err="1">
                <a:solidFill>
                  <a:prstClr val="black"/>
                </a:solidFill>
                <a:latin typeface="+mn-lt"/>
                <a:ea typeface="ＭＳ Ｐゴシック" charset="0"/>
              </a:rPr>
              <a:t>Oncol</a:t>
            </a:r>
            <a:r>
              <a:rPr lang="en-US" sz="1800" dirty="0">
                <a:solidFill>
                  <a:prstClr val="black"/>
                </a:solidFill>
                <a:latin typeface="+mn-lt"/>
                <a:ea typeface="ＭＳ Ｐゴシック" charset="0"/>
              </a:rPr>
              <a:t>. 2017; 28:368-76.</a:t>
            </a:r>
          </a:p>
          <a:p>
            <a:endParaRPr lang="en-US" sz="1800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200" y="6559270"/>
            <a:ext cx="4572396" cy="29873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366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19"/>
    </mc:Choice>
    <mc:Fallback xmlns="">
      <p:transition spd="slow" advTm="83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Case: DC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PD-1 therapy is indicated for first-line therapy for metastatic melanoma</a:t>
            </a:r>
          </a:p>
          <a:p>
            <a:r>
              <a:rPr lang="en-US" dirty="0"/>
              <a:t>DC’s RA is well controlled</a:t>
            </a:r>
          </a:p>
          <a:p>
            <a:r>
              <a:rPr lang="en-US" dirty="0"/>
              <a:t>Would consider single agent pembrolizumab or nivolumab with close monitoring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200" y="6559270"/>
            <a:ext cx="4572396" cy="29873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413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86"/>
    </mc:Choice>
    <mc:Fallback xmlns="">
      <p:transition spd="slow" advTm="53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Immunotherapy has revolutionized the treatment of melanoma, especially in the more advanced settings.</a:t>
            </a:r>
          </a:p>
          <a:p>
            <a:r>
              <a:rPr lang="en-US" dirty="0"/>
              <a:t>Immune related adverse events are unique to this class of agents and require early recognition and treatment</a:t>
            </a:r>
          </a:p>
          <a:p>
            <a:r>
              <a:rPr lang="en-US" dirty="0"/>
              <a:t>Evolving retrospective data has shown the safety of using certain immunotherapies in select patients with autoimmune disease, though close monitoring is required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2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78"/>
    </mc:Choice>
    <mc:Fallback xmlns="">
      <p:transition spd="slow" advTm="38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01036" y="2872509"/>
            <a:ext cx="5342964" cy="1599990"/>
          </a:xfrm>
          <a:noFill/>
        </p:spPr>
        <p:txBody>
          <a:bodyPr>
            <a:normAutofit fontScale="92500" lnSpcReduction="10000"/>
          </a:bodyPr>
          <a:lstStyle/>
          <a:p>
            <a:pPr algn="l"/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Thank you for participating in the ICLIO e-Course.  Presentation slides and archived recording will be available </a:t>
            </a:r>
            <a:r>
              <a:rPr lang="en-US" sz="2800">
                <a:solidFill>
                  <a:schemeClr val="accent2">
                    <a:lumMod val="50000"/>
                  </a:schemeClr>
                </a:solidFill>
              </a:rPr>
              <a:t>at accc-iclio.org. 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200" y="6542254"/>
            <a:ext cx="4572396" cy="29873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033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60"/>
    </mc:Choice>
    <mc:Fallback xmlns="">
      <p:transition spd="slow" advTm="11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4221163"/>
          </a:xfrm>
        </p:spPr>
        <p:txBody>
          <a:bodyPr/>
          <a:lstStyle/>
          <a:p>
            <a:r>
              <a:rPr lang="en-US" dirty="0"/>
              <a:t>Review the current place in practice for immunotherapy in melanoma</a:t>
            </a:r>
          </a:p>
          <a:p>
            <a:r>
              <a:rPr lang="en-US" dirty="0"/>
              <a:t>Discuss the use of immunotherapy in patients with autoimmune conditions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48000" y="457200"/>
            <a:ext cx="28200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5A799A"/>
                </a:solidFill>
                <a:latin typeface="Arial" pitchFamily="34" charset="0"/>
                <a:cs typeface="Arial" pitchFamily="34" charset="0"/>
              </a:rPr>
              <a:t>Objectives</a:t>
            </a:r>
          </a:p>
        </p:txBody>
      </p:sp>
      <p:pic>
        <p:nvPicPr>
          <p:cNvPr id="8" name="Picture 7" descr="Capture4.PNG"/>
          <p:cNvPicPr>
            <a:picLocks noChangeAspect="1"/>
          </p:cNvPicPr>
          <p:nvPr/>
        </p:nvPicPr>
        <p:blipFill>
          <a:blip r:embed="rId5" cstate="print"/>
          <a:srcRect r="832"/>
          <a:stretch>
            <a:fillRect/>
          </a:stretch>
        </p:blipFill>
        <p:spPr>
          <a:xfrm rot="10800000">
            <a:off x="0" y="-1"/>
            <a:ext cx="9144000" cy="17452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488668"/>
            <a:ext cx="12654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cs typeface="Arial" pitchFamily="34" charset="0"/>
              </a:rPr>
              <a:t>accc-iclio.org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7087" y="6096000"/>
            <a:ext cx="6324600" cy="548640"/>
          </a:xfrm>
          <a:prstGeom prst="rect">
            <a:avLst/>
          </a:prstGeom>
          <a:solidFill>
            <a:srgbClr val="5A79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8610600" y="6096000"/>
            <a:ext cx="533400" cy="533400"/>
          </a:xfrm>
          <a:prstGeom prst="rect">
            <a:avLst/>
          </a:prstGeom>
          <a:solidFill>
            <a:srgbClr val="5A79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7513" y="6183868"/>
            <a:ext cx="1403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accc-iclio.org</a:t>
            </a:r>
          </a:p>
        </p:txBody>
      </p:sp>
      <p:pic>
        <p:nvPicPr>
          <p:cNvPr id="12" name="Picture 11" descr="ICLIO.png"/>
          <p:cNvPicPr>
            <a:picLocks noChangeAspect="1"/>
          </p:cNvPicPr>
          <p:nvPr/>
        </p:nvPicPr>
        <p:blipFill>
          <a:blip r:embed="rId6" cstate="print"/>
          <a:srcRect b="19205"/>
          <a:stretch>
            <a:fillRect/>
          </a:stretch>
        </p:blipFill>
        <p:spPr>
          <a:xfrm>
            <a:off x="6324600" y="6072582"/>
            <a:ext cx="685800" cy="55681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086600" y="6629400"/>
            <a:ext cx="1524000" cy="7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2002" y="6640224"/>
            <a:ext cx="4572396" cy="29873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34"/>
    </mc:Choice>
    <mc:Fallback xmlns="">
      <p:transition spd="slow" advTm="10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066800"/>
          </a:xfrm>
        </p:spPr>
        <p:txBody>
          <a:bodyPr/>
          <a:lstStyle/>
          <a:p>
            <a:r>
              <a:rPr lang="en-US" dirty="0"/>
              <a:t>Systemic Melanoma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72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Adjuvant therapy</a:t>
            </a:r>
          </a:p>
          <a:p>
            <a:pPr lvl="1"/>
            <a:r>
              <a:rPr lang="en-US" sz="2100" dirty="0"/>
              <a:t>Interferon </a:t>
            </a:r>
            <a:r>
              <a:rPr lang="en-US" sz="2100" dirty="0">
                <a:latin typeface="Symbol" panose="05050102010706020507" pitchFamily="18" charset="2"/>
              </a:rPr>
              <a:t>a</a:t>
            </a:r>
            <a:r>
              <a:rPr lang="en-US" sz="2100" dirty="0"/>
              <a:t>-2b or </a:t>
            </a:r>
            <a:r>
              <a:rPr lang="en-US" sz="2100" dirty="0" err="1"/>
              <a:t>peginterferon</a:t>
            </a:r>
            <a:r>
              <a:rPr lang="en-US" sz="2100" dirty="0"/>
              <a:t> </a:t>
            </a:r>
            <a:r>
              <a:rPr lang="en-US" sz="2100" dirty="0">
                <a:latin typeface="Symbol" panose="05050102010706020507" pitchFamily="18" charset="2"/>
              </a:rPr>
              <a:t>a</a:t>
            </a:r>
            <a:r>
              <a:rPr lang="en-US" sz="2100" dirty="0"/>
              <a:t>-2b</a:t>
            </a:r>
          </a:p>
          <a:p>
            <a:pPr lvl="1"/>
            <a:r>
              <a:rPr lang="en-US" sz="2100" dirty="0"/>
              <a:t>Ipilimumab 10 mg/kg every 3 weeks x 4 followed by every 12 weeks for up to 3 years</a:t>
            </a:r>
          </a:p>
          <a:p>
            <a:pPr lvl="1"/>
            <a:r>
              <a:rPr lang="en-US" sz="2100" dirty="0"/>
              <a:t>Select patients: </a:t>
            </a:r>
            <a:r>
              <a:rPr lang="en-US" sz="2100" dirty="0" err="1"/>
              <a:t>Talimogene</a:t>
            </a:r>
            <a:r>
              <a:rPr lang="en-US" sz="2100" dirty="0"/>
              <a:t> </a:t>
            </a:r>
            <a:r>
              <a:rPr lang="en-US" sz="2100" dirty="0" err="1"/>
              <a:t>laherparepvec</a:t>
            </a:r>
            <a:r>
              <a:rPr lang="en-US" sz="2100" dirty="0"/>
              <a:t> (T-VEC)</a:t>
            </a:r>
          </a:p>
          <a:p>
            <a:pPr marL="457200" lvl="1" indent="0">
              <a:buNone/>
            </a:pPr>
            <a:endParaRPr lang="en-US" sz="1100" dirty="0"/>
          </a:p>
          <a:p>
            <a:r>
              <a:rPr lang="en-US" dirty="0"/>
              <a:t>Metastatic disease</a:t>
            </a:r>
          </a:p>
          <a:p>
            <a:pPr lvl="1">
              <a:spcBef>
                <a:spcPts val="0"/>
              </a:spcBef>
            </a:pPr>
            <a:r>
              <a:rPr lang="en-US" sz="2100" b="1" dirty="0"/>
              <a:t>Immunotherapy</a:t>
            </a:r>
            <a:r>
              <a:rPr lang="en-US" sz="2100" dirty="0"/>
              <a:t> – </a:t>
            </a:r>
            <a:r>
              <a:rPr lang="en-US" sz="2100" dirty="0" err="1"/>
              <a:t>Aldesleukin</a:t>
            </a:r>
            <a:r>
              <a:rPr lang="en-US" sz="2100" dirty="0"/>
              <a:t> (IL-2), </a:t>
            </a:r>
            <a:r>
              <a:rPr lang="en-US" sz="2100" dirty="0" err="1"/>
              <a:t>ipilimumab</a:t>
            </a:r>
            <a:r>
              <a:rPr lang="en-US" sz="2100" dirty="0"/>
              <a:t>, pembrolizumab, nivolumab</a:t>
            </a:r>
          </a:p>
          <a:p>
            <a:pPr lvl="1">
              <a:spcBef>
                <a:spcPts val="0"/>
              </a:spcBef>
            </a:pPr>
            <a:r>
              <a:rPr lang="en-US" sz="2100" b="1" dirty="0"/>
              <a:t>BRAF-pathway targeted therapy </a:t>
            </a:r>
            <a:r>
              <a:rPr lang="en-US" sz="2100" dirty="0"/>
              <a:t>– </a:t>
            </a:r>
            <a:r>
              <a:rPr lang="en-US" sz="2100" dirty="0" err="1"/>
              <a:t>vemurafenib</a:t>
            </a:r>
            <a:r>
              <a:rPr lang="en-US" sz="2100" dirty="0"/>
              <a:t>, </a:t>
            </a:r>
            <a:r>
              <a:rPr lang="en-US" sz="2100" dirty="0" err="1"/>
              <a:t>cobimetinib</a:t>
            </a:r>
            <a:r>
              <a:rPr lang="en-US" sz="2100" dirty="0"/>
              <a:t>,  </a:t>
            </a:r>
            <a:r>
              <a:rPr lang="en-US" sz="2100" dirty="0" err="1"/>
              <a:t>dabrafenib</a:t>
            </a:r>
            <a:r>
              <a:rPr lang="en-US" sz="2100" dirty="0"/>
              <a:t>, </a:t>
            </a:r>
            <a:r>
              <a:rPr lang="en-US" sz="2100" dirty="0" err="1"/>
              <a:t>trametinib</a:t>
            </a:r>
            <a:r>
              <a:rPr lang="en-US" sz="2100" dirty="0"/>
              <a:t>, </a:t>
            </a:r>
          </a:p>
          <a:p>
            <a:pPr lvl="1">
              <a:spcBef>
                <a:spcPts val="0"/>
              </a:spcBef>
            </a:pPr>
            <a:r>
              <a:rPr lang="en-US" sz="2100" b="1" dirty="0"/>
              <a:t>Chemotherapy </a:t>
            </a:r>
            <a:r>
              <a:rPr lang="en-US" sz="2100" dirty="0"/>
              <a:t>– Dacarbazine, temozolomide, paclitaxel, combination therapy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200" y="6596484"/>
            <a:ext cx="4572396" cy="29873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594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27"/>
    </mc:Choice>
    <mc:Fallback xmlns="">
      <p:transition spd="slow" advTm="158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4" y="304800"/>
            <a:ext cx="9144000" cy="1066800"/>
          </a:xfrm>
        </p:spPr>
        <p:txBody>
          <a:bodyPr/>
          <a:lstStyle/>
          <a:p>
            <a:r>
              <a:rPr lang="en-US" dirty="0" err="1"/>
              <a:t>Talimogene</a:t>
            </a:r>
            <a:r>
              <a:rPr lang="en-US" dirty="0"/>
              <a:t> </a:t>
            </a:r>
            <a:r>
              <a:rPr lang="en-US" dirty="0" err="1"/>
              <a:t>Laherparepvec</a:t>
            </a:r>
            <a:r>
              <a:rPr lang="en-US" dirty="0"/>
              <a:t> (T-VEC)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9600" cy="28194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Herpes simplex virus (HSV) type-1 derived oncolytic virus</a:t>
            </a:r>
          </a:p>
          <a:p>
            <a:pPr lvl="1"/>
            <a:r>
              <a:rPr lang="en-US" dirty="0"/>
              <a:t>Selectively replicates in tumor cells </a:t>
            </a:r>
            <a:r>
              <a:rPr lang="en-US" dirty="0">
                <a:sym typeface="Wingdings" pitchFamily="2" charset="2"/>
              </a:rPr>
              <a:t> Cell lysis</a:t>
            </a:r>
          </a:p>
          <a:p>
            <a:pPr marL="457200" lvl="1" indent="0">
              <a:buNone/>
            </a:pPr>
            <a:endParaRPr lang="en-US" sz="1800" dirty="0"/>
          </a:p>
          <a:p>
            <a:r>
              <a:rPr lang="en-US" sz="3100" dirty="0"/>
              <a:t>Phase III trial with 436 melanoma patients with stage IIIB to IV injectable melanoma sites not amenable to surgical resection</a:t>
            </a:r>
          </a:p>
          <a:p>
            <a:pPr lvl="1"/>
            <a:r>
              <a:rPr lang="en-US" dirty="0"/>
              <a:t>Response seen in both injected and </a:t>
            </a:r>
            <a:r>
              <a:rPr lang="en-US" dirty="0" err="1"/>
              <a:t>uninjected</a:t>
            </a:r>
            <a:r>
              <a:rPr lang="en-US" dirty="0"/>
              <a:t> lesions</a:t>
            </a:r>
          </a:p>
          <a:p>
            <a:pPr lvl="1"/>
            <a:r>
              <a:rPr lang="en-US" dirty="0"/>
              <a:t>Greatest benefit in stage IIIB/IIIC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-38596" y="6516561"/>
            <a:ext cx="62198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100" dirty="0" err="1">
                <a:solidFill>
                  <a:prstClr val="black"/>
                </a:solidFill>
              </a:rPr>
              <a:t>Andtbacka</a:t>
            </a:r>
            <a:r>
              <a:rPr lang="en-US" sz="1100" dirty="0">
                <a:solidFill>
                  <a:prstClr val="black"/>
                </a:solidFill>
              </a:rPr>
              <a:t> RH, et al.</a:t>
            </a:r>
            <a:r>
              <a:rPr lang="en-US" sz="1100" i="1" dirty="0">
                <a:solidFill>
                  <a:prstClr val="black"/>
                </a:solidFill>
              </a:rPr>
              <a:t> J </a:t>
            </a:r>
            <a:r>
              <a:rPr lang="en-US" sz="1100" i="1" dirty="0" err="1">
                <a:solidFill>
                  <a:prstClr val="black"/>
                </a:solidFill>
              </a:rPr>
              <a:t>Clin</a:t>
            </a:r>
            <a:r>
              <a:rPr lang="en-US" sz="1100" i="1" dirty="0">
                <a:solidFill>
                  <a:prstClr val="black"/>
                </a:solidFill>
              </a:rPr>
              <a:t> </a:t>
            </a:r>
            <a:r>
              <a:rPr lang="en-US" sz="1100" i="1" dirty="0" err="1">
                <a:solidFill>
                  <a:prstClr val="black"/>
                </a:solidFill>
              </a:rPr>
              <a:t>Oncol</a:t>
            </a:r>
            <a:r>
              <a:rPr lang="en-US" sz="1100" i="1" dirty="0">
                <a:solidFill>
                  <a:prstClr val="black"/>
                </a:solidFill>
              </a:rPr>
              <a:t>.</a:t>
            </a:r>
            <a:r>
              <a:rPr lang="en-US" sz="1100" dirty="0">
                <a:solidFill>
                  <a:prstClr val="black"/>
                </a:solidFill>
              </a:rPr>
              <a:t> 2015; 33:2780-8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1122123"/>
              </p:ext>
            </p:extLst>
          </p:nvPr>
        </p:nvGraphicFramePr>
        <p:xfrm>
          <a:off x="381000" y="3733800"/>
          <a:ext cx="8229600" cy="18542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T-VEC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GM-CSF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P-value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Durable</a:t>
                      </a:r>
                      <a:r>
                        <a:rPr lang="en-US" sz="1800" baseline="0" dirty="0"/>
                        <a:t> Response Rate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16.3%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&lt;0.001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Overall</a:t>
                      </a:r>
                      <a:r>
                        <a:rPr lang="en-US" sz="1800" baseline="0" dirty="0"/>
                        <a:t> Response Rate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26.4%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Not</a:t>
                      </a:r>
                      <a:r>
                        <a:rPr lang="en-US" sz="1800" baseline="0" dirty="0"/>
                        <a:t> available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Complete Response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&lt;1%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&lt;0.001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Overall survival</a:t>
                      </a:r>
                      <a:r>
                        <a:rPr lang="en-US" sz="1800" baseline="0" dirty="0"/>
                        <a:t>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23.3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18.9</a:t>
                      </a:r>
                      <a:r>
                        <a:rPr lang="en-US" sz="1800" baseline="0" dirty="0"/>
                        <a:t> months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0.051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6629401"/>
            <a:ext cx="4572396" cy="29873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485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254"/>
    </mc:Choice>
    <mc:Fallback xmlns="">
      <p:transition spd="slow" advTm="143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38200"/>
          </a:xfrm>
        </p:spPr>
        <p:txBody>
          <a:bodyPr>
            <a:noAutofit/>
          </a:bodyPr>
          <a:lstStyle/>
          <a:p>
            <a:r>
              <a:rPr lang="en-US" sz="3200" dirty="0"/>
              <a:t>Systemic Therapy Options for Metastatic Melanoma</a:t>
            </a:r>
          </a:p>
        </p:txBody>
      </p:sp>
      <p:sp>
        <p:nvSpPr>
          <p:cNvPr id="13" name="Text Placeholder 10"/>
          <p:cNvSpPr txBox="1">
            <a:spLocks/>
          </p:cNvSpPr>
          <p:nvPr/>
        </p:nvSpPr>
        <p:spPr>
          <a:xfrm>
            <a:off x="562343" y="5677829"/>
            <a:ext cx="7696200" cy="457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dirty="0"/>
              <a:t>(Source: NCCN Clinical Practice Guidelines in Oncology (NCCN Guidelines®) Melanoma V.1.2017 © National Comprehensive Cancer Network, Inc. 2016. All rights reserved. Accessed 04/18/2017.)</a:t>
            </a:r>
            <a:endParaRPr lang="en-US" altLang="en-US" sz="1100" dirty="0"/>
          </a:p>
        </p:txBody>
      </p:sp>
      <p:sp>
        <p:nvSpPr>
          <p:cNvPr id="17" name="Text Placeholder 9"/>
          <p:cNvSpPr txBox="1">
            <a:spLocks/>
          </p:cNvSpPr>
          <p:nvPr/>
        </p:nvSpPr>
        <p:spPr>
          <a:xfrm>
            <a:off x="4707436" y="1371600"/>
            <a:ext cx="4172404" cy="4572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chemeClr val="bg1"/>
                </a:solidFill>
              </a:rPr>
              <a:t>Second-line or Subsequent</a:t>
            </a:r>
          </a:p>
        </p:txBody>
      </p:sp>
      <p:sp>
        <p:nvSpPr>
          <p:cNvPr id="19" name="Text Placeholder 7"/>
          <p:cNvSpPr txBox="1">
            <a:spLocks/>
          </p:cNvSpPr>
          <p:nvPr/>
        </p:nvSpPr>
        <p:spPr>
          <a:xfrm>
            <a:off x="406400" y="1360714"/>
            <a:ext cx="4041648" cy="4572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2600" kern="120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rgbClr val="0070C0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2060"/>
              </a:buClr>
              <a:buFont typeface="Trebuchet MS" pitchFamily="34" charset="0"/>
              <a:buChar char="—"/>
              <a:defRPr sz="2000" kern="120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itchFamily="34" charset="0"/>
              <a:buChar char="–"/>
              <a:defRPr sz="2000" kern="1200">
                <a:solidFill>
                  <a:srgbClr val="0070C0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2060"/>
              </a:buClr>
              <a:buFont typeface="Arial" pitchFamily="34" charset="0"/>
              <a:buChar char="»"/>
              <a:defRPr sz="2000" kern="120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chemeClr val="bg1"/>
                </a:solidFill>
                <a:latin typeface="+mn-lt"/>
              </a:rPr>
              <a:t>First-line Therapy</a:t>
            </a:r>
          </a:p>
        </p:txBody>
      </p:sp>
      <p:sp>
        <p:nvSpPr>
          <p:cNvPr id="8" name="Content Placeholder 8"/>
          <p:cNvSpPr>
            <a:spLocks noGrp="1"/>
          </p:cNvSpPr>
          <p:nvPr>
            <p:ph idx="1"/>
          </p:nvPr>
        </p:nvSpPr>
        <p:spPr>
          <a:xfrm>
            <a:off x="295643" y="1906979"/>
            <a:ext cx="4114800" cy="3733800"/>
          </a:xfrm>
        </p:spPr>
        <p:txBody>
          <a:bodyPr>
            <a:normAutofit/>
          </a:bodyPr>
          <a:lstStyle/>
          <a:p>
            <a:r>
              <a:rPr lang="en-US" sz="2400" b="1" dirty="0"/>
              <a:t>Nivolumab (category 1)</a:t>
            </a:r>
          </a:p>
          <a:p>
            <a:r>
              <a:rPr lang="en-US" sz="2400" b="1" dirty="0"/>
              <a:t>Pembrolizumab</a:t>
            </a:r>
            <a:r>
              <a:rPr lang="en-US" sz="2400" dirty="0"/>
              <a:t> </a:t>
            </a:r>
            <a:r>
              <a:rPr lang="en-US" sz="2400" b="1" dirty="0"/>
              <a:t>(category 1)</a:t>
            </a:r>
          </a:p>
          <a:p>
            <a:r>
              <a:rPr lang="en-US" sz="2400" dirty="0"/>
              <a:t>Nivolumab + Ipilimumab</a:t>
            </a:r>
            <a:endParaRPr lang="en-US" sz="2400" b="1" dirty="0"/>
          </a:p>
          <a:p>
            <a:r>
              <a:rPr lang="en-US" sz="2400" dirty="0"/>
              <a:t>For BRAF positive patients:</a:t>
            </a:r>
          </a:p>
          <a:p>
            <a:pPr lvl="1"/>
            <a:r>
              <a:rPr lang="en-US" sz="2200" b="1" dirty="0"/>
              <a:t>Dabrafenib + Trametinib (category 1)</a:t>
            </a:r>
          </a:p>
          <a:p>
            <a:pPr lvl="1"/>
            <a:r>
              <a:rPr lang="en-US" sz="2200" b="1" dirty="0"/>
              <a:t>Vemurafenib + Cobimetinib (category 1)</a:t>
            </a:r>
          </a:p>
          <a:p>
            <a:r>
              <a:rPr lang="en-US" sz="2400" dirty="0"/>
              <a:t>Clinical trial</a:t>
            </a:r>
            <a:endParaRPr lang="en-US" sz="2400" dirty="0">
              <a:solidFill>
                <a:schemeClr val="tx1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9" name="Content Placeholder 10"/>
          <p:cNvSpPr txBox="1">
            <a:spLocks/>
          </p:cNvSpPr>
          <p:nvPr/>
        </p:nvSpPr>
        <p:spPr>
          <a:xfrm>
            <a:off x="4688840" y="1905000"/>
            <a:ext cx="4191000" cy="3733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First-line options not already used or clinical trial</a:t>
            </a:r>
          </a:p>
          <a:p>
            <a:r>
              <a:rPr lang="en-US" sz="2200" dirty="0"/>
              <a:t>Ipilimumab</a:t>
            </a:r>
          </a:p>
          <a:p>
            <a:r>
              <a:rPr lang="en-US" sz="2200" dirty="0"/>
              <a:t>Dacarbazine or temozolomide</a:t>
            </a:r>
          </a:p>
          <a:p>
            <a:r>
              <a:rPr lang="en-US" sz="2200" dirty="0"/>
              <a:t>High-dose IL-2</a:t>
            </a:r>
          </a:p>
          <a:p>
            <a:r>
              <a:rPr lang="en-US" sz="2200" dirty="0" err="1"/>
              <a:t>Biochemotherapy</a:t>
            </a:r>
            <a:r>
              <a:rPr lang="en-US" sz="2200" dirty="0"/>
              <a:t> </a:t>
            </a:r>
          </a:p>
          <a:p>
            <a:r>
              <a:rPr lang="en-US" sz="2200" dirty="0"/>
              <a:t>Cytotoxic chemotherapy</a:t>
            </a:r>
          </a:p>
          <a:p>
            <a:r>
              <a:rPr lang="en-US" sz="2200" dirty="0" err="1"/>
              <a:t>Imatinib</a:t>
            </a:r>
            <a:r>
              <a:rPr lang="en-US" sz="2200" dirty="0"/>
              <a:t> for C-KIT mutated tumors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0010" y="6594712"/>
            <a:ext cx="4572396" cy="29873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419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073"/>
    </mc:Choice>
    <mc:Fallback xmlns="">
      <p:transition spd="slow" advTm="132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ounded Rectangle 62"/>
          <p:cNvSpPr/>
          <p:nvPr/>
        </p:nvSpPr>
        <p:spPr>
          <a:xfrm>
            <a:off x="4730478" y="1550146"/>
            <a:ext cx="4003612" cy="2717054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ounded Rectangle 58"/>
          <p:cNvSpPr/>
          <p:nvPr/>
        </p:nvSpPr>
        <p:spPr>
          <a:xfrm>
            <a:off x="189443" y="1524000"/>
            <a:ext cx="4534957" cy="2743200"/>
          </a:xfrm>
          <a:prstGeom prst="roundRect">
            <a:avLst/>
          </a:prstGeom>
          <a:noFill/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37" y="228600"/>
            <a:ext cx="9144000" cy="1066800"/>
          </a:xfrm>
        </p:spPr>
        <p:txBody>
          <a:bodyPr/>
          <a:lstStyle/>
          <a:p>
            <a:r>
              <a:rPr lang="en-US" dirty="0"/>
              <a:t>CTLA-4 and PD-1 Pathways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43400"/>
            <a:ext cx="8229600" cy="178276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Ipilimumab: inhibits CTLA-4 on the T-cells</a:t>
            </a:r>
          </a:p>
          <a:p>
            <a:r>
              <a:rPr lang="en-US" dirty="0"/>
              <a:t>Pembrolizumab and Nivolumab inhibit PD-1 on the T-cells, preventing binding to PD-L1 on the tumor cells</a:t>
            </a:r>
          </a:p>
          <a:p>
            <a:r>
              <a:rPr lang="en-US" dirty="0"/>
              <a:t>Ultimately, prevents immune system </a:t>
            </a:r>
            <a:r>
              <a:rPr lang="en-US" dirty="0" err="1"/>
              <a:t>downregulation</a:t>
            </a:r>
            <a:endParaRPr lang="en-US" dirty="0"/>
          </a:p>
        </p:txBody>
      </p:sp>
      <p:pic>
        <p:nvPicPr>
          <p:cNvPr id="8194" name="Picture 2" descr="Unlabeled Animal Cell - ClipArt B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11372"/>
            <a:ext cx="2399488" cy="188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ealth Topics Blogs : Cancer Type Sign Ribbon Cells Horoscope ..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6" t="14952" r="16269" b="22088"/>
          <a:stretch/>
        </p:blipFill>
        <p:spPr bwMode="auto">
          <a:xfrm>
            <a:off x="6553200" y="1905000"/>
            <a:ext cx="2024063" cy="174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3505200" y="2133600"/>
            <a:ext cx="990600" cy="762000"/>
            <a:chOff x="3505200" y="2133600"/>
            <a:chExt cx="990600" cy="762000"/>
          </a:xfrm>
        </p:grpSpPr>
        <p:sp>
          <p:nvSpPr>
            <p:cNvPr id="9" name="Oval 8"/>
            <p:cNvSpPr/>
            <p:nvPr/>
          </p:nvSpPr>
          <p:spPr>
            <a:xfrm>
              <a:off x="3505200" y="2133600"/>
              <a:ext cx="990600" cy="762000"/>
            </a:xfrm>
            <a:prstGeom prst="ellipse">
              <a:avLst/>
            </a:prstGeom>
            <a:solidFill>
              <a:srgbClr val="E8C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3886200" y="2438400"/>
              <a:ext cx="457200" cy="340762"/>
            </a:xfrm>
            <a:prstGeom prst="ellipse">
              <a:avLst/>
            </a:prstGeom>
            <a:solidFill>
              <a:srgbClr val="8C02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800600" y="3072140"/>
            <a:ext cx="1066800" cy="890260"/>
            <a:chOff x="4800600" y="3072140"/>
            <a:chExt cx="1066800" cy="890260"/>
          </a:xfrm>
        </p:grpSpPr>
        <p:sp>
          <p:nvSpPr>
            <p:cNvPr id="22" name="Oval 21"/>
            <p:cNvSpPr/>
            <p:nvPr/>
          </p:nvSpPr>
          <p:spPr>
            <a:xfrm>
              <a:off x="4800600" y="3072140"/>
              <a:ext cx="1066800" cy="890260"/>
            </a:xfrm>
            <a:prstGeom prst="ellipse">
              <a:avLst/>
            </a:prstGeom>
            <a:solidFill>
              <a:srgbClr val="E8C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4953000" y="3482944"/>
              <a:ext cx="457200" cy="340762"/>
            </a:xfrm>
            <a:prstGeom prst="ellipse">
              <a:avLst/>
            </a:prstGeom>
            <a:solidFill>
              <a:srgbClr val="8C02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 rot="2059677">
            <a:off x="4291013" y="2057400"/>
            <a:ext cx="990600" cy="762000"/>
            <a:chOff x="3505200" y="2133600"/>
            <a:chExt cx="990600" cy="762000"/>
          </a:xfrm>
        </p:grpSpPr>
        <p:sp>
          <p:nvSpPr>
            <p:cNvPr id="27" name="Oval 26"/>
            <p:cNvSpPr/>
            <p:nvPr/>
          </p:nvSpPr>
          <p:spPr>
            <a:xfrm>
              <a:off x="3505200" y="2133600"/>
              <a:ext cx="990600" cy="762000"/>
            </a:xfrm>
            <a:prstGeom prst="ellipse">
              <a:avLst/>
            </a:prstGeom>
            <a:solidFill>
              <a:srgbClr val="E8C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886200" y="2438400"/>
              <a:ext cx="457200" cy="340762"/>
            </a:xfrm>
            <a:prstGeom prst="ellipse">
              <a:avLst/>
            </a:prstGeom>
            <a:solidFill>
              <a:srgbClr val="8C02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 rot="19756723">
            <a:off x="5237589" y="2453638"/>
            <a:ext cx="990600" cy="762000"/>
            <a:chOff x="3505200" y="2133600"/>
            <a:chExt cx="990600" cy="762000"/>
          </a:xfrm>
        </p:grpSpPr>
        <p:sp>
          <p:nvSpPr>
            <p:cNvPr id="30" name="Oval 29"/>
            <p:cNvSpPr/>
            <p:nvPr/>
          </p:nvSpPr>
          <p:spPr>
            <a:xfrm>
              <a:off x="3505200" y="2133600"/>
              <a:ext cx="990600" cy="762000"/>
            </a:xfrm>
            <a:prstGeom prst="ellipse">
              <a:avLst/>
            </a:prstGeom>
            <a:solidFill>
              <a:srgbClr val="E8C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886200" y="2438400"/>
              <a:ext cx="457200" cy="340762"/>
            </a:xfrm>
            <a:prstGeom prst="ellipse">
              <a:avLst/>
            </a:prstGeom>
            <a:solidFill>
              <a:srgbClr val="8C02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 rot="19098121">
            <a:off x="3809999" y="2850833"/>
            <a:ext cx="1066800" cy="890260"/>
            <a:chOff x="4800600" y="3072140"/>
            <a:chExt cx="1066800" cy="890260"/>
          </a:xfrm>
        </p:grpSpPr>
        <p:sp>
          <p:nvSpPr>
            <p:cNvPr id="33" name="Oval 32"/>
            <p:cNvSpPr/>
            <p:nvPr/>
          </p:nvSpPr>
          <p:spPr>
            <a:xfrm>
              <a:off x="4800600" y="3072140"/>
              <a:ext cx="1066800" cy="890260"/>
            </a:xfrm>
            <a:prstGeom prst="ellipse">
              <a:avLst/>
            </a:prstGeom>
            <a:solidFill>
              <a:srgbClr val="E8C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953000" y="3482944"/>
              <a:ext cx="457200" cy="340762"/>
            </a:xfrm>
            <a:prstGeom prst="ellipse">
              <a:avLst/>
            </a:prstGeom>
            <a:solidFill>
              <a:srgbClr val="8C02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 rot="19756723">
            <a:off x="2953531" y="2793519"/>
            <a:ext cx="990600" cy="762000"/>
            <a:chOff x="3505200" y="2133600"/>
            <a:chExt cx="990600" cy="762000"/>
          </a:xfrm>
        </p:grpSpPr>
        <p:sp>
          <p:nvSpPr>
            <p:cNvPr id="36" name="Oval 35"/>
            <p:cNvSpPr/>
            <p:nvPr/>
          </p:nvSpPr>
          <p:spPr>
            <a:xfrm>
              <a:off x="3505200" y="2133600"/>
              <a:ext cx="990600" cy="762000"/>
            </a:xfrm>
            <a:prstGeom prst="ellipse">
              <a:avLst/>
            </a:prstGeom>
            <a:solidFill>
              <a:srgbClr val="E8C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3886200" y="2438400"/>
              <a:ext cx="457200" cy="340762"/>
            </a:xfrm>
            <a:prstGeom prst="ellipse">
              <a:avLst/>
            </a:prstGeom>
            <a:solidFill>
              <a:srgbClr val="8C02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57201" y="3593068"/>
            <a:ext cx="171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Dendritic cell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311286" y="3798479"/>
            <a:ext cx="171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 Cells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858000" y="3654710"/>
            <a:ext cx="171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Tumor Cell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2545260" y="2844998"/>
            <a:ext cx="283141" cy="55476"/>
          </a:xfrm>
          <a:prstGeom prst="line">
            <a:avLst/>
          </a:prstGeom>
          <a:ln>
            <a:tailEnd type="oval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486749" y="2486862"/>
            <a:ext cx="283141" cy="55476"/>
          </a:xfrm>
          <a:prstGeom prst="line">
            <a:avLst/>
          </a:prstGeom>
          <a:ln>
            <a:headEnd type="oval"/>
            <a:tailEnd type="non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6079401" y="2125717"/>
            <a:ext cx="1380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/>
                </a:solidFill>
              </a:rPr>
              <a:t>PD-L1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6158680" y="2304614"/>
            <a:ext cx="526329" cy="407348"/>
            <a:chOff x="6158680" y="2304614"/>
            <a:chExt cx="526329" cy="407348"/>
          </a:xfrm>
        </p:grpSpPr>
        <p:sp>
          <p:nvSpPr>
            <p:cNvPr id="43" name="Block Arc 42"/>
            <p:cNvSpPr/>
            <p:nvPr/>
          </p:nvSpPr>
          <p:spPr>
            <a:xfrm rot="15310793">
              <a:off x="6257274" y="2284226"/>
              <a:ext cx="407348" cy="448123"/>
            </a:xfrm>
            <a:prstGeom prst="blockArc">
              <a:avLst/>
            </a:prstGeom>
            <a:solidFill>
              <a:srgbClr val="8C02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7" name="Straight Connector 46"/>
            <p:cNvCxnSpPr>
              <a:stCxn id="30" idx="6"/>
            </p:cNvCxnSpPr>
            <p:nvPr/>
          </p:nvCxnSpPr>
          <p:spPr>
            <a:xfrm flipV="1">
              <a:off x="6158680" y="2542338"/>
              <a:ext cx="97319" cy="39270"/>
            </a:xfrm>
            <a:prstGeom prst="line">
              <a:avLst/>
            </a:prstGeom>
            <a:ln w="82550">
              <a:solidFill>
                <a:srgbClr val="8C02C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51"/>
          <p:cNvSpPr txBox="1"/>
          <p:nvPr/>
        </p:nvSpPr>
        <p:spPr>
          <a:xfrm>
            <a:off x="5401072" y="2125717"/>
            <a:ext cx="1380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8C02CA"/>
                </a:solidFill>
              </a:rPr>
              <a:t>PD-1</a:t>
            </a:r>
          </a:p>
        </p:txBody>
      </p:sp>
      <p:grpSp>
        <p:nvGrpSpPr>
          <p:cNvPr id="54" name="Group 53"/>
          <p:cNvGrpSpPr/>
          <p:nvPr/>
        </p:nvGrpSpPr>
        <p:grpSpPr>
          <a:xfrm rot="13473288">
            <a:off x="2618980" y="2730163"/>
            <a:ext cx="526329" cy="407348"/>
            <a:chOff x="6158680" y="2304614"/>
            <a:chExt cx="526329" cy="407348"/>
          </a:xfrm>
        </p:grpSpPr>
        <p:sp>
          <p:nvSpPr>
            <p:cNvPr id="55" name="Block Arc 54"/>
            <p:cNvSpPr/>
            <p:nvPr/>
          </p:nvSpPr>
          <p:spPr>
            <a:xfrm rot="15310793">
              <a:off x="6257274" y="2284226"/>
              <a:ext cx="407348" cy="448123"/>
            </a:xfrm>
            <a:prstGeom prst="blockArc">
              <a:avLst/>
            </a:prstGeom>
            <a:solidFill>
              <a:srgbClr val="8C02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56" name="Straight Connector 55"/>
            <p:cNvCxnSpPr/>
            <p:nvPr/>
          </p:nvCxnSpPr>
          <p:spPr>
            <a:xfrm flipV="1">
              <a:off x="6158680" y="2542338"/>
              <a:ext cx="97319" cy="39270"/>
            </a:xfrm>
            <a:prstGeom prst="line">
              <a:avLst/>
            </a:prstGeom>
            <a:ln w="82550">
              <a:solidFill>
                <a:srgbClr val="8C02C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/>
          <p:cNvSpPr txBox="1"/>
          <p:nvPr/>
        </p:nvSpPr>
        <p:spPr>
          <a:xfrm>
            <a:off x="2475293" y="2526861"/>
            <a:ext cx="548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B7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497788" y="2443066"/>
            <a:ext cx="1380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8C02CA"/>
                </a:solidFill>
              </a:rPr>
              <a:t>CTLA-4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600849" y="1548544"/>
            <a:ext cx="171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2"/>
                </a:solidFill>
              </a:rPr>
              <a:t>Lymph Node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014783" y="1548544"/>
            <a:ext cx="2692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Systemic Circulation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202" y="6594712"/>
            <a:ext cx="4572396" cy="29873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784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33"/>
    </mc:Choice>
    <mc:Fallback xmlns="">
      <p:transition spd="slow" advTm="61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066800"/>
          </a:xfrm>
        </p:spPr>
        <p:txBody>
          <a:bodyPr>
            <a:normAutofit/>
          </a:bodyPr>
          <a:lstStyle/>
          <a:p>
            <a:r>
              <a:rPr lang="en-US" sz="4000" dirty="0"/>
              <a:t>Comparison of Anti-PD-1 Agents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9016823"/>
              </p:ext>
            </p:extLst>
          </p:nvPr>
        </p:nvGraphicFramePr>
        <p:xfrm>
          <a:off x="457200" y="1066800"/>
          <a:ext cx="8228965" cy="34848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61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06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70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05" marR="914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Pembrolizumab</a:t>
                      </a:r>
                    </a:p>
                  </a:txBody>
                  <a:tcPr marL="91405" marR="914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Nivolumab</a:t>
                      </a:r>
                      <a:endParaRPr lang="en-US" sz="1800" dirty="0"/>
                    </a:p>
                  </a:txBody>
                  <a:tcPr marL="91405" marR="9140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Initial FDA</a:t>
                      </a:r>
                      <a:r>
                        <a:rPr lang="en-US" sz="1600" baseline="0" dirty="0"/>
                        <a:t> Approval Date</a:t>
                      </a:r>
                      <a:endParaRPr lang="en-US" sz="1600" dirty="0"/>
                    </a:p>
                  </a:txBody>
                  <a:tcPr marL="91405" marR="914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September</a:t>
                      </a:r>
                      <a:r>
                        <a:rPr lang="en-US" sz="1600" baseline="0" dirty="0"/>
                        <a:t> 4, 2014</a:t>
                      </a:r>
                      <a:endParaRPr lang="en-US" sz="1600" dirty="0"/>
                    </a:p>
                  </a:txBody>
                  <a:tcPr marL="91405" marR="91405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December 22, 2014</a:t>
                      </a:r>
                    </a:p>
                  </a:txBody>
                  <a:tcPr marL="91405" marR="91405" anchor="ctr" anchorCtr="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Type of</a:t>
                      </a:r>
                      <a:r>
                        <a:rPr lang="en-US" sz="1600" baseline="0" dirty="0"/>
                        <a:t> Antibody</a:t>
                      </a:r>
                      <a:endParaRPr lang="en-US" sz="1600" dirty="0"/>
                    </a:p>
                  </a:txBody>
                  <a:tcPr marL="91405" marR="9140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Humanized,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IgG4</a:t>
                      </a:r>
                      <a:r>
                        <a:rPr lang="en-US" sz="1600" baseline="0" dirty="0"/>
                        <a:t> kappa immunoglobulin</a:t>
                      </a:r>
                      <a:endParaRPr lang="en-US" sz="1600" dirty="0"/>
                    </a:p>
                  </a:txBody>
                  <a:tcPr marL="91405" marR="91405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Human, IgG4</a:t>
                      </a:r>
                      <a:r>
                        <a:rPr lang="en-US" sz="1600" baseline="0" dirty="0"/>
                        <a:t> kappa immunoglobulin</a:t>
                      </a:r>
                      <a:endParaRPr lang="en-US" sz="1600" dirty="0"/>
                    </a:p>
                  </a:txBody>
                  <a:tcPr marL="91405" marR="91405" anchor="ctr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Approved</a:t>
                      </a:r>
                      <a:r>
                        <a:rPr lang="en-US" sz="1600" baseline="0" dirty="0"/>
                        <a:t> Dosing</a:t>
                      </a:r>
                    </a:p>
                    <a:p>
                      <a:pPr algn="l"/>
                      <a:r>
                        <a:rPr lang="en-US" sz="1600" baseline="0" dirty="0"/>
                        <a:t>(</a:t>
                      </a:r>
                      <a:r>
                        <a:rPr lang="en-US" sz="1600" b="1" baseline="0" dirty="0"/>
                        <a:t>single agent</a:t>
                      </a:r>
                      <a:r>
                        <a:rPr lang="en-US" sz="1600" baseline="0" dirty="0"/>
                        <a:t>)</a:t>
                      </a:r>
                      <a:endParaRPr lang="en-US" sz="1600" dirty="0"/>
                    </a:p>
                  </a:txBody>
                  <a:tcPr marL="91405" marR="914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 mg/kg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aseline="0" dirty="0"/>
                        <a:t>over 30 minutes every</a:t>
                      </a:r>
                    </a:p>
                    <a:p>
                      <a:pPr algn="ctr"/>
                      <a:r>
                        <a:rPr lang="en-US" sz="1600" baseline="0" dirty="0"/>
                        <a:t> 3 weeks</a:t>
                      </a:r>
                      <a:endParaRPr lang="en-US" sz="1600" dirty="0"/>
                    </a:p>
                  </a:txBody>
                  <a:tcPr marL="91405" marR="91405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240 mg </a:t>
                      </a:r>
                      <a:r>
                        <a:rPr lang="en-US" sz="1600" baseline="0" dirty="0"/>
                        <a:t>IV over 60 minutes every 2 weeks</a:t>
                      </a:r>
                      <a:endParaRPr lang="en-US" sz="1600" dirty="0"/>
                    </a:p>
                  </a:txBody>
                  <a:tcPr marL="91405" marR="91405" anchor="ctr" anchorCtr="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63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Approved indication in unresectable or metastatic</a:t>
                      </a:r>
                      <a:r>
                        <a:rPr lang="en-US" sz="1600" baseline="0" dirty="0"/>
                        <a:t> melanoma</a:t>
                      </a:r>
                      <a:endParaRPr lang="en-US" sz="1600" dirty="0"/>
                    </a:p>
                  </a:txBody>
                  <a:tcPr marL="91405" marR="9140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/>
                        <a:t>Single agent </a:t>
                      </a:r>
                      <a:r>
                        <a:rPr lang="en-US" sz="1600" baseline="0" dirty="0"/>
                        <a:t>in patients with </a:t>
                      </a:r>
                      <a:r>
                        <a:rPr lang="en-US" sz="1600" baseline="0" dirty="0" err="1"/>
                        <a:t>unresectable</a:t>
                      </a:r>
                      <a:r>
                        <a:rPr lang="en-US" sz="1600" baseline="0" dirty="0"/>
                        <a:t> or metastatic melanoma</a:t>
                      </a:r>
                      <a:endParaRPr lang="en-US" sz="1600" dirty="0"/>
                    </a:p>
                  </a:txBody>
                  <a:tcPr marL="91405" marR="91405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/>
                        <a:t>Single agent or in combination with ipilimumab  </a:t>
                      </a:r>
                      <a:r>
                        <a:rPr lang="en-US" sz="1600" baseline="0" dirty="0"/>
                        <a:t>in patients with </a:t>
                      </a:r>
                      <a:r>
                        <a:rPr lang="en-US" sz="1600" baseline="0" dirty="0" err="1"/>
                        <a:t>unresectable</a:t>
                      </a:r>
                      <a:r>
                        <a:rPr lang="en-US" sz="1600" baseline="0" dirty="0"/>
                        <a:t> or metastatic melanoma</a:t>
                      </a:r>
                      <a:endParaRPr lang="en-US" sz="1600" dirty="0"/>
                    </a:p>
                  </a:txBody>
                  <a:tcPr marL="91405" marR="91405" anchor="ctr" anchorCtr="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0" y="5715000"/>
            <a:ext cx="8229600" cy="30480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/>
              <a:t>Pembrolizumab and  nivolumab package inserts 2017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200" y="6573447"/>
            <a:ext cx="4572396" cy="29873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102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92"/>
    </mc:Choice>
    <mc:Fallback xmlns="">
      <p:transition spd="slow" advTm="67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066800"/>
          </a:xfrm>
        </p:spPr>
        <p:txBody>
          <a:bodyPr/>
          <a:lstStyle/>
          <a:p>
            <a:r>
              <a:rPr lang="en-US" dirty="0"/>
              <a:t>All Grade Autoimmune Toxicities</a:t>
            </a:r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3478157"/>
              </p:ext>
            </p:extLst>
          </p:nvPr>
        </p:nvGraphicFramePr>
        <p:xfrm>
          <a:off x="304800" y="1447800"/>
          <a:ext cx="8229137" cy="27482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997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</a:rPr>
                        <a:t>Toxicity</a:t>
                      </a:r>
                      <a:endParaRPr lang="en-US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2349" marR="923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</a:rPr>
                        <a:t>Clinical</a:t>
                      </a:r>
                      <a:r>
                        <a:rPr lang="en-US" baseline="0" dirty="0">
                          <a:latin typeface="+mn-lt"/>
                        </a:rPr>
                        <a:t> Effects</a:t>
                      </a:r>
                      <a:endParaRPr lang="en-US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2349" marR="923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</a:rPr>
                        <a:t>Ipilimumab</a:t>
                      </a:r>
                    </a:p>
                    <a:p>
                      <a:pPr algn="ctr"/>
                      <a:r>
                        <a:rPr lang="en-US" dirty="0"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baseline="0" dirty="0">
                          <a:latin typeface="+mn-lt"/>
                          <a:cs typeface="Arial" panose="020B0604020202020204" pitchFamily="34" charset="0"/>
                        </a:rPr>
                        <a:t> mg/kg</a:t>
                      </a:r>
                      <a:endParaRPr lang="en-US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2349" marR="923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  <a:cs typeface="Arial" panose="020B0604020202020204" pitchFamily="34" charset="0"/>
                        </a:rPr>
                        <a:t>PD-1</a:t>
                      </a:r>
                      <a:r>
                        <a:rPr lang="en-US" baseline="0" dirty="0">
                          <a:latin typeface="+mn-lt"/>
                          <a:cs typeface="Arial" panose="020B0604020202020204" pitchFamily="34" charset="0"/>
                        </a:rPr>
                        <a:t> inhibitors</a:t>
                      </a:r>
                      <a:endParaRPr lang="en-US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2349" marR="9234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n-lt"/>
                        </a:rPr>
                        <a:t>Time Frame</a:t>
                      </a:r>
                    </a:p>
                  </a:txBody>
                  <a:tcPr marL="92349" marR="92349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Skin</a:t>
                      </a:r>
                      <a:endParaRPr lang="en-US" sz="1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349" marR="923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Rash, vitiligo, pruritus</a:t>
                      </a:r>
                      <a:endParaRPr lang="en-US" sz="1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349" marR="923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47-68% </a:t>
                      </a:r>
                    </a:p>
                  </a:txBody>
                  <a:tcPr marL="92349" marR="923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+mn-lt"/>
                          <a:cs typeface="Arial" panose="020B0604020202020204" pitchFamily="34" charset="0"/>
                        </a:rPr>
                        <a:t>13-26%</a:t>
                      </a:r>
                    </a:p>
                  </a:txBody>
                  <a:tcPr marL="92349" marR="923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2-3 weeks</a:t>
                      </a:r>
                      <a:endParaRPr lang="en-US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349" marR="9234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Gastrointestinal</a:t>
                      </a:r>
                      <a:endParaRPr lang="en-US" sz="1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349" marR="923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Diarrhea,</a:t>
                      </a:r>
                      <a:r>
                        <a:rPr lang="en-US" sz="1600" baseline="0" dirty="0">
                          <a:solidFill>
                            <a:srgbClr val="002060"/>
                          </a:solidFill>
                        </a:rPr>
                        <a:t> colitis</a:t>
                      </a:r>
                      <a:endParaRPr lang="en-US" sz="1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349" marR="923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31-46% </a:t>
                      </a:r>
                    </a:p>
                  </a:txBody>
                  <a:tcPr marL="92349" marR="923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+mn-lt"/>
                          <a:cs typeface="Arial" panose="020B0604020202020204" pitchFamily="34" charset="0"/>
                        </a:rPr>
                        <a:t>14-19%</a:t>
                      </a:r>
                    </a:p>
                  </a:txBody>
                  <a:tcPr marL="92349" marR="923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6-7 weeks</a:t>
                      </a:r>
                      <a:endParaRPr lang="en-US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349" marR="9234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Liver</a:t>
                      </a:r>
                      <a:endParaRPr lang="en-US" sz="1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349" marR="923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Elevated</a:t>
                      </a:r>
                      <a:r>
                        <a:rPr lang="en-US" sz="1600" baseline="0" dirty="0">
                          <a:solidFill>
                            <a:srgbClr val="002060"/>
                          </a:solidFill>
                        </a:rPr>
                        <a:t> enzymes, bilirubin, hepatitis</a:t>
                      </a:r>
                      <a:endParaRPr lang="en-US" sz="1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349" marR="923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3-9% </a:t>
                      </a:r>
                    </a:p>
                  </a:txBody>
                  <a:tcPr marL="92349" marR="923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+mn-lt"/>
                          <a:cs typeface="Arial" panose="020B0604020202020204" pitchFamily="34" charset="0"/>
                        </a:rPr>
                        <a:t>1-4%</a:t>
                      </a:r>
                    </a:p>
                  </a:txBody>
                  <a:tcPr marL="92349" marR="923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6-7 weeks</a:t>
                      </a:r>
                      <a:endParaRPr lang="en-US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349" marR="9234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Endocrine</a:t>
                      </a:r>
                      <a:endParaRPr lang="en-US" sz="1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349" marR="923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Hypophysitis, hypothyroidism</a:t>
                      </a:r>
                      <a:endParaRPr lang="en-US" sz="1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349" marR="923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4-6% </a:t>
                      </a:r>
                    </a:p>
                  </a:txBody>
                  <a:tcPr marL="92349" marR="923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+mn-lt"/>
                          <a:cs typeface="Arial" panose="020B0604020202020204" pitchFamily="34" charset="0"/>
                        </a:rPr>
                        <a:t>3-10%</a:t>
                      </a:r>
                    </a:p>
                  </a:txBody>
                  <a:tcPr marL="92349" marR="923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After</a:t>
                      </a:r>
                      <a:r>
                        <a:rPr lang="en-US" baseline="0" dirty="0">
                          <a:solidFill>
                            <a:srgbClr val="002060"/>
                          </a:solidFill>
                        </a:rPr>
                        <a:t> 9 weeks</a:t>
                      </a:r>
                      <a:endParaRPr lang="en-US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349" marR="92349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2504" y="541020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Larkin J, et al. </a:t>
            </a:r>
            <a:r>
              <a:rPr lang="en-US" sz="1200" i="1" dirty="0"/>
              <a:t>N </a:t>
            </a:r>
            <a:r>
              <a:rPr lang="en-US" sz="1200" i="1" dirty="0" err="1"/>
              <a:t>Engl</a:t>
            </a:r>
            <a:r>
              <a:rPr lang="en-US" sz="1200" i="1" dirty="0"/>
              <a:t> J Med</a:t>
            </a:r>
            <a:r>
              <a:rPr lang="en-US" sz="1200" dirty="0"/>
              <a:t>.  2015;373:23-34.</a:t>
            </a:r>
          </a:p>
          <a:p>
            <a:r>
              <a:rPr lang="en-US" sz="1200" dirty="0"/>
              <a:t>Robert C, et al. </a:t>
            </a:r>
            <a:r>
              <a:rPr lang="en-US" sz="1200" i="1" dirty="0"/>
              <a:t>N </a:t>
            </a:r>
            <a:r>
              <a:rPr lang="en-US" sz="1200" i="1" dirty="0" err="1"/>
              <a:t>Engl</a:t>
            </a:r>
            <a:r>
              <a:rPr lang="en-US" sz="1200" i="1" dirty="0"/>
              <a:t> J Med</a:t>
            </a:r>
            <a:r>
              <a:rPr lang="en-US" sz="1200" dirty="0"/>
              <a:t>.  2015;372:2521-2532.</a:t>
            </a:r>
          </a:p>
          <a:p>
            <a:r>
              <a:rPr lang="en-US" sz="1200" dirty="0"/>
              <a:t>Weber JS, et al. </a:t>
            </a:r>
            <a:r>
              <a:rPr lang="en-US" sz="1200" i="1" dirty="0"/>
              <a:t>J </a:t>
            </a:r>
            <a:r>
              <a:rPr lang="en-US" sz="1200" i="1" dirty="0" err="1"/>
              <a:t>Clin</a:t>
            </a:r>
            <a:r>
              <a:rPr lang="en-US" sz="1200" i="1" dirty="0"/>
              <a:t> </a:t>
            </a:r>
            <a:r>
              <a:rPr lang="en-US" sz="1200" i="1" dirty="0" err="1"/>
              <a:t>Oncol</a:t>
            </a:r>
            <a:r>
              <a:rPr lang="en-US" sz="1200" i="1" dirty="0"/>
              <a:t>.</a:t>
            </a:r>
            <a:r>
              <a:rPr lang="en-US" sz="1200" dirty="0"/>
              <a:t> 2012; 30:2691-7.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6986" y="4343400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Black box warning for autoimmune effects, however neither </a:t>
            </a:r>
            <a:r>
              <a:rPr lang="en-US" dirty="0" err="1"/>
              <a:t>ipilimumab</a:t>
            </a:r>
            <a:r>
              <a:rPr lang="en-US" dirty="0"/>
              <a:t>, pembrolizumab or nivolumab lists any specific contraindications.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200" y="6559270"/>
            <a:ext cx="4572396" cy="29873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593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473"/>
    </mc:Choice>
    <mc:Fallback xmlns="">
      <p:transition spd="slow" advTm="105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Case Presentation: DC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002060"/>
                </a:solidFill>
              </a:rPr>
              <a:t>DC is a 51-year-old male with rheumatoid arthritis who previously received certolizumab and now on prednisone 5 mg daily.</a:t>
            </a:r>
          </a:p>
          <a:p>
            <a:r>
              <a:rPr lang="en-US" dirty="0">
                <a:solidFill>
                  <a:srgbClr val="002060"/>
                </a:solidFill>
              </a:rPr>
              <a:t>He presents with newly diagnosed stage IV melanoma involving the liver. </a:t>
            </a:r>
          </a:p>
          <a:p>
            <a:r>
              <a:rPr lang="en-US" dirty="0">
                <a:solidFill>
                  <a:srgbClr val="002060"/>
                </a:solidFill>
              </a:rPr>
              <a:t>His tumor is BRAF wild-type (WT).</a:t>
            </a: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Can we use a checkpoint inhibitor for DC’s metastatic melanoma?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200" y="6578763"/>
            <a:ext cx="4572396" cy="29873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252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79"/>
    </mc:Choice>
    <mc:Fallback xmlns="">
      <p:transition spd="slow" advTm="25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5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</TotalTime>
  <Words>1143</Words>
  <Application>Microsoft Office PowerPoint</Application>
  <PresentationFormat>On-screen Show (4:3)</PresentationFormat>
  <Paragraphs>186</Paragraphs>
  <Slides>15</Slides>
  <Notes>5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ＭＳ Ｐゴシック</vt:lpstr>
      <vt:lpstr>Arial</vt:lpstr>
      <vt:lpstr>Calibri</vt:lpstr>
      <vt:lpstr>Symbol</vt:lpstr>
      <vt:lpstr>Trebuchet MS</vt:lpstr>
      <vt:lpstr>Wingdings</vt:lpstr>
      <vt:lpstr>Office Theme</vt:lpstr>
      <vt:lpstr>PowerPoint Presentation</vt:lpstr>
      <vt:lpstr>PowerPoint Presentation</vt:lpstr>
      <vt:lpstr>Systemic Melanoma Treatment</vt:lpstr>
      <vt:lpstr>Talimogene Laherparepvec (T-VEC)</vt:lpstr>
      <vt:lpstr>Systemic Therapy Options for Metastatic Melanoma</vt:lpstr>
      <vt:lpstr>CTLA-4 and PD-1 Pathways</vt:lpstr>
      <vt:lpstr>Comparison of Anti-PD-1 Agents</vt:lpstr>
      <vt:lpstr>All Grade Autoimmune Toxicities</vt:lpstr>
      <vt:lpstr>Case Presentation: DC</vt:lpstr>
      <vt:lpstr>Autoimmune Disorders and Cancer</vt:lpstr>
      <vt:lpstr>Ipilimumab in Autoimmune Diseases</vt:lpstr>
      <vt:lpstr>Anti-PD-1 Therapy in Autoimmune Diseases</vt:lpstr>
      <vt:lpstr>Patient Case: DC</vt:lpstr>
      <vt:lpstr>Conclusions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VStevenson</dc:creator>
  <cp:lastModifiedBy>Stephanie Moore</cp:lastModifiedBy>
  <cp:revision>161</cp:revision>
  <dcterms:created xsi:type="dcterms:W3CDTF">2016-04-20T20:33:18Z</dcterms:created>
  <dcterms:modified xsi:type="dcterms:W3CDTF">2017-05-04T14:58:15Z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ED30A09F-4122-4F65-AD04-D8F8B7721671</vt:lpwstr>
  </property>
  <property fmtid="{D5CDD505-2E9C-101B-9397-08002B2CF9AE}" pid="3" name="ArticulatePath">
    <vt:lpwstr>ICLIO Mock Slides</vt:lpwstr>
  </property>
</Properties>
</file>