
<file path=[Content_Types].xml><?xml version="1.0" encoding="utf-8"?>
<Types xmlns="http://schemas.openxmlformats.org/package/2006/content-types">
  <Override PartName="/ppt/slides/slide6.xml" ContentType="application/vnd.openxmlformats-officedocument.presentationml.slide+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7" r:id="rId2"/>
    <p:sldId id="276" r:id="rId3"/>
    <p:sldId id="27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8"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02" y="-24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CC51AE-47F2-46C6-AFA4-76053AA05289}"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5F080936-8E7C-4451-B97E-07C0559D1039}">
      <dgm:prSet phldrT="[Text]" custT="1"/>
      <dgm:spPr/>
      <dgm:t>
        <a:bodyPr/>
        <a:lstStyle/>
        <a:p>
          <a:r>
            <a:rPr lang="en-US" sz="1800" b="1" i="1" dirty="0" smtClean="0"/>
            <a:t>Vaccines (mid-1980s, 2010) </a:t>
          </a:r>
          <a:endParaRPr lang="en-US" sz="1800" b="1" i="1" dirty="0"/>
        </a:p>
      </dgm:t>
    </dgm:pt>
    <dgm:pt modelId="{CB03BB5C-83A4-47CE-9B37-D7DA6BEA4B4D}" type="parTrans" cxnId="{E0820C23-BB3B-458B-8643-DA473FD6B4F0}">
      <dgm:prSet/>
      <dgm:spPr/>
      <dgm:t>
        <a:bodyPr/>
        <a:lstStyle/>
        <a:p>
          <a:endParaRPr lang="en-US" sz="2000" b="1" i="1"/>
        </a:p>
      </dgm:t>
    </dgm:pt>
    <dgm:pt modelId="{170DCCE3-B7CB-4298-A5FB-AB196F58F915}" type="sibTrans" cxnId="{E0820C23-BB3B-458B-8643-DA473FD6B4F0}">
      <dgm:prSet/>
      <dgm:spPr/>
      <dgm:t>
        <a:bodyPr/>
        <a:lstStyle/>
        <a:p>
          <a:endParaRPr lang="en-US" sz="2000" b="1" i="1"/>
        </a:p>
      </dgm:t>
    </dgm:pt>
    <dgm:pt modelId="{A05D5823-E7E4-4D40-B872-EB4371ADB2E8}">
      <dgm:prSet phldrT="[Text]" custT="1"/>
      <dgm:spPr/>
      <dgm:t>
        <a:bodyPr/>
        <a:lstStyle/>
        <a:p>
          <a:r>
            <a:rPr lang="en-US" sz="1800" b="1" i="1" dirty="0" smtClean="0"/>
            <a:t>Checkpoint Inhibitors (2011)</a:t>
          </a:r>
        </a:p>
      </dgm:t>
    </dgm:pt>
    <dgm:pt modelId="{2EE65BAD-690A-4D00-A17D-396877EFD6AB}" type="sibTrans" cxnId="{91509658-A905-4B9A-BA11-640E440784C4}">
      <dgm:prSet/>
      <dgm:spPr/>
      <dgm:t>
        <a:bodyPr/>
        <a:lstStyle/>
        <a:p>
          <a:endParaRPr lang="en-US" sz="2000" b="1" i="1"/>
        </a:p>
      </dgm:t>
    </dgm:pt>
    <dgm:pt modelId="{23A32C0B-D744-420B-88D1-A17CA6AA14A4}" type="parTrans" cxnId="{91509658-A905-4B9A-BA11-640E440784C4}">
      <dgm:prSet/>
      <dgm:spPr/>
      <dgm:t>
        <a:bodyPr/>
        <a:lstStyle/>
        <a:p>
          <a:endParaRPr lang="en-US" sz="2000" b="1" i="1"/>
        </a:p>
      </dgm:t>
    </dgm:pt>
    <dgm:pt modelId="{59EF6E64-B0B4-41B3-BBDC-643630638413}">
      <dgm:prSet phldrT="[Text]" custT="1"/>
      <dgm:spPr/>
      <dgm:t>
        <a:bodyPr/>
        <a:lstStyle/>
        <a:p>
          <a:r>
            <a:rPr lang="en-US" sz="1800" b="1" i="1" dirty="0" smtClean="0"/>
            <a:t>Cytokines (mid-1980s) </a:t>
          </a:r>
          <a:endParaRPr lang="en-US" sz="1800" b="1" i="1" dirty="0"/>
        </a:p>
      </dgm:t>
    </dgm:pt>
    <dgm:pt modelId="{92107B9C-847B-4D4E-9A07-1F8D3F04C629}" type="sibTrans" cxnId="{EAF4C43A-3452-4163-A3A8-2D0A1B154261}">
      <dgm:prSet/>
      <dgm:spPr/>
      <dgm:t>
        <a:bodyPr/>
        <a:lstStyle/>
        <a:p>
          <a:endParaRPr lang="en-US" sz="2000" b="1" i="1"/>
        </a:p>
      </dgm:t>
    </dgm:pt>
    <dgm:pt modelId="{85E462F7-6B71-4F42-8D4B-AEBC9DF9BE5B}" type="parTrans" cxnId="{EAF4C43A-3452-4163-A3A8-2D0A1B154261}">
      <dgm:prSet/>
      <dgm:spPr/>
      <dgm:t>
        <a:bodyPr/>
        <a:lstStyle/>
        <a:p>
          <a:endParaRPr lang="en-US" sz="2000" b="1" i="1"/>
        </a:p>
      </dgm:t>
    </dgm:pt>
    <dgm:pt modelId="{CDB843C3-70F9-45B9-AD99-D0259513C27C}">
      <dgm:prSet phldrT="[Text]" custT="1"/>
      <dgm:spPr/>
      <dgm:t>
        <a:bodyPr/>
        <a:lstStyle/>
        <a:p>
          <a:r>
            <a:rPr lang="en-US" sz="1200" b="1" dirty="0" smtClean="0"/>
            <a:t>elicit an immune response against the tumor; examples of include interferons (e.g. interferon alfa-2b (1986) and interleukins (</a:t>
          </a:r>
          <a:r>
            <a:rPr lang="en-US" sz="1200" b="1" dirty="0" err="1" smtClean="0"/>
            <a:t>aldesleukin</a:t>
          </a:r>
          <a:r>
            <a:rPr lang="en-US" sz="1200" b="1" dirty="0" smtClean="0"/>
            <a:t> (1992))</a:t>
          </a:r>
          <a:endParaRPr lang="en-US" sz="1200" b="1" i="1" dirty="0"/>
        </a:p>
      </dgm:t>
    </dgm:pt>
    <dgm:pt modelId="{9ECD85AF-1C11-4FB8-B5A3-D8F731ED0486}" type="parTrans" cxnId="{4247A287-A800-4F31-A56A-6831D16F524D}">
      <dgm:prSet/>
      <dgm:spPr/>
      <dgm:t>
        <a:bodyPr/>
        <a:lstStyle/>
        <a:p>
          <a:endParaRPr lang="en-US"/>
        </a:p>
      </dgm:t>
    </dgm:pt>
    <dgm:pt modelId="{3E9CB5A4-6084-4701-B3D1-2AE423B7707D}" type="sibTrans" cxnId="{4247A287-A800-4F31-A56A-6831D16F524D}">
      <dgm:prSet/>
      <dgm:spPr/>
      <dgm:t>
        <a:bodyPr/>
        <a:lstStyle/>
        <a:p>
          <a:endParaRPr lang="en-US"/>
        </a:p>
      </dgm:t>
    </dgm:pt>
    <dgm:pt modelId="{6F6881E9-527A-477E-8BAB-E360CD3BC4F7}">
      <dgm:prSet phldrT="[Text]" custT="1"/>
      <dgm:spPr/>
      <dgm:t>
        <a:bodyPr/>
        <a:lstStyle/>
        <a:p>
          <a:r>
            <a:rPr lang="en-US" sz="1200" b="1" dirty="0" smtClean="0"/>
            <a:t>introduce the immune system to tumor-associated antigens; immune system recognizes and attacks tumor cells associated with the antigen (e.g. Bacillus </a:t>
          </a:r>
          <a:r>
            <a:rPr lang="en-US" sz="1200" b="1" dirty="0" err="1" smtClean="0"/>
            <a:t>Calmette</a:t>
          </a:r>
          <a:r>
            <a:rPr lang="en-US" sz="1200" b="1" dirty="0" smtClean="0"/>
            <a:t>-Guerin (mid-1980s) </a:t>
          </a:r>
          <a:r>
            <a:rPr lang="en-US" sz="1200" b="1" dirty="0" err="1" smtClean="0"/>
            <a:t>sipuleucel</a:t>
          </a:r>
          <a:r>
            <a:rPr lang="en-US" sz="1200" b="1" dirty="0" smtClean="0"/>
            <a:t>-T (2010))</a:t>
          </a:r>
          <a:endParaRPr lang="en-US" sz="1200" b="1" dirty="0"/>
        </a:p>
      </dgm:t>
    </dgm:pt>
    <dgm:pt modelId="{6B4E2D6D-1F45-4BF7-BB63-5B18E96F06A7}" type="parTrans" cxnId="{60996707-C17C-47D0-B133-E3E5D4A9A899}">
      <dgm:prSet/>
      <dgm:spPr/>
      <dgm:t>
        <a:bodyPr/>
        <a:lstStyle/>
        <a:p>
          <a:endParaRPr lang="en-US"/>
        </a:p>
      </dgm:t>
    </dgm:pt>
    <dgm:pt modelId="{A382C976-052B-4F0D-91D1-86F2A9EBD118}" type="sibTrans" cxnId="{60996707-C17C-47D0-B133-E3E5D4A9A899}">
      <dgm:prSet/>
      <dgm:spPr/>
      <dgm:t>
        <a:bodyPr/>
        <a:lstStyle/>
        <a:p>
          <a:endParaRPr lang="en-US"/>
        </a:p>
      </dgm:t>
    </dgm:pt>
    <dgm:pt modelId="{A277B50D-D0F9-4537-841E-9A73F00A29BD}">
      <dgm:prSet phldrT="[Text]" custT="1"/>
      <dgm:spPr/>
      <dgm:t>
        <a:bodyPr/>
        <a:lstStyle/>
        <a:p>
          <a:r>
            <a:rPr lang="en-US" sz="1200" b="1" dirty="0" smtClean="0"/>
            <a:t>Tumors escape detection from the immune system by expressing “checkpoint” proteins on their cell surface; targeting and inhibiting these cell surface proteins enhances the immune response to the tumor (e.g. </a:t>
          </a:r>
          <a:r>
            <a:rPr lang="en-US" sz="1200" b="1" dirty="0" err="1" smtClean="0"/>
            <a:t>ipilimumab</a:t>
          </a:r>
          <a:r>
            <a:rPr lang="en-US" sz="1200" b="1" dirty="0" smtClean="0"/>
            <a:t> (2011), </a:t>
          </a:r>
          <a:r>
            <a:rPr lang="en-US" sz="1200" b="1" dirty="0" err="1" smtClean="0"/>
            <a:t>nivolumab</a:t>
          </a:r>
          <a:r>
            <a:rPr lang="en-US" sz="1200" b="1" dirty="0" smtClean="0"/>
            <a:t> (2014), </a:t>
          </a:r>
          <a:r>
            <a:rPr lang="en-US" sz="1200" b="1" dirty="0" err="1" smtClean="0"/>
            <a:t>pembrolizumab</a:t>
          </a:r>
          <a:r>
            <a:rPr lang="en-US" sz="1200" b="1" dirty="0" smtClean="0"/>
            <a:t> (2014))</a:t>
          </a:r>
        </a:p>
      </dgm:t>
    </dgm:pt>
    <dgm:pt modelId="{E2E83A14-FDC0-4715-9BFF-8845683CC30A}" type="parTrans" cxnId="{803FC820-CF01-45D0-926F-8F83AF4B0535}">
      <dgm:prSet/>
      <dgm:spPr/>
      <dgm:t>
        <a:bodyPr/>
        <a:lstStyle/>
        <a:p>
          <a:endParaRPr lang="en-US"/>
        </a:p>
      </dgm:t>
    </dgm:pt>
    <dgm:pt modelId="{6F7ECFAE-AD70-471B-BE25-BB437CC38E8B}" type="sibTrans" cxnId="{803FC820-CF01-45D0-926F-8F83AF4B0535}">
      <dgm:prSet/>
      <dgm:spPr/>
      <dgm:t>
        <a:bodyPr/>
        <a:lstStyle/>
        <a:p>
          <a:endParaRPr lang="en-US"/>
        </a:p>
      </dgm:t>
    </dgm:pt>
    <dgm:pt modelId="{FC469A57-E8EA-44C2-9784-86BC61075D4B}" type="pres">
      <dgm:prSet presAssocID="{2CCC51AE-47F2-46C6-AFA4-76053AA05289}" presName="linear" presStyleCnt="0">
        <dgm:presLayoutVars>
          <dgm:dir/>
          <dgm:animLvl val="lvl"/>
          <dgm:resizeHandles val="exact"/>
        </dgm:presLayoutVars>
      </dgm:prSet>
      <dgm:spPr/>
      <dgm:t>
        <a:bodyPr/>
        <a:lstStyle/>
        <a:p>
          <a:endParaRPr lang="en-US"/>
        </a:p>
      </dgm:t>
    </dgm:pt>
    <dgm:pt modelId="{EA4E95B9-0A40-4AF7-9BA2-F73EC5197445}" type="pres">
      <dgm:prSet presAssocID="{59EF6E64-B0B4-41B3-BBDC-643630638413}" presName="parentLin" presStyleCnt="0"/>
      <dgm:spPr/>
    </dgm:pt>
    <dgm:pt modelId="{D8B33EAD-ABB0-461C-AC65-5E67474A8951}" type="pres">
      <dgm:prSet presAssocID="{59EF6E64-B0B4-41B3-BBDC-643630638413}" presName="parentLeftMargin" presStyleLbl="node1" presStyleIdx="0" presStyleCnt="3"/>
      <dgm:spPr/>
      <dgm:t>
        <a:bodyPr/>
        <a:lstStyle/>
        <a:p>
          <a:endParaRPr lang="en-US"/>
        </a:p>
      </dgm:t>
    </dgm:pt>
    <dgm:pt modelId="{01B774B8-DD09-4FF4-9FA0-C7EEB4E4F024}" type="pres">
      <dgm:prSet presAssocID="{59EF6E64-B0B4-41B3-BBDC-643630638413}" presName="parentText" presStyleLbl="node1" presStyleIdx="0" presStyleCnt="3" custScaleY="103127">
        <dgm:presLayoutVars>
          <dgm:chMax val="0"/>
          <dgm:bulletEnabled val="1"/>
        </dgm:presLayoutVars>
      </dgm:prSet>
      <dgm:spPr/>
      <dgm:t>
        <a:bodyPr/>
        <a:lstStyle/>
        <a:p>
          <a:endParaRPr lang="en-US"/>
        </a:p>
      </dgm:t>
    </dgm:pt>
    <dgm:pt modelId="{64D4A55A-ACAF-4380-B378-01DF60575934}" type="pres">
      <dgm:prSet presAssocID="{59EF6E64-B0B4-41B3-BBDC-643630638413}" presName="negativeSpace" presStyleCnt="0"/>
      <dgm:spPr/>
    </dgm:pt>
    <dgm:pt modelId="{BD9659E3-7897-453C-A205-933F2C5C5F46}" type="pres">
      <dgm:prSet presAssocID="{59EF6E64-B0B4-41B3-BBDC-643630638413}" presName="childText" presStyleLbl="conFgAcc1" presStyleIdx="0" presStyleCnt="3">
        <dgm:presLayoutVars>
          <dgm:bulletEnabled val="1"/>
        </dgm:presLayoutVars>
      </dgm:prSet>
      <dgm:spPr/>
      <dgm:t>
        <a:bodyPr/>
        <a:lstStyle/>
        <a:p>
          <a:endParaRPr lang="en-US"/>
        </a:p>
      </dgm:t>
    </dgm:pt>
    <dgm:pt modelId="{A3FC6CFB-A10E-4A77-9E7C-3628DE0CCC8B}" type="pres">
      <dgm:prSet presAssocID="{92107B9C-847B-4D4E-9A07-1F8D3F04C629}" presName="spaceBetweenRectangles" presStyleCnt="0"/>
      <dgm:spPr/>
    </dgm:pt>
    <dgm:pt modelId="{1C3F2B3C-618C-438A-997C-FA158714455C}" type="pres">
      <dgm:prSet presAssocID="{5F080936-8E7C-4451-B97E-07C0559D1039}" presName="parentLin" presStyleCnt="0"/>
      <dgm:spPr/>
    </dgm:pt>
    <dgm:pt modelId="{39D1AF89-96DC-42C3-A5C3-B43D1BA59590}" type="pres">
      <dgm:prSet presAssocID="{5F080936-8E7C-4451-B97E-07C0559D1039}" presName="parentLeftMargin" presStyleLbl="node1" presStyleIdx="0" presStyleCnt="3"/>
      <dgm:spPr/>
      <dgm:t>
        <a:bodyPr/>
        <a:lstStyle/>
        <a:p>
          <a:endParaRPr lang="en-US"/>
        </a:p>
      </dgm:t>
    </dgm:pt>
    <dgm:pt modelId="{B5EA00A0-4DAC-40E3-B59B-75EF762F2C33}" type="pres">
      <dgm:prSet presAssocID="{5F080936-8E7C-4451-B97E-07C0559D1039}" presName="parentText" presStyleLbl="node1" presStyleIdx="1" presStyleCnt="3">
        <dgm:presLayoutVars>
          <dgm:chMax val="0"/>
          <dgm:bulletEnabled val="1"/>
        </dgm:presLayoutVars>
      </dgm:prSet>
      <dgm:spPr/>
      <dgm:t>
        <a:bodyPr/>
        <a:lstStyle/>
        <a:p>
          <a:endParaRPr lang="en-US"/>
        </a:p>
      </dgm:t>
    </dgm:pt>
    <dgm:pt modelId="{1B1364A5-EA37-472D-A15A-9A92FB02187F}" type="pres">
      <dgm:prSet presAssocID="{5F080936-8E7C-4451-B97E-07C0559D1039}" presName="negativeSpace" presStyleCnt="0"/>
      <dgm:spPr/>
    </dgm:pt>
    <dgm:pt modelId="{45968E95-D49B-48F7-9654-777B9BE3F8CB}" type="pres">
      <dgm:prSet presAssocID="{5F080936-8E7C-4451-B97E-07C0559D1039}" presName="childText" presStyleLbl="conFgAcc1" presStyleIdx="1" presStyleCnt="3">
        <dgm:presLayoutVars>
          <dgm:bulletEnabled val="1"/>
        </dgm:presLayoutVars>
      </dgm:prSet>
      <dgm:spPr/>
      <dgm:t>
        <a:bodyPr/>
        <a:lstStyle/>
        <a:p>
          <a:endParaRPr lang="en-US"/>
        </a:p>
      </dgm:t>
    </dgm:pt>
    <dgm:pt modelId="{0F3E22C9-5CBA-4713-8562-7D47C8D19FA0}" type="pres">
      <dgm:prSet presAssocID="{170DCCE3-B7CB-4298-A5FB-AB196F58F915}" presName="spaceBetweenRectangles" presStyleCnt="0"/>
      <dgm:spPr/>
    </dgm:pt>
    <dgm:pt modelId="{43EA4B60-845A-464C-8B47-C67E1A67E7C4}" type="pres">
      <dgm:prSet presAssocID="{A05D5823-E7E4-4D40-B872-EB4371ADB2E8}" presName="parentLin" presStyleCnt="0"/>
      <dgm:spPr/>
    </dgm:pt>
    <dgm:pt modelId="{2A3C653C-C8B8-4E6E-8340-BB49CCDC61CC}" type="pres">
      <dgm:prSet presAssocID="{A05D5823-E7E4-4D40-B872-EB4371ADB2E8}" presName="parentLeftMargin" presStyleLbl="node1" presStyleIdx="1" presStyleCnt="3"/>
      <dgm:spPr/>
      <dgm:t>
        <a:bodyPr/>
        <a:lstStyle/>
        <a:p>
          <a:endParaRPr lang="en-US"/>
        </a:p>
      </dgm:t>
    </dgm:pt>
    <dgm:pt modelId="{6F063E57-5E64-47BE-8EE6-DB2C700DDA3B}" type="pres">
      <dgm:prSet presAssocID="{A05D5823-E7E4-4D40-B872-EB4371ADB2E8}" presName="parentText" presStyleLbl="node1" presStyleIdx="2" presStyleCnt="3">
        <dgm:presLayoutVars>
          <dgm:chMax val="0"/>
          <dgm:bulletEnabled val="1"/>
        </dgm:presLayoutVars>
      </dgm:prSet>
      <dgm:spPr/>
      <dgm:t>
        <a:bodyPr/>
        <a:lstStyle/>
        <a:p>
          <a:endParaRPr lang="en-US"/>
        </a:p>
      </dgm:t>
    </dgm:pt>
    <dgm:pt modelId="{D682E9BD-BC05-4A5F-98B9-4017FE76DB85}" type="pres">
      <dgm:prSet presAssocID="{A05D5823-E7E4-4D40-B872-EB4371ADB2E8}" presName="negativeSpace" presStyleCnt="0"/>
      <dgm:spPr/>
    </dgm:pt>
    <dgm:pt modelId="{05D856C3-8230-4540-9FBF-041D60260F3C}" type="pres">
      <dgm:prSet presAssocID="{A05D5823-E7E4-4D40-B872-EB4371ADB2E8}" presName="childText" presStyleLbl="conFgAcc1" presStyleIdx="2" presStyleCnt="3">
        <dgm:presLayoutVars>
          <dgm:bulletEnabled val="1"/>
        </dgm:presLayoutVars>
      </dgm:prSet>
      <dgm:spPr/>
      <dgm:t>
        <a:bodyPr/>
        <a:lstStyle/>
        <a:p>
          <a:endParaRPr lang="en-US"/>
        </a:p>
      </dgm:t>
    </dgm:pt>
  </dgm:ptLst>
  <dgm:cxnLst>
    <dgm:cxn modelId="{8913BC61-938A-4BC1-97A5-AE4EF3B71F3E}" type="presOf" srcId="{CDB843C3-70F9-45B9-AD99-D0259513C27C}" destId="{BD9659E3-7897-453C-A205-933F2C5C5F46}" srcOrd="0" destOrd="0" presId="urn:microsoft.com/office/officeart/2005/8/layout/list1"/>
    <dgm:cxn modelId="{62DD0DBE-970B-4C18-A2C4-CDA04148882B}" type="presOf" srcId="{6F6881E9-527A-477E-8BAB-E360CD3BC4F7}" destId="{45968E95-D49B-48F7-9654-777B9BE3F8CB}" srcOrd="0" destOrd="0" presId="urn:microsoft.com/office/officeart/2005/8/layout/list1"/>
    <dgm:cxn modelId="{803FC820-CF01-45D0-926F-8F83AF4B0535}" srcId="{A05D5823-E7E4-4D40-B872-EB4371ADB2E8}" destId="{A277B50D-D0F9-4537-841E-9A73F00A29BD}" srcOrd="0" destOrd="0" parTransId="{E2E83A14-FDC0-4715-9BFF-8845683CC30A}" sibTransId="{6F7ECFAE-AD70-471B-BE25-BB437CC38E8B}"/>
    <dgm:cxn modelId="{E0820C23-BB3B-458B-8643-DA473FD6B4F0}" srcId="{2CCC51AE-47F2-46C6-AFA4-76053AA05289}" destId="{5F080936-8E7C-4451-B97E-07C0559D1039}" srcOrd="1" destOrd="0" parTransId="{CB03BB5C-83A4-47CE-9B37-D7DA6BEA4B4D}" sibTransId="{170DCCE3-B7CB-4298-A5FB-AB196F58F915}"/>
    <dgm:cxn modelId="{7D1EBD87-FAE0-4FC5-AD75-B90AA2AC1250}" type="presOf" srcId="{59EF6E64-B0B4-41B3-BBDC-643630638413}" destId="{D8B33EAD-ABB0-461C-AC65-5E67474A8951}" srcOrd="0" destOrd="0" presId="urn:microsoft.com/office/officeart/2005/8/layout/list1"/>
    <dgm:cxn modelId="{8E944105-2D89-4A83-8B12-719FBE5DB46A}" type="presOf" srcId="{5F080936-8E7C-4451-B97E-07C0559D1039}" destId="{39D1AF89-96DC-42C3-A5C3-B43D1BA59590}" srcOrd="0" destOrd="0" presId="urn:microsoft.com/office/officeart/2005/8/layout/list1"/>
    <dgm:cxn modelId="{8E69C54C-BFC5-4951-904C-F3B67AEF7E93}" type="presOf" srcId="{2CCC51AE-47F2-46C6-AFA4-76053AA05289}" destId="{FC469A57-E8EA-44C2-9784-86BC61075D4B}" srcOrd="0" destOrd="0" presId="urn:microsoft.com/office/officeart/2005/8/layout/list1"/>
    <dgm:cxn modelId="{FFFE9741-5F29-4D06-A319-F37D577EDD33}" type="presOf" srcId="{A277B50D-D0F9-4537-841E-9A73F00A29BD}" destId="{05D856C3-8230-4540-9FBF-041D60260F3C}" srcOrd="0" destOrd="0" presId="urn:microsoft.com/office/officeart/2005/8/layout/list1"/>
    <dgm:cxn modelId="{91509658-A905-4B9A-BA11-640E440784C4}" srcId="{2CCC51AE-47F2-46C6-AFA4-76053AA05289}" destId="{A05D5823-E7E4-4D40-B872-EB4371ADB2E8}" srcOrd="2" destOrd="0" parTransId="{23A32C0B-D744-420B-88D1-A17CA6AA14A4}" sibTransId="{2EE65BAD-690A-4D00-A17D-396877EFD6AB}"/>
    <dgm:cxn modelId="{99E60EE1-F716-411E-996F-2CECDFAA7C44}" type="presOf" srcId="{5F080936-8E7C-4451-B97E-07C0559D1039}" destId="{B5EA00A0-4DAC-40E3-B59B-75EF762F2C33}" srcOrd="1" destOrd="0" presId="urn:microsoft.com/office/officeart/2005/8/layout/list1"/>
    <dgm:cxn modelId="{EAF4C43A-3452-4163-A3A8-2D0A1B154261}" srcId="{2CCC51AE-47F2-46C6-AFA4-76053AA05289}" destId="{59EF6E64-B0B4-41B3-BBDC-643630638413}" srcOrd="0" destOrd="0" parTransId="{85E462F7-6B71-4F42-8D4B-AEBC9DF9BE5B}" sibTransId="{92107B9C-847B-4D4E-9A07-1F8D3F04C629}"/>
    <dgm:cxn modelId="{4247A287-A800-4F31-A56A-6831D16F524D}" srcId="{59EF6E64-B0B4-41B3-BBDC-643630638413}" destId="{CDB843C3-70F9-45B9-AD99-D0259513C27C}" srcOrd="0" destOrd="0" parTransId="{9ECD85AF-1C11-4FB8-B5A3-D8F731ED0486}" sibTransId="{3E9CB5A4-6084-4701-B3D1-2AE423B7707D}"/>
    <dgm:cxn modelId="{0FE119D5-26E9-4971-A6E4-1F83BB7E9EB9}" type="presOf" srcId="{A05D5823-E7E4-4D40-B872-EB4371ADB2E8}" destId="{2A3C653C-C8B8-4E6E-8340-BB49CCDC61CC}" srcOrd="0" destOrd="0" presId="urn:microsoft.com/office/officeart/2005/8/layout/list1"/>
    <dgm:cxn modelId="{60996707-C17C-47D0-B133-E3E5D4A9A899}" srcId="{5F080936-8E7C-4451-B97E-07C0559D1039}" destId="{6F6881E9-527A-477E-8BAB-E360CD3BC4F7}" srcOrd="0" destOrd="0" parTransId="{6B4E2D6D-1F45-4BF7-BB63-5B18E96F06A7}" sibTransId="{A382C976-052B-4F0D-91D1-86F2A9EBD118}"/>
    <dgm:cxn modelId="{208ABA67-7540-4194-A92F-DCA2CB41C3BC}" type="presOf" srcId="{A05D5823-E7E4-4D40-B872-EB4371ADB2E8}" destId="{6F063E57-5E64-47BE-8EE6-DB2C700DDA3B}" srcOrd="1" destOrd="0" presId="urn:microsoft.com/office/officeart/2005/8/layout/list1"/>
    <dgm:cxn modelId="{2B8B8971-311C-4BBE-B016-21DCF12F509A}" type="presOf" srcId="{59EF6E64-B0B4-41B3-BBDC-643630638413}" destId="{01B774B8-DD09-4FF4-9FA0-C7EEB4E4F024}" srcOrd="1" destOrd="0" presId="urn:microsoft.com/office/officeart/2005/8/layout/list1"/>
    <dgm:cxn modelId="{081CE49C-C981-4FD8-8D48-85292DEF83B2}" type="presParOf" srcId="{FC469A57-E8EA-44C2-9784-86BC61075D4B}" destId="{EA4E95B9-0A40-4AF7-9BA2-F73EC5197445}" srcOrd="0" destOrd="0" presId="urn:microsoft.com/office/officeart/2005/8/layout/list1"/>
    <dgm:cxn modelId="{4EF5ACA4-CF68-49EB-8040-4197AC0C337F}" type="presParOf" srcId="{EA4E95B9-0A40-4AF7-9BA2-F73EC5197445}" destId="{D8B33EAD-ABB0-461C-AC65-5E67474A8951}" srcOrd="0" destOrd="0" presId="urn:microsoft.com/office/officeart/2005/8/layout/list1"/>
    <dgm:cxn modelId="{B81F5DE9-125B-40AC-A32E-704DCE1245DB}" type="presParOf" srcId="{EA4E95B9-0A40-4AF7-9BA2-F73EC5197445}" destId="{01B774B8-DD09-4FF4-9FA0-C7EEB4E4F024}" srcOrd="1" destOrd="0" presId="urn:microsoft.com/office/officeart/2005/8/layout/list1"/>
    <dgm:cxn modelId="{38F8DC85-273E-43AF-A683-D68D0AEA9D58}" type="presParOf" srcId="{FC469A57-E8EA-44C2-9784-86BC61075D4B}" destId="{64D4A55A-ACAF-4380-B378-01DF60575934}" srcOrd="1" destOrd="0" presId="urn:microsoft.com/office/officeart/2005/8/layout/list1"/>
    <dgm:cxn modelId="{D4298B81-49A4-4C48-8829-F2D02B74D7A1}" type="presParOf" srcId="{FC469A57-E8EA-44C2-9784-86BC61075D4B}" destId="{BD9659E3-7897-453C-A205-933F2C5C5F46}" srcOrd="2" destOrd="0" presId="urn:microsoft.com/office/officeart/2005/8/layout/list1"/>
    <dgm:cxn modelId="{DD4D31B9-934C-4150-BB09-9CF3C3A5BDDC}" type="presParOf" srcId="{FC469A57-E8EA-44C2-9784-86BC61075D4B}" destId="{A3FC6CFB-A10E-4A77-9E7C-3628DE0CCC8B}" srcOrd="3" destOrd="0" presId="urn:microsoft.com/office/officeart/2005/8/layout/list1"/>
    <dgm:cxn modelId="{5D2F108A-2D74-41D6-89EA-551882DD3865}" type="presParOf" srcId="{FC469A57-E8EA-44C2-9784-86BC61075D4B}" destId="{1C3F2B3C-618C-438A-997C-FA158714455C}" srcOrd="4" destOrd="0" presId="urn:microsoft.com/office/officeart/2005/8/layout/list1"/>
    <dgm:cxn modelId="{8AF3A5D7-1992-47BE-B8D3-2E84064476E8}" type="presParOf" srcId="{1C3F2B3C-618C-438A-997C-FA158714455C}" destId="{39D1AF89-96DC-42C3-A5C3-B43D1BA59590}" srcOrd="0" destOrd="0" presId="urn:microsoft.com/office/officeart/2005/8/layout/list1"/>
    <dgm:cxn modelId="{2371CAB3-B843-4DE6-8464-C5029CA1EF4C}" type="presParOf" srcId="{1C3F2B3C-618C-438A-997C-FA158714455C}" destId="{B5EA00A0-4DAC-40E3-B59B-75EF762F2C33}" srcOrd="1" destOrd="0" presId="urn:microsoft.com/office/officeart/2005/8/layout/list1"/>
    <dgm:cxn modelId="{E004DDEB-B94B-4F85-8860-518E8B083893}" type="presParOf" srcId="{FC469A57-E8EA-44C2-9784-86BC61075D4B}" destId="{1B1364A5-EA37-472D-A15A-9A92FB02187F}" srcOrd="5" destOrd="0" presId="urn:microsoft.com/office/officeart/2005/8/layout/list1"/>
    <dgm:cxn modelId="{CD5E8EF4-7013-4B21-BF0E-40F387CFE4F7}" type="presParOf" srcId="{FC469A57-E8EA-44C2-9784-86BC61075D4B}" destId="{45968E95-D49B-48F7-9654-777B9BE3F8CB}" srcOrd="6" destOrd="0" presId="urn:microsoft.com/office/officeart/2005/8/layout/list1"/>
    <dgm:cxn modelId="{C6AB3141-F94A-45DC-836B-DD5C99E1A361}" type="presParOf" srcId="{FC469A57-E8EA-44C2-9784-86BC61075D4B}" destId="{0F3E22C9-5CBA-4713-8562-7D47C8D19FA0}" srcOrd="7" destOrd="0" presId="urn:microsoft.com/office/officeart/2005/8/layout/list1"/>
    <dgm:cxn modelId="{8CF253BD-D7B0-4E61-95CA-6AA85093B61C}" type="presParOf" srcId="{FC469A57-E8EA-44C2-9784-86BC61075D4B}" destId="{43EA4B60-845A-464C-8B47-C67E1A67E7C4}" srcOrd="8" destOrd="0" presId="urn:microsoft.com/office/officeart/2005/8/layout/list1"/>
    <dgm:cxn modelId="{355FAF02-3ADB-405C-9013-80B95E879272}" type="presParOf" srcId="{43EA4B60-845A-464C-8B47-C67E1A67E7C4}" destId="{2A3C653C-C8B8-4E6E-8340-BB49CCDC61CC}" srcOrd="0" destOrd="0" presId="urn:microsoft.com/office/officeart/2005/8/layout/list1"/>
    <dgm:cxn modelId="{7D760186-FC87-48BD-9C5B-F87E325AE55C}" type="presParOf" srcId="{43EA4B60-845A-464C-8B47-C67E1A67E7C4}" destId="{6F063E57-5E64-47BE-8EE6-DB2C700DDA3B}" srcOrd="1" destOrd="0" presId="urn:microsoft.com/office/officeart/2005/8/layout/list1"/>
    <dgm:cxn modelId="{53A62D50-36BA-49CA-8A75-D206DA40448E}" type="presParOf" srcId="{FC469A57-E8EA-44C2-9784-86BC61075D4B}" destId="{D682E9BD-BC05-4A5F-98B9-4017FE76DB85}" srcOrd="9" destOrd="0" presId="urn:microsoft.com/office/officeart/2005/8/layout/list1"/>
    <dgm:cxn modelId="{C09454F4-4F02-46B7-B754-1F330B3621AF}" type="presParOf" srcId="{FC469A57-E8EA-44C2-9784-86BC61075D4B}" destId="{05D856C3-8230-4540-9FBF-041D60260F3C}" srcOrd="10" destOrd="0" presId="urn:microsoft.com/office/officeart/2005/8/layout/list1"/>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1CCA0C-2D07-4415-9278-377751CEF023}" type="doc">
      <dgm:prSet loTypeId="urn:microsoft.com/office/officeart/2008/layout/VerticalCurvedList" loCatId="list" qsTypeId="urn:microsoft.com/office/officeart/2005/8/quickstyle/3d1" qsCatId="3D" csTypeId="urn:microsoft.com/office/officeart/2005/8/colors/accent0_3" csCatId="mainScheme" phldr="1"/>
      <dgm:spPr/>
      <dgm:t>
        <a:bodyPr/>
        <a:lstStyle/>
        <a:p>
          <a:endParaRPr lang="en-US"/>
        </a:p>
      </dgm:t>
    </dgm:pt>
    <dgm:pt modelId="{0B09F9DD-07D8-4A6D-9CD4-2A80AABF0DDB}">
      <dgm:prSet phldrT="[Text]"/>
      <dgm:spPr>
        <a:solidFill>
          <a:schemeClr val="bg2">
            <a:lumMod val="60000"/>
            <a:lumOff val="40000"/>
          </a:schemeClr>
        </a:solidFill>
      </dgm:spPr>
      <dgm:t>
        <a:bodyPr/>
        <a:lstStyle/>
        <a:p>
          <a:r>
            <a:rPr lang="en-US" b="1" dirty="0" smtClean="0">
              <a:solidFill>
                <a:schemeClr val="bg1"/>
              </a:solidFill>
            </a:rPr>
            <a:t>Complete disappearance of all lesions and no new lesions; confirmation by a repeat consecutive assessment no less than 4 weeks from the date first documented</a:t>
          </a:r>
          <a:endParaRPr lang="en-US" b="1" dirty="0">
            <a:solidFill>
              <a:schemeClr val="bg1"/>
            </a:solidFill>
          </a:endParaRPr>
        </a:p>
      </dgm:t>
    </dgm:pt>
    <dgm:pt modelId="{56678117-17F7-4ED7-BFD2-71CBA470ACF1}" type="parTrans" cxnId="{11BA4334-6D9E-4F97-A39E-F94B41529CEF}">
      <dgm:prSet/>
      <dgm:spPr/>
      <dgm:t>
        <a:bodyPr/>
        <a:lstStyle/>
        <a:p>
          <a:endParaRPr lang="en-US"/>
        </a:p>
      </dgm:t>
    </dgm:pt>
    <dgm:pt modelId="{7A6C1975-4F1E-43A7-8CC8-96C3923C5BCA}" type="sibTrans" cxnId="{11BA4334-6D9E-4F97-A39E-F94B41529CEF}">
      <dgm:prSet/>
      <dgm:spPr/>
      <dgm:t>
        <a:bodyPr/>
        <a:lstStyle/>
        <a:p>
          <a:endParaRPr lang="en-US"/>
        </a:p>
      </dgm:t>
    </dgm:pt>
    <dgm:pt modelId="{28936402-E9D1-4B5C-A0B2-34A8A75B14BD}">
      <dgm:prSet phldrT="[Text]"/>
      <dgm:spPr>
        <a:solidFill>
          <a:schemeClr val="bg2">
            <a:lumMod val="60000"/>
            <a:lumOff val="40000"/>
          </a:schemeClr>
        </a:solidFill>
      </dgm:spPr>
      <dgm:t>
        <a:bodyPr/>
        <a:lstStyle/>
        <a:p>
          <a:r>
            <a:rPr lang="en-US" b="1" dirty="0" smtClean="0">
              <a:solidFill>
                <a:schemeClr val="bg1"/>
              </a:solidFill>
            </a:rPr>
            <a:t>decrease in tumor burden </a:t>
          </a:r>
          <a:r>
            <a:rPr lang="en-US" b="1" u="sng" dirty="0" smtClean="0">
              <a:solidFill>
                <a:schemeClr val="bg1"/>
              </a:solidFill>
            </a:rPr>
            <a:t>&gt;</a:t>
          </a:r>
          <a:r>
            <a:rPr lang="en-US" b="1" dirty="0" smtClean="0">
              <a:solidFill>
                <a:schemeClr val="bg1"/>
              </a:solidFill>
            </a:rPr>
            <a:t>50% relative to baseline confirmed by repeat consecutive assessment at least 4 weeks later</a:t>
          </a:r>
          <a:endParaRPr lang="en-US" b="1" dirty="0">
            <a:solidFill>
              <a:schemeClr val="bg1"/>
            </a:solidFill>
          </a:endParaRPr>
        </a:p>
      </dgm:t>
    </dgm:pt>
    <dgm:pt modelId="{97C3E188-49AC-44CC-95CF-E1178CD5B1DC}" type="parTrans" cxnId="{F5A35216-F4E7-43AC-90C1-7E9EEE8BB295}">
      <dgm:prSet/>
      <dgm:spPr/>
      <dgm:t>
        <a:bodyPr/>
        <a:lstStyle/>
        <a:p>
          <a:endParaRPr lang="en-US"/>
        </a:p>
      </dgm:t>
    </dgm:pt>
    <dgm:pt modelId="{832D81C9-DBA6-4F3A-91A0-FA55BD347A75}" type="sibTrans" cxnId="{F5A35216-F4E7-43AC-90C1-7E9EEE8BB295}">
      <dgm:prSet/>
      <dgm:spPr/>
      <dgm:t>
        <a:bodyPr/>
        <a:lstStyle/>
        <a:p>
          <a:endParaRPr lang="en-US"/>
        </a:p>
      </dgm:t>
    </dgm:pt>
    <dgm:pt modelId="{14411830-264A-4007-A43A-3A894F380E11}">
      <dgm:prSet phldrT="[Text]"/>
      <dgm:spPr>
        <a:solidFill>
          <a:schemeClr val="bg2">
            <a:lumMod val="60000"/>
            <a:lumOff val="40000"/>
          </a:schemeClr>
        </a:solidFill>
      </dgm:spPr>
      <dgm:t>
        <a:bodyPr/>
        <a:lstStyle/>
        <a:p>
          <a:r>
            <a:rPr lang="en-US" b="1" dirty="0" smtClean="0">
              <a:solidFill>
                <a:schemeClr val="bg1"/>
              </a:solidFill>
            </a:rPr>
            <a:t>not meeting criteria for </a:t>
          </a:r>
          <a:r>
            <a:rPr lang="en-US" b="1" dirty="0" err="1" smtClean="0">
              <a:solidFill>
                <a:schemeClr val="bg1"/>
              </a:solidFill>
            </a:rPr>
            <a:t>irCR</a:t>
          </a:r>
          <a:r>
            <a:rPr lang="en-US" b="1" dirty="0" smtClean="0">
              <a:solidFill>
                <a:schemeClr val="bg1"/>
              </a:solidFill>
            </a:rPr>
            <a:t> or </a:t>
          </a:r>
          <a:r>
            <a:rPr lang="en-US" b="1" dirty="0" err="1" smtClean="0">
              <a:solidFill>
                <a:schemeClr val="bg1"/>
              </a:solidFill>
            </a:rPr>
            <a:t>irPR</a:t>
          </a:r>
          <a:r>
            <a:rPr lang="en-US" b="1" dirty="0" smtClean="0">
              <a:solidFill>
                <a:schemeClr val="bg1"/>
              </a:solidFill>
            </a:rPr>
            <a:t> in absence of </a:t>
          </a:r>
          <a:r>
            <a:rPr lang="en-US" b="1" dirty="0" err="1" smtClean="0">
              <a:solidFill>
                <a:schemeClr val="bg1"/>
              </a:solidFill>
            </a:rPr>
            <a:t>irPD</a:t>
          </a:r>
          <a:endParaRPr lang="en-US" b="1" dirty="0">
            <a:solidFill>
              <a:schemeClr val="bg1"/>
            </a:solidFill>
          </a:endParaRPr>
        </a:p>
      </dgm:t>
    </dgm:pt>
    <dgm:pt modelId="{F5A5B946-FC4E-4200-A9E8-C7D08D13FEE3}" type="parTrans" cxnId="{70DD00D2-341A-46FC-BE87-931164C70B3A}">
      <dgm:prSet/>
      <dgm:spPr/>
      <dgm:t>
        <a:bodyPr/>
        <a:lstStyle/>
        <a:p>
          <a:endParaRPr lang="en-US"/>
        </a:p>
      </dgm:t>
    </dgm:pt>
    <dgm:pt modelId="{95D3E9A7-CAE1-4D6C-A915-C7ED783A375B}" type="sibTrans" cxnId="{70DD00D2-341A-46FC-BE87-931164C70B3A}">
      <dgm:prSet/>
      <dgm:spPr/>
      <dgm:t>
        <a:bodyPr/>
        <a:lstStyle/>
        <a:p>
          <a:endParaRPr lang="en-US"/>
        </a:p>
      </dgm:t>
    </dgm:pt>
    <dgm:pt modelId="{DB50D1A7-9A07-459F-9180-A77D6D387831}">
      <dgm:prSet phldrT="[Text]"/>
      <dgm:spPr>
        <a:solidFill>
          <a:schemeClr val="bg2">
            <a:lumMod val="60000"/>
            <a:lumOff val="40000"/>
          </a:schemeClr>
        </a:solidFill>
      </dgm:spPr>
      <dgm:t>
        <a:bodyPr/>
        <a:lstStyle/>
        <a:p>
          <a:r>
            <a:rPr lang="en-US" b="1" dirty="0" smtClean="0"/>
            <a:t>increase in tumor burden </a:t>
          </a:r>
          <a:r>
            <a:rPr lang="en-US" b="1" u="sng" dirty="0" smtClean="0"/>
            <a:t>&gt;</a:t>
          </a:r>
          <a:r>
            <a:rPr lang="en-US" b="1" dirty="0" smtClean="0"/>
            <a:t>25% relative to nadir (minimum recorded tumor burden) confirmed by repeat consecutive assessment at least 4 weeks later</a:t>
          </a:r>
          <a:endParaRPr lang="en-US" b="1" dirty="0"/>
        </a:p>
      </dgm:t>
    </dgm:pt>
    <dgm:pt modelId="{0034FA97-154F-472D-9079-3276B4C9024C}" type="parTrans" cxnId="{CCF4A4EA-B2EE-4CA7-AAE6-F17AB6FF7773}">
      <dgm:prSet/>
      <dgm:spPr/>
      <dgm:t>
        <a:bodyPr/>
        <a:lstStyle/>
        <a:p>
          <a:endParaRPr lang="en-US"/>
        </a:p>
      </dgm:t>
    </dgm:pt>
    <dgm:pt modelId="{1B0B297D-CA53-4B19-9CB3-858939865FC4}" type="sibTrans" cxnId="{CCF4A4EA-B2EE-4CA7-AAE6-F17AB6FF7773}">
      <dgm:prSet/>
      <dgm:spPr/>
      <dgm:t>
        <a:bodyPr/>
        <a:lstStyle/>
        <a:p>
          <a:endParaRPr lang="en-US"/>
        </a:p>
      </dgm:t>
    </dgm:pt>
    <dgm:pt modelId="{8F3CB5C7-D7F9-42DF-A258-68A4DCBDBB03}" type="pres">
      <dgm:prSet presAssocID="{F51CCA0C-2D07-4415-9278-377751CEF023}" presName="Name0" presStyleCnt="0">
        <dgm:presLayoutVars>
          <dgm:chMax val="7"/>
          <dgm:chPref val="7"/>
          <dgm:dir/>
        </dgm:presLayoutVars>
      </dgm:prSet>
      <dgm:spPr/>
      <dgm:t>
        <a:bodyPr/>
        <a:lstStyle/>
        <a:p>
          <a:endParaRPr lang="en-US"/>
        </a:p>
      </dgm:t>
    </dgm:pt>
    <dgm:pt modelId="{1F7CC631-1B67-426C-BE8F-6546B8392D81}" type="pres">
      <dgm:prSet presAssocID="{F51CCA0C-2D07-4415-9278-377751CEF023}" presName="Name1" presStyleCnt="0"/>
      <dgm:spPr/>
    </dgm:pt>
    <dgm:pt modelId="{416C7D42-A181-4500-9505-9BD12716A61E}" type="pres">
      <dgm:prSet presAssocID="{F51CCA0C-2D07-4415-9278-377751CEF023}" presName="cycle" presStyleCnt="0"/>
      <dgm:spPr/>
    </dgm:pt>
    <dgm:pt modelId="{EAF115F1-8F9E-4DFF-A096-0C59B05924D4}" type="pres">
      <dgm:prSet presAssocID="{F51CCA0C-2D07-4415-9278-377751CEF023}" presName="srcNode" presStyleLbl="node1" presStyleIdx="0" presStyleCnt="4"/>
      <dgm:spPr/>
    </dgm:pt>
    <dgm:pt modelId="{68522DAE-EF77-4029-8BD3-65CE2E14E1C2}" type="pres">
      <dgm:prSet presAssocID="{F51CCA0C-2D07-4415-9278-377751CEF023}" presName="conn" presStyleLbl="parChTrans1D2" presStyleIdx="0" presStyleCnt="1"/>
      <dgm:spPr/>
      <dgm:t>
        <a:bodyPr/>
        <a:lstStyle/>
        <a:p>
          <a:endParaRPr lang="en-US"/>
        </a:p>
      </dgm:t>
    </dgm:pt>
    <dgm:pt modelId="{9FA6FCBE-FA99-41C0-A195-1FFAFC46AFB8}" type="pres">
      <dgm:prSet presAssocID="{F51CCA0C-2D07-4415-9278-377751CEF023}" presName="extraNode" presStyleLbl="node1" presStyleIdx="0" presStyleCnt="4"/>
      <dgm:spPr/>
    </dgm:pt>
    <dgm:pt modelId="{F157AAA1-473F-41F1-9C35-6DBF5EB6839F}" type="pres">
      <dgm:prSet presAssocID="{F51CCA0C-2D07-4415-9278-377751CEF023}" presName="dstNode" presStyleLbl="node1" presStyleIdx="0" presStyleCnt="4"/>
      <dgm:spPr/>
    </dgm:pt>
    <dgm:pt modelId="{6758DF5A-2276-43D4-82BE-86506965BAE7}" type="pres">
      <dgm:prSet presAssocID="{0B09F9DD-07D8-4A6D-9CD4-2A80AABF0DDB}" presName="text_1" presStyleLbl="node1" presStyleIdx="0" presStyleCnt="4">
        <dgm:presLayoutVars>
          <dgm:bulletEnabled val="1"/>
        </dgm:presLayoutVars>
      </dgm:prSet>
      <dgm:spPr/>
      <dgm:t>
        <a:bodyPr/>
        <a:lstStyle/>
        <a:p>
          <a:endParaRPr lang="en-US"/>
        </a:p>
      </dgm:t>
    </dgm:pt>
    <dgm:pt modelId="{3F556188-8201-457F-80CA-788395B44226}" type="pres">
      <dgm:prSet presAssocID="{0B09F9DD-07D8-4A6D-9CD4-2A80AABF0DDB}" presName="accent_1" presStyleCnt="0"/>
      <dgm:spPr/>
    </dgm:pt>
    <dgm:pt modelId="{2A0546B9-2876-45C3-B234-42571952982C}" type="pres">
      <dgm:prSet presAssocID="{0B09F9DD-07D8-4A6D-9CD4-2A80AABF0DDB}" presName="accentRepeatNode" presStyleLbl="solidFgAcc1" presStyleIdx="0" presStyleCnt="4"/>
      <dgm:spPr>
        <a:solidFill>
          <a:schemeClr val="accent2"/>
        </a:solidFill>
      </dgm:spPr>
      <dgm:t>
        <a:bodyPr/>
        <a:lstStyle/>
        <a:p>
          <a:endParaRPr lang="en-US"/>
        </a:p>
      </dgm:t>
    </dgm:pt>
    <dgm:pt modelId="{E17763ED-59B9-4513-8D77-33FBEA67DD0E}" type="pres">
      <dgm:prSet presAssocID="{28936402-E9D1-4B5C-A0B2-34A8A75B14BD}" presName="text_2" presStyleLbl="node1" presStyleIdx="1" presStyleCnt="4">
        <dgm:presLayoutVars>
          <dgm:bulletEnabled val="1"/>
        </dgm:presLayoutVars>
      </dgm:prSet>
      <dgm:spPr/>
      <dgm:t>
        <a:bodyPr/>
        <a:lstStyle/>
        <a:p>
          <a:endParaRPr lang="en-US"/>
        </a:p>
      </dgm:t>
    </dgm:pt>
    <dgm:pt modelId="{D5A593FE-63B7-4150-AB33-C17C584A1877}" type="pres">
      <dgm:prSet presAssocID="{28936402-E9D1-4B5C-A0B2-34A8A75B14BD}" presName="accent_2" presStyleCnt="0"/>
      <dgm:spPr/>
    </dgm:pt>
    <dgm:pt modelId="{E326F624-9DEC-4E49-AEEB-8E36B19E5ACE}" type="pres">
      <dgm:prSet presAssocID="{28936402-E9D1-4B5C-A0B2-34A8A75B14BD}" presName="accentRepeatNode" presStyleLbl="solidFgAcc1" presStyleIdx="1" presStyleCnt="4"/>
      <dgm:spPr>
        <a:solidFill>
          <a:schemeClr val="accent2"/>
        </a:solidFill>
      </dgm:spPr>
      <dgm:t>
        <a:bodyPr/>
        <a:lstStyle/>
        <a:p>
          <a:endParaRPr lang="en-US"/>
        </a:p>
      </dgm:t>
    </dgm:pt>
    <dgm:pt modelId="{BD0C5EC3-8184-462A-84A6-88954914B9E2}" type="pres">
      <dgm:prSet presAssocID="{14411830-264A-4007-A43A-3A894F380E11}" presName="text_3" presStyleLbl="node1" presStyleIdx="2" presStyleCnt="4">
        <dgm:presLayoutVars>
          <dgm:bulletEnabled val="1"/>
        </dgm:presLayoutVars>
      </dgm:prSet>
      <dgm:spPr/>
      <dgm:t>
        <a:bodyPr/>
        <a:lstStyle/>
        <a:p>
          <a:endParaRPr lang="en-US"/>
        </a:p>
      </dgm:t>
    </dgm:pt>
    <dgm:pt modelId="{276B5AE9-8ECC-48D8-BF3B-884BC255D848}" type="pres">
      <dgm:prSet presAssocID="{14411830-264A-4007-A43A-3A894F380E11}" presName="accent_3" presStyleCnt="0"/>
      <dgm:spPr/>
    </dgm:pt>
    <dgm:pt modelId="{BB1C7A33-1EF8-4835-B772-FBAF22580EEF}" type="pres">
      <dgm:prSet presAssocID="{14411830-264A-4007-A43A-3A894F380E11}" presName="accentRepeatNode" presStyleLbl="solidFgAcc1" presStyleIdx="2" presStyleCnt="4"/>
      <dgm:spPr>
        <a:solidFill>
          <a:schemeClr val="accent2"/>
        </a:solidFill>
      </dgm:spPr>
      <dgm:t>
        <a:bodyPr/>
        <a:lstStyle/>
        <a:p>
          <a:endParaRPr lang="en-US"/>
        </a:p>
      </dgm:t>
    </dgm:pt>
    <dgm:pt modelId="{197D97DE-E823-474C-89C5-FB4545DC5BA6}" type="pres">
      <dgm:prSet presAssocID="{DB50D1A7-9A07-459F-9180-A77D6D387831}" presName="text_4" presStyleLbl="node1" presStyleIdx="3" presStyleCnt="4">
        <dgm:presLayoutVars>
          <dgm:bulletEnabled val="1"/>
        </dgm:presLayoutVars>
      </dgm:prSet>
      <dgm:spPr/>
      <dgm:t>
        <a:bodyPr/>
        <a:lstStyle/>
        <a:p>
          <a:endParaRPr lang="en-US"/>
        </a:p>
      </dgm:t>
    </dgm:pt>
    <dgm:pt modelId="{09EA1B65-09FB-4E74-AC10-45163A2376EC}" type="pres">
      <dgm:prSet presAssocID="{DB50D1A7-9A07-459F-9180-A77D6D387831}" presName="accent_4" presStyleCnt="0"/>
      <dgm:spPr/>
    </dgm:pt>
    <dgm:pt modelId="{D6261E69-9CA2-4FCD-AA93-A70DEBB331FB}" type="pres">
      <dgm:prSet presAssocID="{DB50D1A7-9A07-459F-9180-A77D6D387831}" presName="accentRepeatNode" presStyleLbl="solidFgAcc1" presStyleIdx="3" presStyleCnt="4"/>
      <dgm:spPr>
        <a:solidFill>
          <a:schemeClr val="accent2"/>
        </a:solidFill>
      </dgm:spPr>
      <dgm:t>
        <a:bodyPr/>
        <a:lstStyle/>
        <a:p>
          <a:endParaRPr lang="en-US"/>
        </a:p>
      </dgm:t>
    </dgm:pt>
  </dgm:ptLst>
  <dgm:cxnLst>
    <dgm:cxn modelId="{4DA8A312-CEC7-4CD1-B98B-B396CBF77541}" type="presOf" srcId="{0B09F9DD-07D8-4A6D-9CD4-2A80AABF0DDB}" destId="{6758DF5A-2276-43D4-82BE-86506965BAE7}" srcOrd="0" destOrd="0" presId="urn:microsoft.com/office/officeart/2008/layout/VerticalCurvedList"/>
    <dgm:cxn modelId="{2D054FDC-A711-4BCD-8B18-D61A5C1203F9}" type="presOf" srcId="{F51CCA0C-2D07-4415-9278-377751CEF023}" destId="{8F3CB5C7-D7F9-42DF-A258-68A4DCBDBB03}" srcOrd="0" destOrd="0" presId="urn:microsoft.com/office/officeart/2008/layout/VerticalCurvedList"/>
    <dgm:cxn modelId="{AE2E6DEA-F062-4C21-B1E6-C53B88C2EA2A}" type="presOf" srcId="{7A6C1975-4F1E-43A7-8CC8-96C3923C5BCA}" destId="{68522DAE-EF77-4029-8BD3-65CE2E14E1C2}" srcOrd="0" destOrd="0" presId="urn:microsoft.com/office/officeart/2008/layout/VerticalCurvedList"/>
    <dgm:cxn modelId="{CCF4A4EA-B2EE-4CA7-AAE6-F17AB6FF7773}" srcId="{F51CCA0C-2D07-4415-9278-377751CEF023}" destId="{DB50D1A7-9A07-459F-9180-A77D6D387831}" srcOrd="3" destOrd="0" parTransId="{0034FA97-154F-472D-9079-3276B4C9024C}" sibTransId="{1B0B297D-CA53-4B19-9CB3-858939865FC4}"/>
    <dgm:cxn modelId="{C2CDE058-9124-430D-95B6-710C7B86C3A9}" type="presOf" srcId="{DB50D1A7-9A07-459F-9180-A77D6D387831}" destId="{197D97DE-E823-474C-89C5-FB4545DC5BA6}" srcOrd="0" destOrd="0" presId="urn:microsoft.com/office/officeart/2008/layout/VerticalCurvedList"/>
    <dgm:cxn modelId="{865B2A29-0B41-4792-BA4B-D64E13252B43}" type="presOf" srcId="{14411830-264A-4007-A43A-3A894F380E11}" destId="{BD0C5EC3-8184-462A-84A6-88954914B9E2}" srcOrd="0" destOrd="0" presId="urn:microsoft.com/office/officeart/2008/layout/VerticalCurvedList"/>
    <dgm:cxn modelId="{F5A35216-F4E7-43AC-90C1-7E9EEE8BB295}" srcId="{F51CCA0C-2D07-4415-9278-377751CEF023}" destId="{28936402-E9D1-4B5C-A0B2-34A8A75B14BD}" srcOrd="1" destOrd="0" parTransId="{97C3E188-49AC-44CC-95CF-E1178CD5B1DC}" sibTransId="{832D81C9-DBA6-4F3A-91A0-FA55BD347A75}"/>
    <dgm:cxn modelId="{E24CC2EF-EFBD-4252-8599-8C9DC0800373}" type="presOf" srcId="{28936402-E9D1-4B5C-A0B2-34A8A75B14BD}" destId="{E17763ED-59B9-4513-8D77-33FBEA67DD0E}" srcOrd="0" destOrd="0" presId="urn:microsoft.com/office/officeart/2008/layout/VerticalCurvedList"/>
    <dgm:cxn modelId="{70DD00D2-341A-46FC-BE87-931164C70B3A}" srcId="{F51CCA0C-2D07-4415-9278-377751CEF023}" destId="{14411830-264A-4007-A43A-3A894F380E11}" srcOrd="2" destOrd="0" parTransId="{F5A5B946-FC4E-4200-A9E8-C7D08D13FEE3}" sibTransId="{95D3E9A7-CAE1-4D6C-A915-C7ED783A375B}"/>
    <dgm:cxn modelId="{11BA4334-6D9E-4F97-A39E-F94B41529CEF}" srcId="{F51CCA0C-2D07-4415-9278-377751CEF023}" destId="{0B09F9DD-07D8-4A6D-9CD4-2A80AABF0DDB}" srcOrd="0" destOrd="0" parTransId="{56678117-17F7-4ED7-BFD2-71CBA470ACF1}" sibTransId="{7A6C1975-4F1E-43A7-8CC8-96C3923C5BCA}"/>
    <dgm:cxn modelId="{CB7BD4EE-9D25-4020-B10B-AE49BFE285E4}" type="presParOf" srcId="{8F3CB5C7-D7F9-42DF-A258-68A4DCBDBB03}" destId="{1F7CC631-1B67-426C-BE8F-6546B8392D81}" srcOrd="0" destOrd="0" presId="urn:microsoft.com/office/officeart/2008/layout/VerticalCurvedList"/>
    <dgm:cxn modelId="{C4476864-5164-4E18-9AC6-FE8A6BB4D046}" type="presParOf" srcId="{1F7CC631-1B67-426C-BE8F-6546B8392D81}" destId="{416C7D42-A181-4500-9505-9BD12716A61E}" srcOrd="0" destOrd="0" presId="urn:microsoft.com/office/officeart/2008/layout/VerticalCurvedList"/>
    <dgm:cxn modelId="{56930290-5EF0-4684-ADF7-811E96A76298}" type="presParOf" srcId="{416C7D42-A181-4500-9505-9BD12716A61E}" destId="{EAF115F1-8F9E-4DFF-A096-0C59B05924D4}" srcOrd="0" destOrd="0" presId="urn:microsoft.com/office/officeart/2008/layout/VerticalCurvedList"/>
    <dgm:cxn modelId="{A2CBC18A-9982-456F-B17B-D32B1F484943}" type="presParOf" srcId="{416C7D42-A181-4500-9505-9BD12716A61E}" destId="{68522DAE-EF77-4029-8BD3-65CE2E14E1C2}" srcOrd="1" destOrd="0" presId="urn:microsoft.com/office/officeart/2008/layout/VerticalCurvedList"/>
    <dgm:cxn modelId="{7413EC36-57EF-4C46-B0E0-2A7F5EDE6DE5}" type="presParOf" srcId="{416C7D42-A181-4500-9505-9BD12716A61E}" destId="{9FA6FCBE-FA99-41C0-A195-1FFAFC46AFB8}" srcOrd="2" destOrd="0" presId="urn:microsoft.com/office/officeart/2008/layout/VerticalCurvedList"/>
    <dgm:cxn modelId="{40E2E60C-0AA5-4909-A1AE-B0BDBA03ECE5}" type="presParOf" srcId="{416C7D42-A181-4500-9505-9BD12716A61E}" destId="{F157AAA1-473F-41F1-9C35-6DBF5EB6839F}" srcOrd="3" destOrd="0" presId="urn:microsoft.com/office/officeart/2008/layout/VerticalCurvedList"/>
    <dgm:cxn modelId="{7B3D4C79-9255-46DF-978A-B768F7B63B4B}" type="presParOf" srcId="{1F7CC631-1B67-426C-BE8F-6546B8392D81}" destId="{6758DF5A-2276-43D4-82BE-86506965BAE7}" srcOrd="1" destOrd="0" presId="urn:microsoft.com/office/officeart/2008/layout/VerticalCurvedList"/>
    <dgm:cxn modelId="{96E96BF8-9414-4625-ACAF-30CF58F067EC}" type="presParOf" srcId="{1F7CC631-1B67-426C-BE8F-6546B8392D81}" destId="{3F556188-8201-457F-80CA-788395B44226}" srcOrd="2" destOrd="0" presId="urn:microsoft.com/office/officeart/2008/layout/VerticalCurvedList"/>
    <dgm:cxn modelId="{269DA1BB-2A73-4537-9180-AA57E95BDFA1}" type="presParOf" srcId="{3F556188-8201-457F-80CA-788395B44226}" destId="{2A0546B9-2876-45C3-B234-42571952982C}" srcOrd="0" destOrd="0" presId="urn:microsoft.com/office/officeart/2008/layout/VerticalCurvedList"/>
    <dgm:cxn modelId="{E206B47A-5ACC-4E5B-AF6D-F708FF49492B}" type="presParOf" srcId="{1F7CC631-1B67-426C-BE8F-6546B8392D81}" destId="{E17763ED-59B9-4513-8D77-33FBEA67DD0E}" srcOrd="3" destOrd="0" presId="urn:microsoft.com/office/officeart/2008/layout/VerticalCurvedList"/>
    <dgm:cxn modelId="{B1314C03-63F5-43B2-A012-04B2B9B00A61}" type="presParOf" srcId="{1F7CC631-1B67-426C-BE8F-6546B8392D81}" destId="{D5A593FE-63B7-4150-AB33-C17C584A1877}" srcOrd="4" destOrd="0" presId="urn:microsoft.com/office/officeart/2008/layout/VerticalCurvedList"/>
    <dgm:cxn modelId="{45B89D5E-8FF9-40BA-AAF2-3FD4DBE67F19}" type="presParOf" srcId="{D5A593FE-63B7-4150-AB33-C17C584A1877}" destId="{E326F624-9DEC-4E49-AEEB-8E36B19E5ACE}" srcOrd="0" destOrd="0" presId="urn:microsoft.com/office/officeart/2008/layout/VerticalCurvedList"/>
    <dgm:cxn modelId="{21FB4856-0F93-405D-BADE-0853DCF25325}" type="presParOf" srcId="{1F7CC631-1B67-426C-BE8F-6546B8392D81}" destId="{BD0C5EC3-8184-462A-84A6-88954914B9E2}" srcOrd="5" destOrd="0" presId="urn:microsoft.com/office/officeart/2008/layout/VerticalCurvedList"/>
    <dgm:cxn modelId="{531ADF51-CE4F-47AD-B3EB-7DB9799342A9}" type="presParOf" srcId="{1F7CC631-1B67-426C-BE8F-6546B8392D81}" destId="{276B5AE9-8ECC-48D8-BF3B-884BC255D848}" srcOrd="6" destOrd="0" presId="urn:microsoft.com/office/officeart/2008/layout/VerticalCurvedList"/>
    <dgm:cxn modelId="{1ED3B3D2-E4AD-4E1F-B627-360728FC1C08}" type="presParOf" srcId="{276B5AE9-8ECC-48D8-BF3B-884BC255D848}" destId="{BB1C7A33-1EF8-4835-B772-FBAF22580EEF}" srcOrd="0" destOrd="0" presId="urn:microsoft.com/office/officeart/2008/layout/VerticalCurvedList"/>
    <dgm:cxn modelId="{7B63BDE6-51D1-4084-887A-EFD49AF22DDD}" type="presParOf" srcId="{1F7CC631-1B67-426C-BE8F-6546B8392D81}" destId="{197D97DE-E823-474C-89C5-FB4545DC5BA6}" srcOrd="7" destOrd="0" presId="urn:microsoft.com/office/officeart/2008/layout/VerticalCurvedList"/>
    <dgm:cxn modelId="{23C3F125-CAFE-4149-A4D7-EE71FAFE8076}" type="presParOf" srcId="{1F7CC631-1B67-426C-BE8F-6546B8392D81}" destId="{09EA1B65-09FB-4E74-AC10-45163A2376EC}" srcOrd="8" destOrd="0" presId="urn:microsoft.com/office/officeart/2008/layout/VerticalCurvedList"/>
    <dgm:cxn modelId="{BBC307F9-9CA0-493E-BFEB-E6CDF457FDD1}" type="presParOf" srcId="{09EA1B65-09FB-4E74-AC10-45163A2376EC}" destId="{D6261E69-9CA2-4FCD-AA93-A70DEBB331FB}"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31B8F9-02C3-483C-956C-085B8B49DDC3}" type="doc">
      <dgm:prSet loTypeId="urn:microsoft.com/office/officeart/2008/layout/LinedList" loCatId="list" qsTypeId="urn:microsoft.com/office/officeart/2005/8/quickstyle/simple1" qsCatId="simple" csTypeId="urn:microsoft.com/office/officeart/2005/8/colors/colorful1#1" csCatId="colorful" phldr="1"/>
      <dgm:spPr/>
      <dgm:t>
        <a:bodyPr/>
        <a:lstStyle/>
        <a:p>
          <a:endParaRPr lang="en-US"/>
        </a:p>
      </dgm:t>
    </dgm:pt>
    <dgm:pt modelId="{7A9B8C24-7805-4103-A27A-03A5751E9FF2}">
      <dgm:prSet phldrT="[Text]" custT="1"/>
      <dgm:spPr/>
      <dgm:t>
        <a:bodyPr/>
        <a:lstStyle/>
        <a:p>
          <a:r>
            <a:rPr lang="en-US" sz="2000" b="1" i="1" dirty="0" err="1" smtClean="0">
              <a:solidFill>
                <a:schemeClr val="tx1"/>
              </a:solidFill>
            </a:rPr>
            <a:t>irAEs</a:t>
          </a:r>
          <a:r>
            <a:rPr lang="en-US" sz="2000" b="1" i="1" dirty="0" smtClean="0">
              <a:solidFill>
                <a:schemeClr val="tx1"/>
              </a:solidFill>
            </a:rPr>
            <a:t> associated with checkpoint inhibitors*</a:t>
          </a:r>
          <a:r>
            <a:rPr lang="en-US" sz="2000" dirty="0" smtClean="0">
              <a:solidFill>
                <a:schemeClr val="tx1"/>
              </a:solidFill>
            </a:rPr>
            <a:t>:</a:t>
          </a:r>
          <a:endParaRPr lang="en-US" sz="2000" dirty="0">
            <a:solidFill>
              <a:schemeClr val="tx1"/>
            </a:solidFill>
          </a:endParaRPr>
        </a:p>
      </dgm:t>
    </dgm:pt>
    <dgm:pt modelId="{9D40C253-EBBD-456F-8FAF-04070500C796}" type="parTrans" cxnId="{C0EBE160-9677-4192-8298-2AED87AC0820}">
      <dgm:prSet/>
      <dgm:spPr/>
      <dgm:t>
        <a:bodyPr/>
        <a:lstStyle/>
        <a:p>
          <a:endParaRPr lang="en-US"/>
        </a:p>
      </dgm:t>
    </dgm:pt>
    <dgm:pt modelId="{3E290875-8CA7-405A-85BB-6B441F8972B7}" type="sibTrans" cxnId="{C0EBE160-9677-4192-8298-2AED87AC0820}">
      <dgm:prSet/>
      <dgm:spPr/>
      <dgm:t>
        <a:bodyPr/>
        <a:lstStyle/>
        <a:p>
          <a:endParaRPr lang="en-US"/>
        </a:p>
      </dgm:t>
    </dgm:pt>
    <dgm:pt modelId="{B07A957C-47AC-4A41-81F6-804E788ECF67}">
      <dgm:prSet phldrT="[Text]"/>
      <dgm:spPr/>
      <dgm:t>
        <a:bodyPr/>
        <a:lstStyle/>
        <a:p>
          <a:r>
            <a:rPr lang="en-US" dirty="0" smtClean="0"/>
            <a:t>Dermatologic Toxicities</a:t>
          </a:r>
        </a:p>
      </dgm:t>
    </dgm:pt>
    <dgm:pt modelId="{47E966D2-BA56-4BDE-A163-4135636B3AEA}" type="parTrans" cxnId="{34FE8A5D-692D-4F88-AA06-8CA397C82DC8}">
      <dgm:prSet/>
      <dgm:spPr/>
      <dgm:t>
        <a:bodyPr/>
        <a:lstStyle/>
        <a:p>
          <a:endParaRPr lang="en-US"/>
        </a:p>
      </dgm:t>
    </dgm:pt>
    <dgm:pt modelId="{8DE553BD-9109-412E-A163-5AA693F489D3}" type="sibTrans" cxnId="{34FE8A5D-692D-4F88-AA06-8CA397C82DC8}">
      <dgm:prSet/>
      <dgm:spPr/>
      <dgm:t>
        <a:bodyPr/>
        <a:lstStyle/>
        <a:p>
          <a:endParaRPr lang="en-US"/>
        </a:p>
      </dgm:t>
    </dgm:pt>
    <dgm:pt modelId="{AD0BFFF7-A201-473D-8052-01DF626943C5}">
      <dgm:prSet phldrT="[Text]"/>
      <dgm:spPr/>
      <dgm:t>
        <a:bodyPr/>
        <a:lstStyle/>
        <a:p>
          <a:r>
            <a:rPr lang="en-US" dirty="0" err="1" smtClean="0"/>
            <a:t>Endocrinopathies</a:t>
          </a:r>
          <a:endParaRPr lang="en-US" dirty="0"/>
        </a:p>
      </dgm:t>
    </dgm:pt>
    <dgm:pt modelId="{C10EB65D-8328-4653-A616-868A54979EFE}" type="parTrans" cxnId="{98024F20-75DE-4F80-8FFD-65E65C521598}">
      <dgm:prSet/>
      <dgm:spPr/>
      <dgm:t>
        <a:bodyPr/>
        <a:lstStyle/>
        <a:p>
          <a:endParaRPr lang="en-US"/>
        </a:p>
      </dgm:t>
    </dgm:pt>
    <dgm:pt modelId="{EB08EA80-03A5-4690-A035-E1A6D3C07F3C}" type="sibTrans" cxnId="{98024F20-75DE-4F80-8FFD-65E65C521598}">
      <dgm:prSet/>
      <dgm:spPr/>
      <dgm:t>
        <a:bodyPr/>
        <a:lstStyle/>
        <a:p>
          <a:endParaRPr lang="en-US"/>
        </a:p>
      </dgm:t>
    </dgm:pt>
    <dgm:pt modelId="{D524A8C7-2719-4A68-9362-EDEC0A38272E}">
      <dgm:prSet phldrT="[Text]"/>
      <dgm:spPr/>
      <dgm:t>
        <a:bodyPr/>
        <a:lstStyle/>
        <a:p>
          <a:r>
            <a:rPr lang="en-US" dirty="0" err="1" smtClean="0"/>
            <a:t>Hepatotoxicities</a:t>
          </a:r>
          <a:endParaRPr lang="en-US" dirty="0"/>
        </a:p>
      </dgm:t>
    </dgm:pt>
    <dgm:pt modelId="{A0067B3A-853C-421C-ADF1-BA7498BC61C1}" type="parTrans" cxnId="{B737223A-1E40-4AF8-9282-503F39ECB5C2}">
      <dgm:prSet/>
      <dgm:spPr/>
      <dgm:t>
        <a:bodyPr/>
        <a:lstStyle/>
        <a:p>
          <a:endParaRPr lang="en-US"/>
        </a:p>
      </dgm:t>
    </dgm:pt>
    <dgm:pt modelId="{5A53F29E-42C7-4C41-9F24-655D9AFE11DF}" type="sibTrans" cxnId="{B737223A-1E40-4AF8-9282-503F39ECB5C2}">
      <dgm:prSet/>
      <dgm:spPr/>
      <dgm:t>
        <a:bodyPr/>
        <a:lstStyle/>
        <a:p>
          <a:endParaRPr lang="en-US"/>
        </a:p>
      </dgm:t>
    </dgm:pt>
    <dgm:pt modelId="{C2654FBB-7CF0-4BF0-A54F-D396E9D22D8E}">
      <dgm:prSet phldrT="[Text]"/>
      <dgm:spPr/>
      <dgm:t>
        <a:bodyPr/>
        <a:lstStyle/>
        <a:p>
          <a:r>
            <a:rPr lang="en-US" dirty="0" smtClean="0"/>
            <a:t>Pneumonitis</a:t>
          </a:r>
          <a:endParaRPr lang="en-US" dirty="0"/>
        </a:p>
      </dgm:t>
    </dgm:pt>
    <dgm:pt modelId="{DD72FD0B-E94D-45F1-80DF-8C73C4794152}" type="parTrans" cxnId="{39885465-B717-49DB-91C7-40978772E01D}">
      <dgm:prSet/>
      <dgm:spPr/>
      <dgm:t>
        <a:bodyPr/>
        <a:lstStyle/>
        <a:p>
          <a:endParaRPr lang="en-US"/>
        </a:p>
      </dgm:t>
    </dgm:pt>
    <dgm:pt modelId="{1E663E60-7839-4D97-A217-96402078DC72}" type="sibTrans" cxnId="{39885465-B717-49DB-91C7-40978772E01D}">
      <dgm:prSet/>
      <dgm:spPr/>
      <dgm:t>
        <a:bodyPr/>
        <a:lstStyle/>
        <a:p>
          <a:endParaRPr lang="en-US"/>
        </a:p>
      </dgm:t>
    </dgm:pt>
    <dgm:pt modelId="{4CEDBD57-95B3-4C1A-8C53-64CEE081896E}">
      <dgm:prSet phldrT="[Text]"/>
      <dgm:spPr/>
      <dgm:t>
        <a:bodyPr/>
        <a:lstStyle/>
        <a:p>
          <a:r>
            <a:rPr lang="en-US" dirty="0" err="1" smtClean="0"/>
            <a:t>Enterocolitis</a:t>
          </a:r>
          <a:r>
            <a:rPr lang="en-US" dirty="0" smtClean="0"/>
            <a:t> / Gastrointestinal related</a:t>
          </a:r>
        </a:p>
      </dgm:t>
    </dgm:pt>
    <dgm:pt modelId="{1E41E868-768D-4477-8F5A-7746B3998297}" type="parTrans" cxnId="{761B2359-7F66-4405-8BC8-53ACE8857D64}">
      <dgm:prSet/>
      <dgm:spPr/>
      <dgm:t>
        <a:bodyPr/>
        <a:lstStyle/>
        <a:p>
          <a:endParaRPr lang="en-US"/>
        </a:p>
      </dgm:t>
    </dgm:pt>
    <dgm:pt modelId="{5ACADE5D-E5C6-451E-A468-A8BB70017DF5}" type="sibTrans" cxnId="{761B2359-7F66-4405-8BC8-53ACE8857D64}">
      <dgm:prSet/>
      <dgm:spPr/>
      <dgm:t>
        <a:bodyPr/>
        <a:lstStyle/>
        <a:p>
          <a:endParaRPr lang="en-US"/>
        </a:p>
      </dgm:t>
    </dgm:pt>
    <dgm:pt modelId="{55BA03A3-F21D-42A0-B48D-EE2FD3C2EBE2}" type="pres">
      <dgm:prSet presAssocID="{F731B8F9-02C3-483C-956C-085B8B49DDC3}" presName="vert0" presStyleCnt="0">
        <dgm:presLayoutVars>
          <dgm:dir/>
          <dgm:animOne val="branch"/>
          <dgm:animLvl val="lvl"/>
        </dgm:presLayoutVars>
      </dgm:prSet>
      <dgm:spPr/>
      <dgm:t>
        <a:bodyPr/>
        <a:lstStyle/>
        <a:p>
          <a:endParaRPr lang="en-US"/>
        </a:p>
      </dgm:t>
    </dgm:pt>
    <dgm:pt modelId="{8522ED20-7CE6-46EF-9ACC-C06731FC69EC}" type="pres">
      <dgm:prSet presAssocID="{7A9B8C24-7805-4103-A27A-03A5751E9FF2}" presName="thickLine" presStyleLbl="alignNode1" presStyleIdx="0" presStyleCnt="1"/>
      <dgm:spPr/>
    </dgm:pt>
    <dgm:pt modelId="{ECC74B1E-9A34-4172-9A5E-4999F80884F1}" type="pres">
      <dgm:prSet presAssocID="{7A9B8C24-7805-4103-A27A-03A5751E9FF2}" presName="horz1" presStyleCnt="0"/>
      <dgm:spPr/>
    </dgm:pt>
    <dgm:pt modelId="{20C43697-3AE9-4F34-A2D4-372A8D2E59DD}" type="pres">
      <dgm:prSet presAssocID="{7A9B8C24-7805-4103-A27A-03A5751E9FF2}" presName="tx1" presStyleLbl="revTx" presStyleIdx="0" presStyleCnt="6" custScaleX="261267"/>
      <dgm:spPr/>
      <dgm:t>
        <a:bodyPr/>
        <a:lstStyle/>
        <a:p>
          <a:endParaRPr lang="en-US"/>
        </a:p>
      </dgm:t>
    </dgm:pt>
    <dgm:pt modelId="{A4908835-782B-40E4-9692-007709EAC99A}" type="pres">
      <dgm:prSet presAssocID="{7A9B8C24-7805-4103-A27A-03A5751E9FF2}" presName="vert1" presStyleCnt="0"/>
      <dgm:spPr/>
    </dgm:pt>
    <dgm:pt modelId="{B9A9F848-5C8A-4E2A-B2EE-C6626B1A31A7}" type="pres">
      <dgm:prSet presAssocID="{B07A957C-47AC-4A41-81F6-804E788ECF67}" presName="vertSpace2a" presStyleCnt="0"/>
      <dgm:spPr/>
    </dgm:pt>
    <dgm:pt modelId="{41A0D0B5-290C-480D-AF6A-1407EAE3BDE9}" type="pres">
      <dgm:prSet presAssocID="{B07A957C-47AC-4A41-81F6-804E788ECF67}" presName="horz2" presStyleCnt="0"/>
      <dgm:spPr/>
    </dgm:pt>
    <dgm:pt modelId="{BF9044D1-1A9A-4A68-AD69-A99EF035D2A2}" type="pres">
      <dgm:prSet presAssocID="{B07A957C-47AC-4A41-81F6-804E788ECF67}" presName="horzSpace2" presStyleCnt="0"/>
      <dgm:spPr/>
    </dgm:pt>
    <dgm:pt modelId="{5366B2AC-46B8-4926-A874-5C0459203878}" type="pres">
      <dgm:prSet presAssocID="{B07A957C-47AC-4A41-81F6-804E788ECF67}" presName="tx2" presStyleLbl="revTx" presStyleIdx="1" presStyleCnt="6"/>
      <dgm:spPr/>
      <dgm:t>
        <a:bodyPr/>
        <a:lstStyle/>
        <a:p>
          <a:endParaRPr lang="en-US"/>
        </a:p>
      </dgm:t>
    </dgm:pt>
    <dgm:pt modelId="{2633FA44-8F62-48FD-81FA-BAC486285E97}" type="pres">
      <dgm:prSet presAssocID="{B07A957C-47AC-4A41-81F6-804E788ECF67}" presName="vert2" presStyleCnt="0"/>
      <dgm:spPr/>
    </dgm:pt>
    <dgm:pt modelId="{062A9453-2A99-405B-966C-E56108674B4A}" type="pres">
      <dgm:prSet presAssocID="{B07A957C-47AC-4A41-81F6-804E788ECF67}" presName="thinLine2b" presStyleLbl="callout" presStyleIdx="0" presStyleCnt="5"/>
      <dgm:spPr/>
    </dgm:pt>
    <dgm:pt modelId="{FE27CF1A-F2CC-4F6C-8747-3641278E2B78}" type="pres">
      <dgm:prSet presAssocID="{B07A957C-47AC-4A41-81F6-804E788ECF67}" presName="vertSpace2b" presStyleCnt="0"/>
      <dgm:spPr/>
    </dgm:pt>
    <dgm:pt modelId="{1259D537-532D-4A13-A714-E562261B2B7D}" type="pres">
      <dgm:prSet presAssocID="{4CEDBD57-95B3-4C1A-8C53-64CEE081896E}" presName="horz2" presStyleCnt="0"/>
      <dgm:spPr/>
    </dgm:pt>
    <dgm:pt modelId="{C40544C8-87BF-47CD-B0AC-BAF8878A9CAD}" type="pres">
      <dgm:prSet presAssocID="{4CEDBD57-95B3-4C1A-8C53-64CEE081896E}" presName="horzSpace2" presStyleCnt="0"/>
      <dgm:spPr/>
    </dgm:pt>
    <dgm:pt modelId="{7368DF4A-401B-47D7-B1C9-41330DF9ED0E}" type="pres">
      <dgm:prSet presAssocID="{4CEDBD57-95B3-4C1A-8C53-64CEE081896E}" presName="tx2" presStyleLbl="revTx" presStyleIdx="2" presStyleCnt="6"/>
      <dgm:spPr/>
      <dgm:t>
        <a:bodyPr/>
        <a:lstStyle/>
        <a:p>
          <a:endParaRPr lang="en-US"/>
        </a:p>
      </dgm:t>
    </dgm:pt>
    <dgm:pt modelId="{31716B2C-A15B-4D1D-B23C-785098AFA153}" type="pres">
      <dgm:prSet presAssocID="{4CEDBD57-95B3-4C1A-8C53-64CEE081896E}" presName="vert2" presStyleCnt="0"/>
      <dgm:spPr/>
    </dgm:pt>
    <dgm:pt modelId="{0F5EA591-6B08-4D70-BA4C-3304AD1EB649}" type="pres">
      <dgm:prSet presAssocID="{4CEDBD57-95B3-4C1A-8C53-64CEE081896E}" presName="thinLine2b" presStyleLbl="callout" presStyleIdx="1" presStyleCnt="5"/>
      <dgm:spPr/>
    </dgm:pt>
    <dgm:pt modelId="{C466F72E-7C95-4C23-8D42-ECFC42A2B32A}" type="pres">
      <dgm:prSet presAssocID="{4CEDBD57-95B3-4C1A-8C53-64CEE081896E}" presName="vertSpace2b" presStyleCnt="0"/>
      <dgm:spPr/>
    </dgm:pt>
    <dgm:pt modelId="{E972550C-8CE2-4D6C-8075-6E113E43E08B}" type="pres">
      <dgm:prSet presAssocID="{AD0BFFF7-A201-473D-8052-01DF626943C5}" presName="horz2" presStyleCnt="0"/>
      <dgm:spPr/>
    </dgm:pt>
    <dgm:pt modelId="{7E23E70E-D242-4122-9959-C8CFA1B64905}" type="pres">
      <dgm:prSet presAssocID="{AD0BFFF7-A201-473D-8052-01DF626943C5}" presName="horzSpace2" presStyleCnt="0"/>
      <dgm:spPr/>
    </dgm:pt>
    <dgm:pt modelId="{8856D26D-7A6C-401F-AF73-4E75734E0032}" type="pres">
      <dgm:prSet presAssocID="{AD0BFFF7-A201-473D-8052-01DF626943C5}" presName="tx2" presStyleLbl="revTx" presStyleIdx="3" presStyleCnt="6"/>
      <dgm:spPr/>
      <dgm:t>
        <a:bodyPr/>
        <a:lstStyle/>
        <a:p>
          <a:endParaRPr lang="en-US"/>
        </a:p>
      </dgm:t>
    </dgm:pt>
    <dgm:pt modelId="{2693659A-E31C-49A2-80B9-94B88FF64C95}" type="pres">
      <dgm:prSet presAssocID="{AD0BFFF7-A201-473D-8052-01DF626943C5}" presName="vert2" presStyleCnt="0"/>
      <dgm:spPr/>
    </dgm:pt>
    <dgm:pt modelId="{50D526CF-BE5B-4EA2-AE75-2B816DF8DBE3}" type="pres">
      <dgm:prSet presAssocID="{AD0BFFF7-A201-473D-8052-01DF626943C5}" presName="thinLine2b" presStyleLbl="callout" presStyleIdx="2" presStyleCnt="5"/>
      <dgm:spPr/>
    </dgm:pt>
    <dgm:pt modelId="{95C81BE0-1D3C-4D46-B5B3-2B842EDCA7AD}" type="pres">
      <dgm:prSet presAssocID="{AD0BFFF7-A201-473D-8052-01DF626943C5}" presName="vertSpace2b" presStyleCnt="0"/>
      <dgm:spPr/>
    </dgm:pt>
    <dgm:pt modelId="{394C674A-2032-49EF-83D6-BB15A69E0B28}" type="pres">
      <dgm:prSet presAssocID="{D524A8C7-2719-4A68-9362-EDEC0A38272E}" presName="horz2" presStyleCnt="0"/>
      <dgm:spPr/>
    </dgm:pt>
    <dgm:pt modelId="{6B6AEBB9-853B-41BD-8031-1A20633C9301}" type="pres">
      <dgm:prSet presAssocID="{D524A8C7-2719-4A68-9362-EDEC0A38272E}" presName="horzSpace2" presStyleCnt="0"/>
      <dgm:spPr/>
    </dgm:pt>
    <dgm:pt modelId="{0B1F106F-371B-445D-84C0-454974269C54}" type="pres">
      <dgm:prSet presAssocID="{D524A8C7-2719-4A68-9362-EDEC0A38272E}" presName="tx2" presStyleLbl="revTx" presStyleIdx="4" presStyleCnt="6"/>
      <dgm:spPr/>
      <dgm:t>
        <a:bodyPr/>
        <a:lstStyle/>
        <a:p>
          <a:endParaRPr lang="en-US"/>
        </a:p>
      </dgm:t>
    </dgm:pt>
    <dgm:pt modelId="{828A9724-84E9-4949-8AF7-2DF33236146F}" type="pres">
      <dgm:prSet presAssocID="{D524A8C7-2719-4A68-9362-EDEC0A38272E}" presName="vert2" presStyleCnt="0"/>
      <dgm:spPr/>
    </dgm:pt>
    <dgm:pt modelId="{71E5E373-207E-4FED-B328-70F99A90CF65}" type="pres">
      <dgm:prSet presAssocID="{D524A8C7-2719-4A68-9362-EDEC0A38272E}" presName="thinLine2b" presStyleLbl="callout" presStyleIdx="3" presStyleCnt="5"/>
      <dgm:spPr/>
    </dgm:pt>
    <dgm:pt modelId="{928EA689-1613-4DBF-9EA3-8E0F6298706E}" type="pres">
      <dgm:prSet presAssocID="{D524A8C7-2719-4A68-9362-EDEC0A38272E}" presName="vertSpace2b" presStyleCnt="0"/>
      <dgm:spPr/>
    </dgm:pt>
    <dgm:pt modelId="{3630CDCC-8A40-44E5-B12F-C77258C16F0E}" type="pres">
      <dgm:prSet presAssocID="{C2654FBB-7CF0-4BF0-A54F-D396E9D22D8E}" presName="horz2" presStyleCnt="0"/>
      <dgm:spPr/>
    </dgm:pt>
    <dgm:pt modelId="{C58ECFE8-2DE1-4922-932B-1C1E7A63B0A3}" type="pres">
      <dgm:prSet presAssocID="{C2654FBB-7CF0-4BF0-A54F-D396E9D22D8E}" presName="horzSpace2" presStyleCnt="0"/>
      <dgm:spPr/>
    </dgm:pt>
    <dgm:pt modelId="{769BE5B2-FC76-4686-B815-F2C0F9477A7B}" type="pres">
      <dgm:prSet presAssocID="{C2654FBB-7CF0-4BF0-A54F-D396E9D22D8E}" presName="tx2" presStyleLbl="revTx" presStyleIdx="5" presStyleCnt="6"/>
      <dgm:spPr/>
      <dgm:t>
        <a:bodyPr/>
        <a:lstStyle/>
        <a:p>
          <a:endParaRPr lang="en-US"/>
        </a:p>
      </dgm:t>
    </dgm:pt>
    <dgm:pt modelId="{DE5B5340-ADBD-4FA9-8314-82E76C8F892E}" type="pres">
      <dgm:prSet presAssocID="{C2654FBB-7CF0-4BF0-A54F-D396E9D22D8E}" presName="vert2" presStyleCnt="0"/>
      <dgm:spPr/>
    </dgm:pt>
    <dgm:pt modelId="{ACE60DA2-8C3A-46B9-B35E-EC9698FBB7F4}" type="pres">
      <dgm:prSet presAssocID="{C2654FBB-7CF0-4BF0-A54F-D396E9D22D8E}" presName="thinLine2b" presStyleLbl="callout" presStyleIdx="4" presStyleCnt="5"/>
      <dgm:spPr/>
    </dgm:pt>
    <dgm:pt modelId="{B6FBAE43-CB36-4A89-B6DD-86200E5533C6}" type="pres">
      <dgm:prSet presAssocID="{C2654FBB-7CF0-4BF0-A54F-D396E9D22D8E}" presName="vertSpace2b" presStyleCnt="0"/>
      <dgm:spPr/>
    </dgm:pt>
  </dgm:ptLst>
  <dgm:cxnLst>
    <dgm:cxn modelId="{2B72CC91-B4FF-4A4D-B07D-A8F9F4686E89}" type="presOf" srcId="{B07A957C-47AC-4A41-81F6-804E788ECF67}" destId="{5366B2AC-46B8-4926-A874-5C0459203878}" srcOrd="0" destOrd="0" presId="urn:microsoft.com/office/officeart/2008/layout/LinedList"/>
    <dgm:cxn modelId="{C0EBE160-9677-4192-8298-2AED87AC0820}" srcId="{F731B8F9-02C3-483C-956C-085B8B49DDC3}" destId="{7A9B8C24-7805-4103-A27A-03A5751E9FF2}" srcOrd="0" destOrd="0" parTransId="{9D40C253-EBBD-456F-8FAF-04070500C796}" sibTransId="{3E290875-8CA7-405A-85BB-6B441F8972B7}"/>
    <dgm:cxn modelId="{39885465-B717-49DB-91C7-40978772E01D}" srcId="{7A9B8C24-7805-4103-A27A-03A5751E9FF2}" destId="{C2654FBB-7CF0-4BF0-A54F-D396E9D22D8E}" srcOrd="4" destOrd="0" parTransId="{DD72FD0B-E94D-45F1-80DF-8C73C4794152}" sibTransId="{1E663E60-7839-4D97-A217-96402078DC72}"/>
    <dgm:cxn modelId="{98024F20-75DE-4F80-8FFD-65E65C521598}" srcId="{7A9B8C24-7805-4103-A27A-03A5751E9FF2}" destId="{AD0BFFF7-A201-473D-8052-01DF626943C5}" srcOrd="2" destOrd="0" parTransId="{C10EB65D-8328-4653-A616-868A54979EFE}" sibTransId="{EB08EA80-03A5-4690-A035-E1A6D3C07F3C}"/>
    <dgm:cxn modelId="{82622F62-B3FB-4F00-B21A-E65D8F8E9AE0}" type="presOf" srcId="{AD0BFFF7-A201-473D-8052-01DF626943C5}" destId="{8856D26D-7A6C-401F-AF73-4E75734E0032}" srcOrd="0" destOrd="0" presId="urn:microsoft.com/office/officeart/2008/layout/LinedList"/>
    <dgm:cxn modelId="{34FE8A5D-692D-4F88-AA06-8CA397C82DC8}" srcId="{7A9B8C24-7805-4103-A27A-03A5751E9FF2}" destId="{B07A957C-47AC-4A41-81F6-804E788ECF67}" srcOrd="0" destOrd="0" parTransId="{47E966D2-BA56-4BDE-A163-4135636B3AEA}" sibTransId="{8DE553BD-9109-412E-A163-5AA693F489D3}"/>
    <dgm:cxn modelId="{CF70DB73-7C01-40FD-A781-69206A167EC9}" type="presOf" srcId="{C2654FBB-7CF0-4BF0-A54F-D396E9D22D8E}" destId="{769BE5B2-FC76-4686-B815-F2C0F9477A7B}" srcOrd="0" destOrd="0" presId="urn:microsoft.com/office/officeart/2008/layout/LinedList"/>
    <dgm:cxn modelId="{6369DFF5-FBAF-4F17-B56A-502865446712}" type="presOf" srcId="{7A9B8C24-7805-4103-A27A-03A5751E9FF2}" destId="{20C43697-3AE9-4F34-A2D4-372A8D2E59DD}" srcOrd="0" destOrd="0" presId="urn:microsoft.com/office/officeart/2008/layout/LinedList"/>
    <dgm:cxn modelId="{761B2359-7F66-4405-8BC8-53ACE8857D64}" srcId="{7A9B8C24-7805-4103-A27A-03A5751E9FF2}" destId="{4CEDBD57-95B3-4C1A-8C53-64CEE081896E}" srcOrd="1" destOrd="0" parTransId="{1E41E868-768D-4477-8F5A-7746B3998297}" sibTransId="{5ACADE5D-E5C6-451E-A468-A8BB70017DF5}"/>
    <dgm:cxn modelId="{41BE6057-F926-46EF-B90C-F7CC9D8ED75A}" type="presOf" srcId="{D524A8C7-2719-4A68-9362-EDEC0A38272E}" destId="{0B1F106F-371B-445D-84C0-454974269C54}" srcOrd="0" destOrd="0" presId="urn:microsoft.com/office/officeart/2008/layout/LinedList"/>
    <dgm:cxn modelId="{0F006CFA-950E-4568-BC78-939FC1A6424E}" type="presOf" srcId="{F731B8F9-02C3-483C-956C-085B8B49DDC3}" destId="{55BA03A3-F21D-42A0-B48D-EE2FD3C2EBE2}" srcOrd="0" destOrd="0" presId="urn:microsoft.com/office/officeart/2008/layout/LinedList"/>
    <dgm:cxn modelId="{71805373-3F59-4C94-9F5B-85314FB5AB5F}" type="presOf" srcId="{4CEDBD57-95B3-4C1A-8C53-64CEE081896E}" destId="{7368DF4A-401B-47D7-B1C9-41330DF9ED0E}" srcOrd="0" destOrd="0" presId="urn:microsoft.com/office/officeart/2008/layout/LinedList"/>
    <dgm:cxn modelId="{B737223A-1E40-4AF8-9282-503F39ECB5C2}" srcId="{7A9B8C24-7805-4103-A27A-03A5751E9FF2}" destId="{D524A8C7-2719-4A68-9362-EDEC0A38272E}" srcOrd="3" destOrd="0" parTransId="{A0067B3A-853C-421C-ADF1-BA7498BC61C1}" sibTransId="{5A53F29E-42C7-4C41-9F24-655D9AFE11DF}"/>
    <dgm:cxn modelId="{20290969-24BA-40A5-B300-51E05DD92485}" type="presParOf" srcId="{55BA03A3-F21D-42A0-B48D-EE2FD3C2EBE2}" destId="{8522ED20-7CE6-46EF-9ACC-C06731FC69EC}" srcOrd="0" destOrd="0" presId="urn:microsoft.com/office/officeart/2008/layout/LinedList"/>
    <dgm:cxn modelId="{20D6E174-0EFE-4E4D-B557-91EBC6735AAD}" type="presParOf" srcId="{55BA03A3-F21D-42A0-B48D-EE2FD3C2EBE2}" destId="{ECC74B1E-9A34-4172-9A5E-4999F80884F1}" srcOrd="1" destOrd="0" presId="urn:microsoft.com/office/officeart/2008/layout/LinedList"/>
    <dgm:cxn modelId="{356E6B3D-F557-4B86-B068-E84D885EBE8D}" type="presParOf" srcId="{ECC74B1E-9A34-4172-9A5E-4999F80884F1}" destId="{20C43697-3AE9-4F34-A2D4-372A8D2E59DD}" srcOrd="0" destOrd="0" presId="urn:microsoft.com/office/officeart/2008/layout/LinedList"/>
    <dgm:cxn modelId="{DFA4BBFA-EBEE-483E-9CA2-664A0262B775}" type="presParOf" srcId="{ECC74B1E-9A34-4172-9A5E-4999F80884F1}" destId="{A4908835-782B-40E4-9692-007709EAC99A}" srcOrd="1" destOrd="0" presId="urn:microsoft.com/office/officeart/2008/layout/LinedList"/>
    <dgm:cxn modelId="{7DB71BDE-8122-4FC6-9F90-5CC13E93C4D1}" type="presParOf" srcId="{A4908835-782B-40E4-9692-007709EAC99A}" destId="{B9A9F848-5C8A-4E2A-B2EE-C6626B1A31A7}" srcOrd="0" destOrd="0" presId="urn:microsoft.com/office/officeart/2008/layout/LinedList"/>
    <dgm:cxn modelId="{8F50C2FE-53F8-43EE-B0EC-840BA9E694BA}" type="presParOf" srcId="{A4908835-782B-40E4-9692-007709EAC99A}" destId="{41A0D0B5-290C-480D-AF6A-1407EAE3BDE9}" srcOrd="1" destOrd="0" presId="urn:microsoft.com/office/officeart/2008/layout/LinedList"/>
    <dgm:cxn modelId="{BC6A4822-9984-4B36-916A-BE43D7363A70}" type="presParOf" srcId="{41A0D0B5-290C-480D-AF6A-1407EAE3BDE9}" destId="{BF9044D1-1A9A-4A68-AD69-A99EF035D2A2}" srcOrd="0" destOrd="0" presId="urn:microsoft.com/office/officeart/2008/layout/LinedList"/>
    <dgm:cxn modelId="{336AABF7-3309-4085-8DE9-BF9A42769597}" type="presParOf" srcId="{41A0D0B5-290C-480D-AF6A-1407EAE3BDE9}" destId="{5366B2AC-46B8-4926-A874-5C0459203878}" srcOrd="1" destOrd="0" presId="urn:microsoft.com/office/officeart/2008/layout/LinedList"/>
    <dgm:cxn modelId="{8C3C3972-0DE4-4D62-BB55-44D448B651A1}" type="presParOf" srcId="{41A0D0B5-290C-480D-AF6A-1407EAE3BDE9}" destId="{2633FA44-8F62-48FD-81FA-BAC486285E97}" srcOrd="2" destOrd="0" presId="urn:microsoft.com/office/officeart/2008/layout/LinedList"/>
    <dgm:cxn modelId="{E286D59C-5A43-4566-B43C-FDADABC15C33}" type="presParOf" srcId="{A4908835-782B-40E4-9692-007709EAC99A}" destId="{062A9453-2A99-405B-966C-E56108674B4A}" srcOrd="2" destOrd="0" presId="urn:microsoft.com/office/officeart/2008/layout/LinedList"/>
    <dgm:cxn modelId="{222DB143-1A7F-4E73-88AE-E1A097690E95}" type="presParOf" srcId="{A4908835-782B-40E4-9692-007709EAC99A}" destId="{FE27CF1A-F2CC-4F6C-8747-3641278E2B78}" srcOrd="3" destOrd="0" presId="urn:microsoft.com/office/officeart/2008/layout/LinedList"/>
    <dgm:cxn modelId="{ED4462C2-90DF-41DE-A778-79E3686756F7}" type="presParOf" srcId="{A4908835-782B-40E4-9692-007709EAC99A}" destId="{1259D537-532D-4A13-A714-E562261B2B7D}" srcOrd="4" destOrd="0" presId="urn:microsoft.com/office/officeart/2008/layout/LinedList"/>
    <dgm:cxn modelId="{1F36D994-5478-4195-B488-DFB6BC4E0336}" type="presParOf" srcId="{1259D537-532D-4A13-A714-E562261B2B7D}" destId="{C40544C8-87BF-47CD-B0AC-BAF8878A9CAD}" srcOrd="0" destOrd="0" presId="urn:microsoft.com/office/officeart/2008/layout/LinedList"/>
    <dgm:cxn modelId="{06CA57B1-5090-4C1C-940E-52EFE4851253}" type="presParOf" srcId="{1259D537-532D-4A13-A714-E562261B2B7D}" destId="{7368DF4A-401B-47D7-B1C9-41330DF9ED0E}" srcOrd="1" destOrd="0" presId="urn:microsoft.com/office/officeart/2008/layout/LinedList"/>
    <dgm:cxn modelId="{80F14164-4D19-42B8-924C-CFB4C21C9C98}" type="presParOf" srcId="{1259D537-532D-4A13-A714-E562261B2B7D}" destId="{31716B2C-A15B-4D1D-B23C-785098AFA153}" srcOrd="2" destOrd="0" presId="urn:microsoft.com/office/officeart/2008/layout/LinedList"/>
    <dgm:cxn modelId="{D4B97E17-6EBF-48EB-9BBA-3CD208A5DF8A}" type="presParOf" srcId="{A4908835-782B-40E4-9692-007709EAC99A}" destId="{0F5EA591-6B08-4D70-BA4C-3304AD1EB649}" srcOrd="5" destOrd="0" presId="urn:microsoft.com/office/officeart/2008/layout/LinedList"/>
    <dgm:cxn modelId="{53859121-C7A5-455B-AAC0-35FA1714B2D1}" type="presParOf" srcId="{A4908835-782B-40E4-9692-007709EAC99A}" destId="{C466F72E-7C95-4C23-8D42-ECFC42A2B32A}" srcOrd="6" destOrd="0" presId="urn:microsoft.com/office/officeart/2008/layout/LinedList"/>
    <dgm:cxn modelId="{BC5718FD-5092-447B-BCAF-4108AFC4F9E0}" type="presParOf" srcId="{A4908835-782B-40E4-9692-007709EAC99A}" destId="{E972550C-8CE2-4D6C-8075-6E113E43E08B}" srcOrd="7" destOrd="0" presId="urn:microsoft.com/office/officeart/2008/layout/LinedList"/>
    <dgm:cxn modelId="{DEE2B603-B7D9-40CB-99D7-27F2EFEFBD8A}" type="presParOf" srcId="{E972550C-8CE2-4D6C-8075-6E113E43E08B}" destId="{7E23E70E-D242-4122-9959-C8CFA1B64905}" srcOrd="0" destOrd="0" presId="urn:microsoft.com/office/officeart/2008/layout/LinedList"/>
    <dgm:cxn modelId="{BDCDC2F2-F3A5-40DF-A75B-6E214F0FD2E5}" type="presParOf" srcId="{E972550C-8CE2-4D6C-8075-6E113E43E08B}" destId="{8856D26D-7A6C-401F-AF73-4E75734E0032}" srcOrd="1" destOrd="0" presId="urn:microsoft.com/office/officeart/2008/layout/LinedList"/>
    <dgm:cxn modelId="{5FBAC48A-7D1B-4C09-9223-DB87BCBD6BEA}" type="presParOf" srcId="{E972550C-8CE2-4D6C-8075-6E113E43E08B}" destId="{2693659A-E31C-49A2-80B9-94B88FF64C95}" srcOrd="2" destOrd="0" presId="urn:microsoft.com/office/officeart/2008/layout/LinedList"/>
    <dgm:cxn modelId="{9D3B9158-ABB8-4CCB-9C15-EB6F59899A44}" type="presParOf" srcId="{A4908835-782B-40E4-9692-007709EAC99A}" destId="{50D526CF-BE5B-4EA2-AE75-2B816DF8DBE3}" srcOrd="8" destOrd="0" presId="urn:microsoft.com/office/officeart/2008/layout/LinedList"/>
    <dgm:cxn modelId="{67CB4A89-C944-4176-968F-C97C91B3CB4B}" type="presParOf" srcId="{A4908835-782B-40E4-9692-007709EAC99A}" destId="{95C81BE0-1D3C-4D46-B5B3-2B842EDCA7AD}" srcOrd="9" destOrd="0" presId="urn:microsoft.com/office/officeart/2008/layout/LinedList"/>
    <dgm:cxn modelId="{61FE28DE-B6ED-4328-86D5-27EA63C1F16D}" type="presParOf" srcId="{A4908835-782B-40E4-9692-007709EAC99A}" destId="{394C674A-2032-49EF-83D6-BB15A69E0B28}" srcOrd="10" destOrd="0" presId="urn:microsoft.com/office/officeart/2008/layout/LinedList"/>
    <dgm:cxn modelId="{97357E18-B511-4CE6-A5C7-5A592CE8B219}" type="presParOf" srcId="{394C674A-2032-49EF-83D6-BB15A69E0B28}" destId="{6B6AEBB9-853B-41BD-8031-1A20633C9301}" srcOrd="0" destOrd="0" presId="urn:microsoft.com/office/officeart/2008/layout/LinedList"/>
    <dgm:cxn modelId="{364A36BD-FC4A-4F40-846A-AF494C4FFF3B}" type="presParOf" srcId="{394C674A-2032-49EF-83D6-BB15A69E0B28}" destId="{0B1F106F-371B-445D-84C0-454974269C54}" srcOrd="1" destOrd="0" presId="urn:microsoft.com/office/officeart/2008/layout/LinedList"/>
    <dgm:cxn modelId="{31AE55B2-FF8E-47B7-8CF7-4B61C8B08DD1}" type="presParOf" srcId="{394C674A-2032-49EF-83D6-BB15A69E0B28}" destId="{828A9724-84E9-4949-8AF7-2DF33236146F}" srcOrd="2" destOrd="0" presId="urn:microsoft.com/office/officeart/2008/layout/LinedList"/>
    <dgm:cxn modelId="{3E031625-0188-45F7-A56C-7075736F5382}" type="presParOf" srcId="{A4908835-782B-40E4-9692-007709EAC99A}" destId="{71E5E373-207E-4FED-B328-70F99A90CF65}" srcOrd="11" destOrd="0" presId="urn:microsoft.com/office/officeart/2008/layout/LinedList"/>
    <dgm:cxn modelId="{1C30B1C1-8FCE-4F03-AAC4-D28807151D80}" type="presParOf" srcId="{A4908835-782B-40E4-9692-007709EAC99A}" destId="{928EA689-1613-4DBF-9EA3-8E0F6298706E}" srcOrd="12" destOrd="0" presId="urn:microsoft.com/office/officeart/2008/layout/LinedList"/>
    <dgm:cxn modelId="{ACA1F343-D3E4-44C2-B1A3-7CA202FC1AC0}" type="presParOf" srcId="{A4908835-782B-40E4-9692-007709EAC99A}" destId="{3630CDCC-8A40-44E5-B12F-C77258C16F0E}" srcOrd="13" destOrd="0" presId="urn:microsoft.com/office/officeart/2008/layout/LinedList"/>
    <dgm:cxn modelId="{E6CF2CB1-1358-4B69-A51B-9769ACD00745}" type="presParOf" srcId="{3630CDCC-8A40-44E5-B12F-C77258C16F0E}" destId="{C58ECFE8-2DE1-4922-932B-1C1E7A63B0A3}" srcOrd="0" destOrd="0" presId="urn:microsoft.com/office/officeart/2008/layout/LinedList"/>
    <dgm:cxn modelId="{BC88AD82-3F64-40F8-9A41-1834CF74795D}" type="presParOf" srcId="{3630CDCC-8A40-44E5-B12F-C77258C16F0E}" destId="{769BE5B2-FC76-4686-B815-F2C0F9477A7B}" srcOrd="1" destOrd="0" presId="urn:microsoft.com/office/officeart/2008/layout/LinedList"/>
    <dgm:cxn modelId="{5D8B1B07-7853-4995-AA6E-C567FEA1E20B}" type="presParOf" srcId="{3630CDCC-8A40-44E5-B12F-C77258C16F0E}" destId="{DE5B5340-ADBD-4FA9-8314-82E76C8F892E}" srcOrd="2" destOrd="0" presId="urn:microsoft.com/office/officeart/2008/layout/LinedList"/>
    <dgm:cxn modelId="{23BA0BAD-72B9-420A-8656-4DB41E0FD9A8}" type="presParOf" srcId="{A4908835-782B-40E4-9692-007709EAC99A}" destId="{ACE60DA2-8C3A-46B9-B35E-EC9698FBB7F4}" srcOrd="14" destOrd="0" presId="urn:microsoft.com/office/officeart/2008/layout/LinedList"/>
    <dgm:cxn modelId="{8ACA7D25-91C0-450F-A827-D2AEF29FF91F}" type="presParOf" srcId="{A4908835-782B-40E4-9692-007709EAC99A}" destId="{B6FBAE43-CB36-4A89-B6DD-86200E5533C6}" srcOrd="15"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9659E3-7897-453C-A205-933F2C5C5F46}">
      <dsp:nvSpPr>
        <dsp:cNvPr id="0" name=""/>
        <dsp:cNvSpPr/>
      </dsp:nvSpPr>
      <dsp:spPr>
        <a:xfrm>
          <a:off x="0" y="201480"/>
          <a:ext cx="6523572" cy="77175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6302" tIns="208280" rIns="506302"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smtClean="0"/>
            <a:t>elicit an immune response against the tumor; examples of include interferons (e.g. interferon alfa-2b (1986) and interleukins (</a:t>
          </a:r>
          <a:r>
            <a:rPr lang="en-US" sz="1200" b="1" kern="1200" dirty="0" err="1" smtClean="0"/>
            <a:t>aldesleukin</a:t>
          </a:r>
          <a:r>
            <a:rPr lang="en-US" sz="1200" b="1" kern="1200" dirty="0" smtClean="0"/>
            <a:t> (1992))</a:t>
          </a:r>
          <a:endParaRPr lang="en-US" sz="1200" b="1" i="1" kern="1200" dirty="0"/>
        </a:p>
      </dsp:txBody>
      <dsp:txXfrm>
        <a:off x="0" y="201480"/>
        <a:ext cx="6523572" cy="771750"/>
      </dsp:txXfrm>
    </dsp:sp>
    <dsp:sp modelId="{01B774B8-DD09-4FF4-9FA0-C7EEB4E4F024}">
      <dsp:nvSpPr>
        <dsp:cNvPr id="0" name=""/>
        <dsp:cNvSpPr/>
      </dsp:nvSpPr>
      <dsp:spPr>
        <a:xfrm>
          <a:off x="326178" y="44649"/>
          <a:ext cx="4566500" cy="30443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603" tIns="0" rIns="172603" bIns="0" numCol="1" spcCol="1270" anchor="ctr" anchorCtr="0">
          <a:noAutofit/>
        </a:bodyPr>
        <a:lstStyle/>
        <a:p>
          <a:pPr lvl="0" algn="l" defTabSz="800100">
            <a:lnSpc>
              <a:spcPct val="90000"/>
            </a:lnSpc>
            <a:spcBef>
              <a:spcPct val="0"/>
            </a:spcBef>
            <a:spcAft>
              <a:spcPct val="35000"/>
            </a:spcAft>
          </a:pPr>
          <a:r>
            <a:rPr lang="en-US" sz="1800" b="1" i="1" kern="1200" dirty="0" smtClean="0"/>
            <a:t>Cytokines (mid-1980s) </a:t>
          </a:r>
          <a:endParaRPr lang="en-US" sz="1800" b="1" i="1" kern="1200" dirty="0"/>
        </a:p>
      </dsp:txBody>
      <dsp:txXfrm>
        <a:off x="326178" y="44649"/>
        <a:ext cx="4566500" cy="304430"/>
      </dsp:txXfrm>
    </dsp:sp>
    <dsp:sp modelId="{45968E95-D49B-48F7-9654-777B9BE3F8CB}">
      <dsp:nvSpPr>
        <dsp:cNvPr id="0" name=""/>
        <dsp:cNvSpPr/>
      </dsp:nvSpPr>
      <dsp:spPr>
        <a:xfrm>
          <a:off x="0" y="1174830"/>
          <a:ext cx="6523572" cy="77175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6302" tIns="208280" rIns="506302"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smtClean="0"/>
            <a:t>introduce the immune system to tumor-associated antigens; immune system recognizes and attacks tumor cells associated with the antigen (e.g. Bacillus </a:t>
          </a:r>
          <a:r>
            <a:rPr lang="en-US" sz="1200" b="1" kern="1200" dirty="0" err="1" smtClean="0"/>
            <a:t>Calmette</a:t>
          </a:r>
          <a:r>
            <a:rPr lang="en-US" sz="1200" b="1" kern="1200" dirty="0" smtClean="0"/>
            <a:t>-Guerin (mid-1980s) </a:t>
          </a:r>
          <a:r>
            <a:rPr lang="en-US" sz="1200" b="1" kern="1200" dirty="0" err="1" smtClean="0"/>
            <a:t>sipuleucel</a:t>
          </a:r>
          <a:r>
            <a:rPr lang="en-US" sz="1200" b="1" kern="1200" dirty="0" smtClean="0"/>
            <a:t>-T (2010))</a:t>
          </a:r>
          <a:endParaRPr lang="en-US" sz="1200" b="1" kern="1200" dirty="0"/>
        </a:p>
      </dsp:txBody>
      <dsp:txXfrm>
        <a:off x="0" y="1174830"/>
        <a:ext cx="6523572" cy="771750"/>
      </dsp:txXfrm>
    </dsp:sp>
    <dsp:sp modelId="{B5EA00A0-4DAC-40E3-B59B-75EF762F2C33}">
      <dsp:nvSpPr>
        <dsp:cNvPr id="0" name=""/>
        <dsp:cNvSpPr/>
      </dsp:nvSpPr>
      <dsp:spPr>
        <a:xfrm>
          <a:off x="326178" y="1027230"/>
          <a:ext cx="4566500" cy="2952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603" tIns="0" rIns="172603" bIns="0" numCol="1" spcCol="1270" anchor="ctr" anchorCtr="0">
          <a:noAutofit/>
        </a:bodyPr>
        <a:lstStyle/>
        <a:p>
          <a:pPr lvl="0" algn="l" defTabSz="800100">
            <a:lnSpc>
              <a:spcPct val="90000"/>
            </a:lnSpc>
            <a:spcBef>
              <a:spcPct val="0"/>
            </a:spcBef>
            <a:spcAft>
              <a:spcPct val="35000"/>
            </a:spcAft>
          </a:pPr>
          <a:r>
            <a:rPr lang="en-US" sz="1800" b="1" i="1" kern="1200" dirty="0" smtClean="0"/>
            <a:t>Vaccines (mid-1980s, 2010) </a:t>
          </a:r>
          <a:endParaRPr lang="en-US" sz="1800" b="1" i="1" kern="1200" dirty="0"/>
        </a:p>
      </dsp:txBody>
      <dsp:txXfrm>
        <a:off x="326178" y="1027230"/>
        <a:ext cx="4566500" cy="295200"/>
      </dsp:txXfrm>
    </dsp:sp>
    <dsp:sp modelId="{05D856C3-8230-4540-9FBF-041D60260F3C}">
      <dsp:nvSpPr>
        <dsp:cNvPr id="0" name=""/>
        <dsp:cNvSpPr/>
      </dsp:nvSpPr>
      <dsp:spPr>
        <a:xfrm>
          <a:off x="0" y="2148180"/>
          <a:ext cx="6523572" cy="92925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6302" tIns="208280" rIns="506302" bIns="85344" numCol="1" spcCol="1270" anchor="t" anchorCtr="0">
          <a:noAutofit/>
        </a:bodyPr>
        <a:lstStyle/>
        <a:p>
          <a:pPr marL="114300" lvl="1" indent="-114300" algn="l" defTabSz="533400">
            <a:lnSpc>
              <a:spcPct val="90000"/>
            </a:lnSpc>
            <a:spcBef>
              <a:spcPct val="0"/>
            </a:spcBef>
            <a:spcAft>
              <a:spcPct val="15000"/>
            </a:spcAft>
            <a:buChar char="••"/>
          </a:pPr>
          <a:r>
            <a:rPr lang="en-US" sz="1200" b="1" kern="1200" dirty="0" smtClean="0"/>
            <a:t>Tumors escape detection from the immune system by expressing “checkpoint” proteins on their cell surface; targeting and inhibiting these cell surface proteins enhances the immune response to the tumor (e.g. </a:t>
          </a:r>
          <a:r>
            <a:rPr lang="en-US" sz="1200" b="1" kern="1200" dirty="0" err="1" smtClean="0"/>
            <a:t>ipilimumab</a:t>
          </a:r>
          <a:r>
            <a:rPr lang="en-US" sz="1200" b="1" kern="1200" dirty="0" smtClean="0"/>
            <a:t> (2011), </a:t>
          </a:r>
          <a:r>
            <a:rPr lang="en-US" sz="1200" b="1" kern="1200" dirty="0" err="1" smtClean="0"/>
            <a:t>nivolumab</a:t>
          </a:r>
          <a:r>
            <a:rPr lang="en-US" sz="1200" b="1" kern="1200" dirty="0" smtClean="0"/>
            <a:t> (2014), </a:t>
          </a:r>
          <a:r>
            <a:rPr lang="en-US" sz="1200" b="1" kern="1200" dirty="0" err="1" smtClean="0"/>
            <a:t>pembrolizumab</a:t>
          </a:r>
          <a:r>
            <a:rPr lang="en-US" sz="1200" b="1" kern="1200" dirty="0" smtClean="0"/>
            <a:t> (2014))</a:t>
          </a:r>
        </a:p>
      </dsp:txBody>
      <dsp:txXfrm>
        <a:off x="0" y="2148180"/>
        <a:ext cx="6523572" cy="929250"/>
      </dsp:txXfrm>
    </dsp:sp>
    <dsp:sp modelId="{6F063E57-5E64-47BE-8EE6-DB2C700DDA3B}">
      <dsp:nvSpPr>
        <dsp:cNvPr id="0" name=""/>
        <dsp:cNvSpPr/>
      </dsp:nvSpPr>
      <dsp:spPr>
        <a:xfrm>
          <a:off x="326178" y="2000580"/>
          <a:ext cx="4566500" cy="2952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2603" tIns="0" rIns="172603" bIns="0" numCol="1" spcCol="1270" anchor="ctr" anchorCtr="0">
          <a:noAutofit/>
        </a:bodyPr>
        <a:lstStyle/>
        <a:p>
          <a:pPr lvl="0" algn="l" defTabSz="800100">
            <a:lnSpc>
              <a:spcPct val="90000"/>
            </a:lnSpc>
            <a:spcBef>
              <a:spcPct val="0"/>
            </a:spcBef>
            <a:spcAft>
              <a:spcPct val="35000"/>
            </a:spcAft>
          </a:pPr>
          <a:r>
            <a:rPr lang="en-US" sz="1800" b="1" i="1" kern="1200" dirty="0" smtClean="0"/>
            <a:t>Checkpoint Inhibitors (2011)</a:t>
          </a:r>
        </a:p>
      </dsp:txBody>
      <dsp:txXfrm>
        <a:off x="326178" y="2000580"/>
        <a:ext cx="4566500" cy="2952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522DAE-EF77-4029-8BD3-65CE2E14E1C2}">
      <dsp:nvSpPr>
        <dsp:cNvPr id="0" name=""/>
        <dsp:cNvSpPr/>
      </dsp:nvSpPr>
      <dsp:spPr>
        <a:xfrm>
          <a:off x="-4044087" y="-620755"/>
          <a:ext cx="4819160" cy="4819160"/>
        </a:xfrm>
        <a:prstGeom prst="blockArc">
          <a:avLst>
            <a:gd name="adj1" fmla="val 18900000"/>
            <a:gd name="adj2" fmla="val 2700000"/>
            <a:gd name="adj3" fmla="val 448"/>
          </a:avLst>
        </a:prstGeom>
        <a:noFill/>
        <a:ln w="25400" cap="flat" cmpd="sng" algn="ctr">
          <a:solidFill>
            <a:schemeClr val="dk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758DF5A-2276-43D4-82BE-86506965BAE7}">
      <dsp:nvSpPr>
        <dsp:cNvPr id="0" name=""/>
        <dsp:cNvSpPr/>
      </dsp:nvSpPr>
      <dsp:spPr>
        <a:xfrm>
          <a:off x="406140" y="275049"/>
          <a:ext cx="7887642" cy="550385"/>
        </a:xfrm>
        <a:prstGeom prst="rect">
          <a:avLst/>
        </a:prstGeom>
        <a:solidFill>
          <a:schemeClr val="bg2">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6869"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solidFill>
                <a:schemeClr val="bg1"/>
              </a:solidFill>
            </a:rPr>
            <a:t>Complete disappearance of all lesions and no new lesions; confirmation by a repeat consecutive assessment no less than 4 weeks from the date first documented</a:t>
          </a:r>
          <a:endParaRPr lang="en-US" sz="1400" b="1" kern="1200" dirty="0">
            <a:solidFill>
              <a:schemeClr val="bg1"/>
            </a:solidFill>
          </a:endParaRPr>
        </a:p>
      </dsp:txBody>
      <dsp:txXfrm>
        <a:off x="406140" y="275049"/>
        <a:ext cx="7887642" cy="550385"/>
      </dsp:txXfrm>
    </dsp:sp>
    <dsp:sp modelId="{2A0546B9-2876-45C3-B234-42571952982C}">
      <dsp:nvSpPr>
        <dsp:cNvPr id="0" name=""/>
        <dsp:cNvSpPr/>
      </dsp:nvSpPr>
      <dsp:spPr>
        <a:xfrm>
          <a:off x="62149" y="206251"/>
          <a:ext cx="687981" cy="687981"/>
        </a:xfrm>
        <a:prstGeom prst="ellipse">
          <a:avLst/>
        </a:prstGeom>
        <a:solidFill>
          <a:schemeClr val="accent2"/>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17763ED-59B9-4513-8D77-33FBEA67DD0E}">
      <dsp:nvSpPr>
        <dsp:cNvPr id="0" name=""/>
        <dsp:cNvSpPr/>
      </dsp:nvSpPr>
      <dsp:spPr>
        <a:xfrm>
          <a:off x="721689" y="1100771"/>
          <a:ext cx="7572093" cy="550385"/>
        </a:xfrm>
        <a:prstGeom prst="rect">
          <a:avLst/>
        </a:prstGeom>
        <a:solidFill>
          <a:schemeClr val="bg2">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6869"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solidFill>
                <a:schemeClr val="bg1"/>
              </a:solidFill>
            </a:rPr>
            <a:t>decrease in tumor burden </a:t>
          </a:r>
          <a:r>
            <a:rPr lang="en-US" sz="1400" b="1" u="sng" kern="1200" dirty="0" smtClean="0">
              <a:solidFill>
                <a:schemeClr val="bg1"/>
              </a:solidFill>
            </a:rPr>
            <a:t>&gt;</a:t>
          </a:r>
          <a:r>
            <a:rPr lang="en-US" sz="1400" b="1" kern="1200" dirty="0" smtClean="0">
              <a:solidFill>
                <a:schemeClr val="bg1"/>
              </a:solidFill>
            </a:rPr>
            <a:t>50% relative to baseline confirmed by repeat consecutive assessment at least 4 weeks later</a:t>
          </a:r>
          <a:endParaRPr lang="en-US" sz="1400" b="1" kern="1200" dirty="0">
            <a:solidFill>
              <a:schemeClr val="bg1"/>
            </a:solidFill>
          </a:endParaRPr>
        </a:p>
      </dsp:txBody>
      <dsp:txXfrm>
        <a:off x="721689" y="1100771"/>
        <a:ext cx="7572093" cy="550385"/>
      </dsp:txXfrm>
    </dsp:sp>
    <dsp:sp modelId="{E326F624-9DEC-4E49-AEEB-8E36B19E5ACE}">
      <dsp:nvSpPr>
        <dsp:cNvPr id="0" name=""/>
        <dsp:cNvSpPr/>
      </dsp:nvSpPr>
      <dsp:spPr>
        <a:xfrm>
          <a:off x="377698" y="1031972"/>
          <a:ext cx="687981" cy="687981"/>
        </a:xfrm>
        <a:prstGeom prst="ellipse">
          <a:avLst/>
        </a:prstGeom>
        <a:solidFill>
          <a:schemeClr val="accent2"/>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D0C5EC3-8184-462A-84A6-88954914B9E2}">
      <dsp:nvSpPr>
        <dsp:cNvPr id="0" name=""/>
        <dsp:cNvSpPr/>
      </dsp:nvSpPr>
      <dsp:spPr>
        <a:xfrm>
          <a:off x="721689" y="1926492"/>
          <a:ext cx="7572093" cy="550385"/>
        </a:xfrm>
        <a:prstGeom prst="rect">
          <a:avLst/>
        </a:prstGeom>
        <a:solidFill>
          <a:schemeClr val="bg2">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6869"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solidFill>
                <a:schemeClr val="bg1"/>
              </a:solidFill>
            </a:rPr>
            <a:t>not meeting criteria for </a:t>
          </a:r>
          <a:r>
            <a:rPr lang="en-US" sz="1400" b="1" kern="1200" dirty="0" err="1" smtClean="0">
              <a:solidFill>
                <a:schemeClr val="bg1"/>
              </a:solidFill>
            </a:rPr>
            <a:t>irCR</a:t>
          </a:r>
          <a:r>
            <a:rPr lang="en-US" sz="1400" b="1" kern="1200" dirty="0" smtClean="0">
              <a:solidFill>
                <a:schemeClr val="bg1"/>
              </a:solidFill>
            </a:rPr>
            <a:t> or </a:t>
          </a:r>
          <a:r>
            <a:rPr lang="en-US" sz="1400" b="1" kern="1200" dirty="0" err="1" smtClean="0">
              <a:solidFill>
                <a:schemeClr val="bg1"/>
              </a:solidFill>
            </a:rPr>
            <a:t>irPR</a:t>
          </a:r>
          <a:r>
            <a:rPr lang="en-US" sz="1400" b="1" kern="1200" dirty="0" smtClean="0">
              <a:solidFill>
                <a:schemeClr val="bg1"/>
              </a:solidFill>
            </a:rPr>
            <a:t> in absence of </a:t>
          </a:r>
          <a:r>
            <a:rPr lang="en-US" sz="1400" b="1" kern="1200" dirty="0" err="1" smtClean="0">
              <a:solidFill>
                <a:schemeClr val="bg1"/>
              </a:solidFill>
            </a:rPr>
            <a:t>irPD</a:t>
          </a:r>
          <a:endParaRPr lang="en-US" sz="1400" b="1" kern="1200" dirty="0">
            <a:solidFill>
              <a:schemeClr val="bg1"/>
            </a:solidFill>
          </a:endParaRPr>
        </a:p>
      </dsp:txBody>
      <dsp:txXfrm>
        <a:off x="721689" y="1926492"/>
        <a:ext cx="7572093" cy="550385"/>
      </dsp:txXfrm>
    </dsp:sp>
    <dsp:sp modelId="{BB1C7A33-1EF8-4835-B772-FBAF22580EEF}">
      <dsp:nvSpPr>
        <dsp:cNvPr id="0" name=""/>
        <dsp:cNvSpPr/>
      </dsp:nvSpPr>
      <dsp:spPr>
        <a:xfrm>
          <a:off x="377698" y="1857694"/>
          <a:ext cx="687981" cy="687981"/>
        </a:xfrm>
        <a:prstGeom prst="ellipse">
          <a:avLst/>
        </a:prstGeom>
        <a:solidFill>
          <a:schemeClr val="accent2"/>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97D97DE-E823-474C-89C5-FB4545DC5BA6}">
      <dsp:nvSpPr>
        <dsp:cNvPr id="0" name=""/>
        <dsp:cNvSpPr/>
      </dsp:nvSpPr>
      <dsp:spPr>
        <a:xfrm>
          <a:off x="406140" y="2752213"/>
          <a:ext cx="7887642" cy="550385"/>
        </a:xfrm>
        <a:prstGeom prst="rect">
          <a:avLst/>
        </a:prstGeom>
        <a:solidFill>
          <a:schemeClr val="bg2">
            <a:lumMod val="60000"/>
            <a:lumOff val="40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6869" tIns="35560" rIns="35560" bIns="35560" numCol="1" spcCol="1270" anchor="ctr" anchorCtr="0">
          <a:noAutofit/>
        </a:bodyPr>
        <a:lstStyle/>
        <a:p>
          <a:pPr lvl="0" algn="l" defTabSz="622300">
            <a:lnSpc>
              <a:spcPct val="90000"/>
            </a:lnSpc>
            <a:spcBef>
              <a:spcPct val="0"/>
            </a:spcBef>
            <a:spcAft>
              <a:spcPct val="35000"/>
            </a:spcAft>
          </a:pPr>
          <a:r>
            <a:rPr lang="en-US" sz="1400" b="1" kern="1200" dirty="0" smtClean="0"/>
            <a:t>increase in tumor burden </a:t>
          </a:r>
          <a:r>
            <a:rPr lang="en-US" sz="1400" b="1" u="sng" kern="1200" dirty="0" smtClean="0"/>
            <a:t>&gt;</a:t>
          </a:r>
          <a:r>
            <a:rPr lang="en-US" sz="1400" b="1" kern="1200" dirty="0" smtClean="0"/>
            <a:t>25% relative to nadir (minimum recorded tumor burden) confirmed by repeat consecutive assessment at least 4 weeks later</a:t>
          </a:r>
          <a:endParaRPr lang="en-US" sz="1400" b="1" kern="1200" dirty="0"/>
        </a:p>
      </dsp:txBody>
      <dsp:txXfrm>
        <a:off x="406140" y="2752213"/>
        <a:ext cx="7887642" cy="550385"/>
      </dsp:txXfrm>
    </dsp:sp>
    <dsp:sp modelId="{D6261E69-9CA2-4FCD-AA93-A70DEBB331FB}">
      <dsp:nvSpPr>
        <dsp:cNvPr id="0" name=""/>
        <dsp:cNvSpPr/>
      </dsp:nvSpPr>
      <dsp:spPr>
        <a:xfrm>
          <a:off x="62149" y="2683415"/>
          <a:ext cx="687981" cy="687981"/>
        </a:xfrm>
        <a:prstGeom prst="ellipse">
          <a:avLst/>
        </a:prstGeom>
        <a:solidFill>
          <a:schemeClr val="accent2"/>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22ED20-7CE6-46EF-9ACC-C06731FC69EC}">
      <dsp:nvSpPr>
        <dsp:cNvPr id="0" name=""/>
        <dsp:cNvSpPr/>
      </dsp:nvSpPr>
      <dsp:spPr>
        <a:xfrm>
          <a:off x="0" y="0"/>
          <a:ext cx="7267903"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C43697-3AE9-4F34-A2D4-372A8D2E59DD}">
      <dsp:nvSpPr>
        <dsp:cNvPr id="0" name=""/>
        <dsp:cNvSpPr/>
      </dsp:nvSpPr>
      <dsp:spPr>
        <a:xfrm>
          <a:off x="0" y="0"/>
          <a:ext cx="2870547" cy="2231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i="1" kern="1200" dirty="0" err="1" smtClean="0">
              <a:solidFill>
                <a:schemeClr val="tx1"/>
              </a:solidFill>
            </a:rPr>
            <a:t>irAEs</a:t>
          </a:r>
          <a:r>
            <a:rPr lang="en-US" sz="2000" b="1" i="1" kern="1200" dirty="0" smtClean="0">
              <a:solidFill>
                <a:schemeClr val="tx1"/>
              </a:solidFill>
            </a:rPr>
            <a:t> associated with checkpoint inhibitors*</a:t>
          </a:r>
          <a:r>
            <a:rPr lang="en-US" sz="2000" kern="1200" dirty="0" smtClean="0">
              <a:solidFill>
                <a:schemeClr val="tx1"/>
              </a:solidFill>
            </a:rPr>
            <a:t>:</a:t>
          </a:r>
          <a:endParaRPr lang="en-US" sz="2000" kern="1200" dirty="0">
            <a:solidFill>
              <a:schemeClr val="tx1"/>
            </a:solidFill>
          </a:endParaRPr>
        </a:p>
      </dsp:txBody>
      <dsp:txXfrm>
        <a:off x="0" y="0"/>
        <a:ext cx="2870547" cy="2231310"/>
      </dsp:txXfrm>
    </dsp:sp>
    <dsp:sp modelId="{5366B2AC-46B8-4926-A874-5C0459203878}">
      <dsp:nvSpPr>
        <dsp:cNvPr id="0" name=""/>
        <dsp:cNvSpPr/>
      </dsp:nvSpPr>
      <dsp:spPr>
        <a:xfrm>
          <a:off x="2952949" y="21027"/>
          <a:ext cx="4312407" cy="420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Dermatologic Toxicities</a:t>
          </a:r>
        </a:p>
      </dsp:txBody>
      <dsp:txXfrm>
        <a:off x="2952949" y="21027"/>
        <a:ext cx="4312407" cy="420549"/>
      </dsp:txXfrm>
    </dsp:sp>
    <dsp:sp modelId="{062A9453-2A99-405B-966C-E56108674B4A}">
      <dsp:nvSpPr>
        <dsp:cNvPr id="0" name=""/>
        <dsp:cNvSpPr/>
      </dsp:nvSpPr>
      <dsp:spPr>
        <a:xfrm>
          <a:off x="2870547" y="441577"/>
          <a:ext cx="439481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68DF4A-401B-47D7-B1C9-41330DF9ED0E}">
      <dsp:nvSpPr>
        <dsp:cNvPr id="0" name=""/>
        <dsp:cNvSpPr/>
      </dsp:nvSpPr>
      <dsp:spPr>
        <a:xfrm>
          <a:off x="2952949" y="462604"/>
          <a:ext cx="4312407" cy="420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err="1" smtClean="0"/>
            <a:t>Enterocolitis</a:t>
          </a:r>
          <a:r>
            <a:rPr lang="en-US" sz="1900" kern="1200" dirty="0" smtClean="0"/>
            <a:t> / Gastrointestinal related</a:t>
          </a:r>
        </a:p>
      </dsp:txBody>
      <dsp:txXfrm>
        <a:off x="2952949" y="462604"/>
        <a:ext cx="4312407" cy="420549"/>
      </dsp:txXfrm>
    </dsp:sp>
    <dsp:sp modelId="{0F5EA591-6B08-4D70-BA4C-3304AD1EB649}">
      <dsp:nvSpPr>
        <dsp:cNvPr id="0" name=""/>
        <dsp:cNvSpPr/>
      </dsp:nvSpPr>
      <dsp:spPr>
        <a:xfrm>
          <a:off x="2870547" y="883154"/>
          <a:ext cx="439481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56D26D-7A6C-401F-AF73-4E75734E0032}">
      <dsp:nvSpPr>
        <dsp:cNvPr id="0" name=""/>
        <dsp:cNvSpPr/>
      </dsp:nvSpPr>
      <dsp:spPr>
        <a:xfrm>
          <a:off x="2952949" y="904181"/>
          <a:ext cx="4312407" cy="420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err="1" smtClean="0"/>
            <a:t>Endocrinopathies</a:t>
          </a:r>
          <a:endParaRPr lang="en-US" sz="1900" kern="1200" dirty="0"/>
        </a:p>
      </dsp:txBody>
      <dsp:txXfrm>
        <a:off x="2952949" y="904181"/>
        <a:ext cx="4312407" cy="420549"/>
      </dsp:txXfrm>
    </dsp:sp>
    <dsp:sp modelId="{50D526CF-BE5B-4EA2-AE75-2B816DF8DBE3}">
      <dsp:nvSpPr>
        <dsp:cNvPr id="0" name=""/>
        <dsp:cNvSpPr/>
      </dsp:nvSpPr>
      <dsp:spPr>
        <a:xfrm>
          <a:off x="2870547" y="1324731"/>
          <a:ext cx="439481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1F106F-371B-445D-84C0-454974269C54}">
      <dsp:nvSpPr>
        <dsp:cNvPr id="0" name=""/>
        <dsp:cNvSpPr/>
      </dsp:nvSpPr>
      <dsp:spPr>
        <a:xfrm>
          <a:off x="2952949" y="1345758"/>
          <a:ext cx="4312407" cy="420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err="1" smtClean="0"/>
            <a:t>Hepatotoxicities</a:t>
          </a:r>
          <a:endParaRPr lang="en-US" sz="1900" kern="1200" dirty="0"/>
        </a:p>
      </dsp:txBody>
      <dsp:txXfrm>
        <a:off x="2952949" y="1345758"/>
        <a:ext cx="4312407" cy="420549"/>
      </dsp:txXfrm>
    </dsp:sp>
    <dsp:sp modelId="{71E5E373-207E-4FED-B328-70F99A90CF65}">
      <dsp:nvSpPr>
        <dsp:cNvPr id="0" name=""/>
        <dsp:cNvSpPr/>
      </dsp:nvSpPr>
      <dsp:spPr>
        <a:xfrm>
          <a:off x="2870547" y="1766308"/>
          <a:ext cx="439481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9BE5B2-FC76-4686-B815-F2C0F9477A7B}">
      <dsp:nvSpPr>
        <dsp:cNvPr id="0" name=""/>
        <dsp:cNvSpPr/>
      </dsp:nvSpPr>
      <dsp:spPr>
        <a:xfrm>
          <a:off x="2952949" y="1787335"/>
          <a:ext cx="4312407" cy="420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Pneumonitis</a:t>
          </a:r>
          <a:endParaRPr lang="en-US" sz="1900" kern="1200" dirty="0"/>
        </a:p>
      </dsp:txBody>
      <dsp:txXfrm>
        <a:off x="2952949" y="1787335"/>
        <a:ext cx="4312407" cy="420549"/>
      </dsp:txXfrm>
    </dsp:sp>
    <dsp:sp modelId="{ACE60DA2-8C3A-46B9-B35E-EC9698FBB7F4}">
      <dsp:nvSpPr>
        <dsp:cNvPr id="0" name=""/>
        <dsp:cNvSpPr/>
      </dsp:nvSpPr>
      <dsp:spPr>
        <a:xfrm>
          <a:off x="2870547" y="2207885"/>
          <a:ext cx="439481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7A1F18-5296-4A54-A8B7-0A0338D4814A}" type="datetimeFigureOut">
              <a:rPr lang="en-US" smtClean="0"/>
              <a:pPr/>
              <a:t>9/30/2015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CEF7B9-D0E3-438F-8E84-586B505002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 slide shows the various mechanisms of action</a:t>
            </a:r>
            <a:r>
              <a:rPr lang="en-US" baseline="0" dirty="0" smtClean="0"/>
              <a:t> of checkpoint inhibitors and how they prevent the tumor from evading the immune response. Tumors can escape detection from innate immune responses by expressing “checkpoint” proteins on their cell surface. Targeting and inhibiting these cell surface proteins enhances the immune response to the tumor. Two examples displayed on this slide are the use of CTLA-4 inhibition and PD-1 inhibitors.</a:t>
            </a:r>
          </a:p>
          <a:p>
            <a:r>
              <a:rPr lang="en-US" baseline="0" dirty="0" smtClean="0"/>
              <a:t>The left schematic is an example of how CTLA-4 inhibition can activate an immune response against tumor cells. T cells express the CD28 and CTLA-4 receptor proteins. Interaction of the B7 ligand on an antigen-presenting cell to the CTLA-4 receptor causes the T Lymphocyte to remain at a resting state. A CTLA-4 inhibitor, such as </a:t>
            </a:r>
            <a:r>
              <a:rPr lang="en-US" baseline="0" dirty="0" err="1" smtClean="0"/>
              <a:t>ipilimumab</a:t>
            </a:r>
            <a:r>
              <a:rPr lang="en-US" baseline="0" dirty="0" smtClean="0"/>
              <a:t>, blocks CTLA-4 from binding to B7. As a result, B7 interacts with the CD28 receptor of the T Lymphocyte resulting in the activation of the T lymphocyte.</a:t>
            </a:r>
          </a:p>
          <a:p>
            <a:r>
              <a:rPr lang="en-US" baseline="0" dirty="0" smtClean="0"/>
              <a:t>The right schematic shows an example of how inhibiting the interaction between the PD-1 receptor on the T cell and the tumor cell can result in T Cell activation. T cells express the PD-1 receptor protein; Tumor cells express the PD-L1 ligand. The interaction of the PD-L1 ligand with the T Cell’s PD-1 receptor results in the inhibition of the T Lymphocyte to the tumor. In the presence of the a PD-1 inhibitor, such as the immunotherapies </a:t>
            </a:r>
            <a:r>
              <a:rPr lang="en-US" baseline="0" dirty="0" err="1" smtClean="0"/>
              <a:t>nivolumab</a:t>
            </a:r>
            <a:r>
              <a:rPr lang="en-US" baseline="0" dirty="0" smtClean="0"/>
              <a:t> and </a:t>
            </a:r>
            <a:r>
              <a:rPr lang="en-US" baseline="0" dirty="0" err="1" smtClean="0"/>
              <a:t>pembrolizumab</a:t>
            </a:r>
            <a:r>
              <a:rPr lang="en-US" baseline="0" dirty="0" smtClean="0"/>
              <a:t>, the interaction between PD-1 and PD-L1 is blocked, resulting in the activation of the T Lymphocyte.</a:t>
            </a:r>
          </a:p>
          <a:p>
            <a:endParaRPr lang="en-US" baseline="0" dirty="0" smtClean="0"/>
          </a:p>
          <a:p>
            <a:r>
              <a:rPr lang="en-US" baseline="0" dirty="0" smtClean="0"/>
              <a:t>Additional checkpoint inhibitors in development include antibodies that are designed to bind directly to PD-L1 on the surface of the tumor cell. These agents are in late-stage development.</a:t>
            </a:r>
          </a:p>
        </p:txBody>
      </p:sp>
      <p:sp>
        <p:nvSpPr>
          <p:cNvPr id="4" name="Slide Number Placeholder 3"/>
          <p:cNvSpPr>
            <a:spLocks noGrp="1"/>
          </p:cNvSpPr>
          <p:nvPr>
            <p:ph type="sldNum" sz="quarter" idx="10"/>
          </p:nvPr>
        </p:nvSpPr>
        <p:spPr/>
        <p:txBody>
          <a:bodyPr/>
          <a:lstStyle/>
          <a:p>
            <a:fld id="{C57433FC-6B0A-6945-9A69-B11CBF6DD319}" type="slidenum">
              <a:rPr lang="en-US" smtClean="0"/>
              <a:pPr/>
              <a:t>8</a:t>
            </a:fld>
            <a:endParaRPr lang="en-US"/>
          </a:p>
        </p:txBody>
      </p:sp>
    </p:spTree>
    <p:extLst>
      <p:ext uri="{BB962C8B-B14F-4D97-AF65-F5344CB8AC3E}">
        <p14:creationId xmlns="" xmlns:p14="http://schemas.microsoft.com/office/powerpoint/2010/main" val="72163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7433FC-6B0A-6945-9A69-B11CBF6DD319}" type="slidenum">
              <a:rPr lang="en-US" smtClean="0"/>
              <a:pPr/>
              <a:t>12</a:t>
            </a:fld>
            <a:endParaRPr lang="en-US"/>
          </a:p>
        </p:txBody>
      </p:sp>
    </p:spTree>
    <p:extLst>
      <p:ext uri="{BB962C8B-B14F-4D97-AF65-F5344CB8AC3E}">
        <p14:creationId xmlns="" xmlns:p14="http://schemas.microsoft.com/office/powerpoint/2010/main" val="285858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Clinicians will need consider the following when treating</a:t>
            </a:r>
            <a:r>
              <a:rPr lang="en-US" baseline="0" dirty="0" smtClean="0"/>
              <a:t> patients with immuno-oncology agents: Different response patterns compared to responses observed with cytotoxic agents and immune-related Adverse Events (</a:t>
            </a:r>
            <a:r>
              <a:rPr lang="en-US" baseline="0" dirty="0" err="1" smtClean="0"/>
              <a:t>irAEs</a:t>
            </a:r>
            <a:r>
              <a:rPr lang="en-US"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57433FC-6B0A-6945-9A69-B11CBF6DD319}" type="slidenum">
              <a:rPr lang="en-US" smtClean="0"/>
              <a:pPr/>
              <a:t>13</a:t>
            </a:fld>
            <a:endParaRPr lang="en-US"/>
          </a:p>
        </p:txBody>
      </p:sp>
    </p:spTree>
    <p:extLst>
      <p:ext uri="{BB962C8B-B14F-4D97-AF65-F5344CB8AC3E}">
        <p14:creationId xmlns="" xmlns:p14="http://schemas.microsoft.com/office/powerpoint/2010/main" val="2882514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lnSpcReduction="10000"/>
          </a:bodyPr>
          <a:lstStyle/>
          <a:p>
            <a:pPr marL="169587" indent="-169587">
              <a:buFont typeface="Arial" panose="020B0604020202020204" pitchFamily="34" charset="0"/>
              <a:buChar char="•"/>
            </a:pPr>
            <a:r>
              <a:rPr lang="en-US" dirty="0" smtClean="0"/>
              <a:t>Mechanism</a:t>
            </a:r>
            <a:r>
              <a:rPr lang="en-US" baseline="0" dirty="0" smtClean="0"/>
              <a:t> of action of </a:t>
            </a:r>
            <a:r>
              <a:rPr lang="en-US" u="sng" baseline="0" dirty="0" smtClean="0"/>
              <a:t>immuno-Oncology agents </a:t>
            </a:r>
            <a:r>
              <a:rPr lang="en-US" baseline="0" dirty="0" smtClean="0"/>
              <a:t>differs compared to Cytotoxic agents</a:t>
            </a:r>
          </a:p>
          <a:p>
            <a:pPr marL="621817" lvl="1" indent="-169587">
              <a:buFont typeface="Arial" panose="020B0604020202020204" pitchFamily="34" charset="0"/>
              <a:buChar char="•"/>
            </a:pPr>
            <a:r>
              <a:rPr lang="en-US" baseline="0" dirty="0" smtClean="0"/>
              <a:t>As a result, new guidelines to assess response criteria were needed to be developed</a:t>
            </a:r>
            <a:endParaRPr lang="en-US" dirty="0" smtClean="0"/>
          </a:p>
          <a:p>
            <a:pPr marL="169587" indent="-169587">
              <a:buFont typeface="Arial" panose="020B0604020202020204" pitchFamily="34" charset="0"/>
              <a:buChar char="•"/>
            </a:pPr>
            <a:r>
              <a:rPr lang="en-US" dirty="0" smtClean="0"/>
              <a:t>In 2004 / 2005 – experts</a:t>
            </a:r>
            <a:r>
              <a:rPr lang="en-US" baseline="0" dirty="0" smtClean="0"/>
              <a:t> held workshops to discuss experiences in using immuno-oncologic therapies</a:t>
            </a:r>
          </a:p>
          <a:p>
            <a:pPr marL="169587" indent="-169587">
              <a:buFont typeface="Arial" panose="020B0604020202020204" pitchFamily="34" charset="0"/>
              <a:buChar char="•"/>
            </a:pPr>
            <a:r>
              <a:rPr lang="en-US" baseline="0" dirty="0" smtClean="0"/>
              <a:t>The workshops resulted in the following recommendations:</a:t>
            </a:r>
          </a:p>
          <a:p>
            <a:pPr lvl="1"/>
            <a:r>
              <a:rPr lang="en-US" sz="1800" dirty="0">
                <a:latin typeface="AdvTT544668d2"/>
              </a:rPr>
              <a:t>1) Anti-tumor response to immunotherapy may take longer compared to cytotoxic agent response</a:t>
            </a:r>
          </a:p>
          <a:p>
            <a:pPr lvl="1"/>
            <a:r>
              <a:rPr lang="en-US" sz="1800" dirty="0">
                <a:latin typeface="AdvTT544668d2"/>
              </a:rPr>
              <a:t>2) Clinical response to immune therapies can manifest after conventional progressive disease (PD)</a:t>
            </a:r>
          </a:p>
          <a:p>
            <a:pPr lvl="1"/>
            <a:r>
              <a:rPr lang="en-US" sz="1800" dirty="0">
                <a:latin typeface="AdvTT544668d2"/>
              </a:rPr>
              <a:t>3) Discontinuation of immune therapy may not be appropriate in some cases, unless PD is confirmed </a:t>
            </a:r>
          </a:p>
          <a:p>
            <a:pPr lvl="1"/>
            <a:r>
              <a:rPr lang="en-US" sz="1800" dirty="0">
                <a:latin typeface="AdvTT544668d2"/>
              </a:rPr>
              <a:t>4) Allowance for </a:t>
            </a:r>
            <a:r>
              <a:rPr lang="en-US" sz="1800" dirty="0">
                <a:latin typeface="AdvTT544668d2+20"/>
              </a:rPr>
              <a:t>“</a:t>
            </a:r>
            <a:r>
              <a:rPr lang="en-US" sz="1800" dirty="0">
                <a:latin typeface="AdvTT544668d2"/>
              </a:rPr>
              <a:t>clinically insignificant</a:t>
            </a:r>
            <a:r>
              <a:rPr lang="en-US" sz="1800" dirty="0">
                <a:latin typeface="AdvTT544668d2+20"/>
              </a:rPr>
              <a:t>” </a:t>
            </a:r>
            <a:r>
              <a:rPr lang="en-US" sz="1800" dirty="0">
                <a:latin typeface="AdvTT544668d2"/>
              </a:rPr>
              <a:t>PD (e.g., small new lesions in the presence of other responsive lesions) is recommended</a:t>
            </a:r>
          </a:p>
          <a:p>
            <a:pPr lvl="1"/>
            <a:r>
              <a:rPr lang="en-US" sz="1800" dirty="0">
                <a:latin typeface="AdvTT544668d2"/>
              </a:rPr>
              <a:t>5) Durable stable disease may represent antitumor activity</a:t>
            </a:r>
            <a:endParaRPr lang="en-US" sz="1800" dirty="0"/>
          </a:p>
          <a:p>
            <a:endParaRPr lang="en-US" dirty="0" smtClean="0"/>
          </a:p>
        </p:txBody>
      </p:sp>
      <p:sp>
        <p:nvSpPr>
          <p:cNvPr id="4" name="Slide Number Placeholder 3"/>
          <p:cNvSpPr>
            <a:spLocks noGrp="1"/>
          </p:cNvSpPr>
          <p:nvPr>
            <p:ph type="sldNum" sz="quarter" idx="10"/>
          </p:nvPr>
        </p:nvSpPr>
        <p:spPr/>
        <p:txBody>
          <a:bodyPr/>
          <a:lstStyle/>
          <a:p>
            <a:fld id="{C57433FC-6B0A-6945-9A69-B11CBF6DD319}" type="slidenum">
              <a:rPr lang="en-US" smtClean="0"/>
              <a:pPr/>
              <a:t>14</a:t>
            </a:fld>
            <a:endParaRPr lang="en-US"/>
          </a:p>
        </p:txBody>
      </p:sp>
    </p:spTree>
    <p:extLst>
      <p:ext uri="{BB962C8B-B14F-4D97-AF65-F5344CB8AC3E}">
        <p14:creationId xmlns="" xmlns:p14="http://schemas.microsoft.com/office/powerpoint/2010/main" val="105691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In</a:t>
            </a:r>
            <a:r>
              <a:rPr lang="en-US" baseline="0" dirty="0" smtClean="0"/>
              <a:t> a paper </a:t>
            </a:r>
            <a:r>
              <a:rPr lang="en-US" baseline="0" dirty="0" err="1" smtClean="0"/>
              <a:t>puplished</a:t>
            </a:r>
            <a:r>
              <a:rPr lang="en-US" baseline="0" dirty="0" smtClean="0"/>
              <a:t> by </a:t>
            </a:r>
            <a:r>
              <a:rPr lang="en-US" baseline="0" dirty="0" err="1" smtClean="0"/>
              <a:t>Wolchock</a:t>
            </a:r>
            <a:r>
              <a:rPr lang="en-US" baseline="0" dirty="0" smtClean="0"/>
              <a:t> et al. in 2009, f</a:t>
            </a:r>
            <a:r>
              <a:rPr lang="en-US" dirty="0" smtClean="0"/>
              <a:t>our patterns of response were observed in patients treated with </a:t>
            </a:r>
            <a:r>
              <a:rPr lang="en-US" dirty="0" err="1" smtClean="0"/>
              <a:t>ipilumumab</a:t>
            </a:r>
            <a:r>
              <a:rPr lang="en-US" dirty="0" smtClean="0"/>
              <a:t>.</a:t>
            </a:r>
            <a:r>
              <a:rPr lang="en-US" baseline="0" dirty="0" smtClean="0"/>
              <a:t> </a:t>
            </a:r>
            <a:r>
              <a:rPr lang="en-US" dirty="0" smtClean="0"/>
              <a:t>Two response</a:t>
            </a:r>
            <a:r>
              <a:rPr lang="en-US" baseline="0" dirty="0" smtClean="0"/>
              <a:t> patterns, graph A and graph B on the left of this slide, met conventional criteria for tumor response: Graph A showing a decrease in the number of baseline lesions and Graph B, showing stable disease with a slow, steady decrease in the number of tumors. </a:t>
            </a:r>
            <a:r>
              <a:rPr lang="en-US" dirty="0" smtClean="0"/>
              <a:t>The other two response patterns observed, graphs C and D on the right half of this slide, go against the standard criteria for tumor response. As shown on graph</a:t>
            </a:r>
            <a:r>
              <a:rPr lang="en-US" baseline="0" dirty="0" smtClean="0"/>
              <a:t> C, responses to </a:t>
            </a:r>
            <a:r>
              <a:rPr lang="en-US" baseline="0" dirty="0" err="1" smtClean="0"/>
              <a:t>ipilimumab</a:t>
            </a:r>
            <a:r>
              <a:rPr lang="en-US" baseline="0" dirty="0" smtClean="0"/>
              <a:t> occurred after an initial increase in total tumor burden; and as shown on graph D on the lower right-hand side of this slide, there was a reduction in total tumor burden during or after the appearance of new lesions - the top line of this graph represents the total tumor burden, the middle line represents the tumor burden of the baseline lesions, and the bottom line shows the tumor burden of new lesions.</a:t>
            </a:r>
          </a:p>
          <a:p>
            <a:endParaRPr lang="en-US" baseline="0" dirty="0" smtClean="0"/>
          </a:p>
          <a:p>
            <a:pPr marL="448597" lvl="2" defTabSz="448597">
              <a:defRPr/>
            </a:pPr>
            <a:endParaRPr lang="en-US" dirty="0" smtClean="0"/>
          </a:p>
          <a:p>
            <a:pPr marL="448597" lvl="1"/>
            <a:endParaRPr lang="en-US" baseline="0" dirty="0" smtClean="0"/>
          </a:p>
        </p:txBody>
      </p:sp>
      <p:sp>
        <p:nvSpPr>
          <p:cNvPr id="4" name="Slide Number Placeholder 3"/>
          <p:cNvSpPr>
            <a:spLocks noGrp="1"/>
          </p:cNvSpPr>
          <p:nvPr>
            <p:ph type="sldNum" sz="quarter" idx="10"/>
          </p:nvPr>
        </p:nvSpPr>
        <p:spPr/>
        <p:txBody>
          <a:bodyPr/>
          <a:lstStyle/>
          <a:p>
            <a:fld id="{C57433FC-6B0A-6945-9A69-B11CBF6DD319}" type="slidenum">
              <a:rPr lang="en-US" smtClean="0"/>
              <a:pPr/>
              <a:t>15</a:t>
            </a:fld>
            <a:endParaRPr lang="en-US"/>
          </a:p>
        </p:txBody>
      </p:sp>
    </p:spTree>
    <p:extLst>
      <p:ext uri="{BB962C8B-B14F-4D97-AF65-F5344CB8AC3E}">
        <p14:creationId xmlns="" xmlns:p14="http://schemas.microsoft.com/office/powerpoint/2010/main" val="2209608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How do conventional</a:t>
            </a:r>
            <a:r>
              <a:rPr lang="en-US" baseline="0" dirty="0" smtClean="0"/>
              <a:t> </a:t>
            </a:r>
            <a:r>
              <a:rPr lang="en-US" dirty="0" smtClean="0"/>
              <a:t>criteria differ from immune-related Response Criteria? This table represent the differences</a:t>
            </a:r>
            <a:r>
              <a:rPr lang="en-US" baseline="0" dirty="0" smtClean="0"/>
              <a:t> in categorization of new measurable lesions, new non-measurable lesions, and non-index lesions between conventional World Health Organization criteria and immune-related Response Criteria. According to the World Health Organization, new measurable lesions greater than 5 x 5 mm always represent progressive disease, </a:t>
            </a:r>
            <a:r>
              <a:rPr lang="en-US" baseline="0" dirty="0" err="1" smtClean="0"/>
              <a:t>irRC</a:t>
            </a:r>
            <a:r>
              <a:rPr lang="en-US" baseline="0" dirty="0" smtClean="0"/>
              <a:t> on the other hand would incorporate the new lesions into the total tumor burden. New non-measurable lesions, less than 5 x 5 mm always represent progressive disease according to the World Health Organization; however, this does not define progression using </a:t>
            </a:r>
            <a:r>
              <a:rPr lang="en-US" baseline="0" dirty="0" err="1" smtClean="0"/>
              <a:t>irRC</a:t>
            </a:r>
            <a:r>
              <a:rPr lang="en-US" baseline="0" dirty="0" smtClean="0"/>
              <a:t>, and can preclude immune-related complete response. When assessing non-index lesions, changes contribute to defining best overall response, whereas using </a:t>
            </a:r>
            <a:r>
              <a:rPr lang="en-US" baseline="0" dirty="0" err="1" smtClean="0"/>
              <a:t>irRC</a:t>
            </a:r>
            <a:r>
              <a:rPr lang="en-US" baseline="0" dirty="0" smtClean="0"/>
              <a:t>, non-index lesions can contribute to defining a complete response</a:t>
            </a:r>
            <a:endParaRPr lang="en-US" dirty="0"/>
          </a:p>
        </p:txBody>
      </p:sp>
      <p:sp>
        <p:nvSpPr>
          <p:cNvPr id="4" name="Slide Number Placeholder 3"/>
          <p:cNvSpPr>
            <a:spLocks noGrp="1"/>
          </p:cNvSpPr>
          <p:nvPr>
            <p:ph type="sldNum" sz="quarter" idx="10"/>
          </p:nvPr>
        </p:nvSpPr>
        <p:spPr/>
        <p:txBody>
          <a:bodyPr/>
          <a:lstStyle/>
          <a:p>
            <a:fld id="{C57433FC-6B0A-6945-9A69-B11CBF6DD319}" type="slidenum">
              <a:rPr lang="en-US" smtClean="0"/>
              <a:pPr/>
              <a:t>16</a:t>
            </a:fld>
            <a:endParaRPr lang="en-US"/>
          </a:p>
        </p:txBody>
      </p:sp>
    </p:spTree>
    <p:extLst>
      <p:ext uri="{BB962C8B-B14F-4D97-AF65-F5344CB8AC3E}">
        <p14:creationId xmlns="" xmlns:p14="http://schemas.microsoft.com/office/powerpoint/2010/main" val="1290723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Taken altogether, immune-related Response Criteria can be categorized as follows:</a:t>
            </a:r>
          </a:p>
          <a:p>
            <a:pPr marL="168224" indent="-168224" defTabSz="448597">
              <a:buFont typeface="Arial" panose="020B0604020202020204" pitchFamily="34" charset="0"/>
              <a:buChar char="•"/>
              <a:defRPr/>
            </a:pPr>
            <a:r>
              <a:rPr lang="en-US" dirty="0" smtClean="0"/>
              <a:t>A Complete Response equals a</a:t>
            </a:r>
            <a:r>
              <a:rPr lang="en-US" baseline="0" dirty="0" smtClean="0"/>
              <a:t> c</a:t>
            </a:r>
            <a:r>
              <a:rPr lang="en-US" dirty="0" smtClean="0"/>
              <a:t>omplete disappearance of all lesions and no new lesions.</a:t>
            </a:r>
            <a:r>
              <a:rPr lang="en-US" baseline="0" dirty="0" smtClean="0"/>
              <a:t> This is</a:t>
            </a:r>
            <a:r>
              <a:rPr lang="en-US" dirty="0" smtClean="0"/>
              <a:t> confirmed by a repeat consecutive assessment of no less than 4 weeks from the date this </a:t>
            </a:r>
            <a:r>
              <a:rPr lang="en-US" baseline="0" dirty="0" smtClean="0"/>
              <a:t>was </a:t>
            </a:r>
            <a:r>
              <a:rPr lang="en-US" dirty="0" smtClean="0"/>
              <a:t>first documented.</a:t>
            </a:r>
          </a:p>
          <a:p>
            <a:pPr marL="168224" indent="-168224" defTabSz="448597">
              <a:buFont typeface="Arial" panose="020B0604020202020204" pitchFamily="34" charset="0"/>
              <a:buChar char="•"/>
              <a:defRPr/>
            </a:pPr>
            <a:r>
              <a:rPr lang="en-US" dirty="0" smtClean="0"/>
              <a:t>A Partial Response is a decrease in tumor burden </a:t>
            </a:r>
            <a:r>
              <a:rPr lang="en-US" u="sng" dirty="0" smtClean="0"/>
              <a:t>&gt;</a:t>
            </a:r>
            <a:r>
              <a:rPr lang="en-US" dirty="0" smtClean="0"/>
              <a:t>50% relative to the baseline; this is confirmed by repeat consecutive assessment at least 4 weeks later.</a:t>
            </a:r>
          </a:p>
          <a:p>
            <a:pPr marL="168224" indent="-168224" defTabSz="448597">
              <a:buFont typeface="Arial" panose="020B0604020202020204" pitchFamily="34" charset="0"/>
              <a:buChar char="•"/>
              <a:defRPr/>
            </a:pPr>
            <a:r>
              <a:rPr lang="en-US" dirty="0" smtClean="0"/>
              <a:t>Stable</a:t>
            </a:r>
            <a:r>
              <a:rPr lang="en-US" baseline="0" dirty="0" smtClean="0"/>
              <a:t> Disease is defined by not meeting criteria for either immune-related Complete Response or immune-related Partial Response in the absence of immune-related Progressive Disease.</a:t>
            </a:r>
          </a:p>
          <a:p>
            <a:pPr marL="168224" indent="-168224" defTabSz="448597">
              <a:buFont typeface="Arial" panose="020B0604020202020204" pitchFamily="34" charset="0"/>
              <a:buChar char="•"/>
              <a:defRPr/>
            </a:pPr>
            <a:r>
              <a:rPr lang="en-US" baseline="0" dirty="0" smtClean="0"/>
              <a:t>Progressive disease is an increase in tumor burden </a:t>
            </a:r>
            <a:r>
              <a:rPr lang="en-US" u="sng" dirty="0" smtClean="0"/>
              <a:t>&gt;</a:t>
            </a:r>
            <a:r>
              <a:rPr lang="en-US" dirty="0" smtClean="0"/>
              <a:t>25% relative to nadir,</a:t>
            </a:r>
            <a:r>
              <a:rPr lang="en-US" baseline="0" dirty="0" smtClean="0"/>
              <a:t> </a:t>
            </a:r>
            <a:r>
              <a:rPr lang="en-US" dirty="0" smtClean="0"/>
              <a:t>the</a:t>
            </a:r>
            <a:r>
              <a:rPr lang="en-US" baseline="0" dirty="0" smtClean="0"/>
              <a:t> </a:t>
            </a:r>
            <a:r>
              <a:rPr lang="en-US" dirty="0" smtClean="0"/>
              <a:t>minimum recorded tumor burden, confirmed by repeat consecutive assessment at least 4 weeks later</a:t>
            </a:r>
          </a:p>
          <a:p>
            <a:pPr marL="168224" indent="-168224" defTabSz="448597">
              <a:buFont typeface="Arial" panose="020B0604020202020204" pitchFamily="34" charset="0"/>
              <a:buChar char="•"/>
              <a:defRPr/>
            </a:pPr>
            <a:endParaRPr lang="en-US" dirty="0" smtClean="0"/>
          </a:p>
          <a:p>
            <a:pPr defTabSz="448597">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57433FC-6B0A-6945-9A69-B11CBF6DD319}" type="slidenum">
              <a:rPr lang="en-US" smtClean="0"/>
              <a:pPr/>
              <a:t>17</a:t>
            </a:fld>
            <a:endParaRPr lang="en-US"/>
          </a:p>
        </p:txBody>
      </p:sp>
    </p:spTree>
    <p:extLst>
      <p:ext uri="{BB962C8B-B14F-4D97-AF65-F5344CB8AC3E}">
        <p14:creationId xmlns="" xmlns:p14="http://schemas.microsoft.com/office/powerpoint/2010/main" val="4231292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0" name="Picture 19" descr="coverslide.BMP"/>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39938" cy="5143500"/>
          </a:xfrm>
          <a:prstGeom prst="rect">
            <a:avLst/>
          </a:prstGeom>
        </p:spPr>
      </p:pic>
      <p:sp>
        <p:nvSpPr>
          <p:cNvPr id="2" name="Title 1"/>
          <p:cNvSpPr>
            <a:spLocks noGrp="1"/>
          </p:cNvSpPr>
          <p:nvPr>
            <p:ph type="ctrTitle" hasCustomPrompt="1"/>
          </p:nvPr>
        </p:nvSpPr>
        <p:spPr>
          <a:xfrm>
            <a:off x="542704" y="962846"/>
            <a:ext cx="6010496" cy="1196954"/>
          </a:xfrm>
          <a:prstGeom prst="rect">
            <a:avLst/>
          </a:prstGeom>
        </p:spPr>
        <p:txBody>
          <a:bodyPr/>
          <a:lstStyle>
            <a:lvl1pPr algn="l">
              <a:defRPr b="0" i="0">
                <a:solidFill>
                  <a:schemeClr val="accent1"/>
                </a:solidFill>
                <a:latin typeface="Arial"/>
                <a:cs typeface="Arial"/>
              </a:defRPr>
            </a:lvl1pPr>
          </a:lstStyle>
          <a:p>
            <a:r>
              <a:rPr lang="en-US" dirty="0" smtClean="0"/>
              <a:t>Click to add title</a:t>
            </a:r>
            <a:endParaRPr lang="en-US" dirty="0"/>
          </a:p>
        </p:txBody>
      </p:sp>
      <p:sp>
        <p:nvSpPr>
          <p:cNvPr id="3" name="Subtitle 2"/>
          <p:cNvSpPr>
            <a:spLocks noGrp="1"/>
          </p:cNvSpPr>
          <p:nvPr>
            <p:ph type="subTitle" idx="1"/>
          </p:nvPr>
        </p:nvSpPr>
        <p:spPr>
          <a:xfrm>
            <a:off x="542705" y="2382524"/>
            <a:ext cx="4179473" cy="1199993"/>
          </a:xfrm>
          <a:prstGeom prst="rect">
            <a:avLst/>
          </a:prstGeom>
        </p:spPr>
        <p:txBody>
          <a:bodyPr/>
          <a:lstStyle>
            <a:lvl1pPr marL="0" indent="0" algn="l">
              <a:buNone/>
              <a:defRPr sz="1800" b="0" i="0">
                <a:solidFill>
                  <a:schemeClr val="accent2"/>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4" name="Picture 3" descr="cover-logos.BMP"/>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542705" y="4396213"/>
            <a:ext cx="3807927" cy="423018"/>
          </a:xfrm>
          <a:prstGeom prst="rect">
            <a:avLst/>
          </a:prstGeom>
        </p:spPr>
      </p:pic>
    </p:spTree>
    <p:extLst>
      <p:ext uri="{BB962C8B-B14F-4D97-AF65-F5344CB8AC3E}">
        <p14:creationId xmlns:p14="http://schemas.microsoft.com/office/powerpoint/2010/main" xmlns="" val="18649511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11" name="Rectangle 10"/>
          <p:cNvSpPr/>
          <p:nvPr userDrawn="1"/>
        </p:nvSpPr>
        <p:spPr>
          <a:xfrm>
            <a:off x="-241905" y="4400091"/>
            <a:ext cx="9815286" cy="743410"/>
          </a:xfrm>
          <a:prstGeom prst="rect">
            <a:avLst/>
          </a:prstGeom>
          <a:effectLst>
            <a:outerShdw blurRad="222250" dir="16200000" sx="96000" sy="96000" rotWithShape="0">
              <a:prstClr val="black">
                <a:alpha val="27000"/>
              </a:prst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05979"/>
            <a:ext cx="8229600" cy="857250"/>
          </a:xfrm>
          <a:prstGeom prst="rect">
            <a:avLst/>
          </a:prstGeom>
        </p:spPr>
        <p:txBody>
          <a:bodyPr/>
          <a:lstStyle>
            <a:lvl1pPr algn="l">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00151"/>
            <a:ext cx="8229600" cy="3034490"/>
          </a:xfrm>
          <a:prstGeom prst="rect">
            <a:avLst/>
          </a:prstGeo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descr="spark-accc.BMP"/>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57201" y="4564943"/>
            <a:ext cx="1361315" cy="373813"/>
          </a:xfrm>
          <a:prstGeom prst="rect">
            <a:avLst/>
          </a:prstGeom>
        </p:spPr>
      </p:pic>
      <p:pic>
        <p:nvPicPr>
          <p:cNvPr id="4" name="Picture 3" descr="website.BMP"/>
          <p:cNvPicPr>
            <a:picLocks noChangeAspect="1"/>
          </p:cNvPicPr>
          <p:nvPr userDrawn="1"/>
        </p:nvPicPr>
        <p:blipFill>
          <a:blip r:embed="rId3">
            <a:alphaModFix amt="61000"/>
            <a:extLst>
              <a:ext uri="{28A0092B-C50C-407E-A947-70E740481C1C}">
                <a14:useLocalDpi xmlns:a14="http://schemas.microsoft.com/office/drawing/2010/main" xmlns="" val="0"/>
              </a:ext>
            </a:extLst>
          </a:blip>
          <a:stretch>
            <a:fillRect/>
          </a:stretch>
        </p:blipFill>
        <p:spPr>
          <a:xfrm>
            <a:off x="4221340" y="4722489"/>
            <a:ext cx="894016" cy="113831"/>
          </a:xfrm>
          <a:prstGeom prst="rect">
            <a:avLst/>
          </a:prstGeom>
        </p:spPr>
      </p:pic>
      <p:sp>
        <p:nvSpPr>
          <p:cNvPr id="7" name="Slide Number Placeholder 5"/>
          <p:cNvSpPr>
            <a:spLocks noGrp="1"/>
          </p:cNvSpPr>
          <p:nvPr>
            <p:ph type="sldNum" sz="quarter" idx="4"/>
          </p:nvPr>
        </p:nvSpPr>
        <p:spPr>
          <a:xfrm>
            <a:off x="7696200" y="4633611"/>
            <a:ext cx="990600" cy="273844"/>
          </a:xfrm>
          <a:prstGeom prst="rect">
            <a:avLst/>
          </a:prstGeom>
          <a:ln>
            <a:noFill/>
          </a:ln>
        </p:spPr>
        <p:txBody>
          <a:bodyPr vert="horz" lIns="91440" tIns="45720" rIns="91440" bIns="45720" rtlCol="0" anchor="ctr"/>
          <a:lstStyle>
            <a:lvl1pPr algn="r">
              <a:defRPr sz="1100" baseline="0">
                <a:solidFill>
                  <a:schemeClr val="accent2"/>
                </a:solidFill>
              </a:defRPr>
            </a:lvl1pPr>
          </a:lstStyle>
          <a:p>
            <a:fld id="{BB80AA5D-D073-1C49-84F0-294BDDC747F6}" type="slidenum">
              <a:rPr lang="en-US" smtClean="0"/>
              <a:pPr/>
              <a:t>‹#›</a:t>
            </a:fld>
            <a:endParaRPr lang="en-US" dirty="0"/>
          </a:p>
        </p:txBody>
      </p:sp>
    </p:spTree>
    <p:extLst>
      <p:ext uri="{BB962C8B-B14F-4D97-AF65-F5344CB8AC3E}">
        <p14:creationId xmlns:p14="http://schemas.microsoft.com/office/powerpoint/2010/main" xmlns="" val="43694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mp; Image">
    <p:spTree>
      <p:nvGrpSpPr>
        <p:cNvPr id="1" name=""/>
        <p:cNvGrpSpPr/>
        <p:nvPr/>
      </p:nvGrpSpPr>
      <p:grpSpPr>
        <a:xfrm>
          <a:off x="0" y="0"/>
          <a:ext cx="0" cy="0"/>
          <a:chOff x="0" y="0"/>
          <a:chExt cx="0" cy="0"/>
        </a:xfrm>
      </p:grpSpPr>
      <p:sp>
        <p:nvSpPr>
          <p:cNvPr id="11" name="Rectangle 10"/>
          <p:cNvSpPr/>
          <p:nvPr userDrawn="1"/>
        </p:nvSpPr>
        <p:spPr>
          <a:xfrm>
            <a:off x="-241905" y="4400091"/>
            <a:ext cx="9815286" cy="743410"/>
          </a:xfrm>
          <a:prstGeom prst="rect">
            <a:avLst/>
          </a:prstGeom>
          <a:effectLst>
            <a:outerShdw blurRad="222250" dir="16200000" sx="96000" sy="96000" rotWithShape="0">
              <a:prstClr val="black">
                <a:alpha val="27000"/>
              </a:prst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05979"/>
            <a:ext cx="8229600" cy="857250"/>
          </a:xfrm>
          <a:prstGeom prst="rect">
            <a:avLst/>
          </a:prstGeom>
        </p:spPr>
        <p:txBody>
          <a:bodyPr/>
          <a:lstStyle>
            <a:lvl1pPr algn="l">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00151"/>
            <a:ext cx="3764140" cy="3034490"/>
          </a:xfrm>
          <a:prstGeom prst="rect">
            <a:avLst/>
          </a:prstGeo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descr="spark-accc.BMP"/>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57201" y="4564943"/>
            <a:ext cx="1361315" cy="373813"/>
          </a:xfrm>
          <a:prstGeom prst="rect">
            <a:avLst/>
          </a:prstGeom>
        </p:spPr>
      </p:pic>
      <p:pic>
        <p:nvPicPr>
          <p:cNvPr id="4" name="Picture 3" descr="website.BMP"/>
          <p:cNvPicPr>
            <a:picLocks noChangeAspect="1"/>
          </p:cNvPicPr>
          <p:nvPr userDrawn="1"/>
        </p:nvPicPr>
        <p:blipFill>
          <a:blip r:embed="rId3">
            <a:alphaModFix amt="61000"/>
            <a:extLst>
              <a:ext uri="{28A0092B-C50C-407E-A947-70E740481C1C}">
                <a14:useLocalDpi xmlns:a14="http://schemas.microsoft.com/office/drawing/2010/main" xmlns="" val="0"/>
              </a:ext>
            </a:extLst>
          </a:blip>
          <a:stretch>
            <a:fillRect/>
          </a:stretch>
        </p:blipFill>
        <p:spPr>
          <a:xfrm>
            <a:off x="4221340" y="4722489"/>
            <a:ext cx="894016" cy="113831"/>
          </a:xfrm>
          <a:prstGeom prst="rect">
            <a:avLst/>
          </a:prstGeom>
        </p:spPr>
      </p:pic>
      <p:sp>
        <p:nvSpPr>
          <p:cNvPr id="7" name="Slide Number Placeholder 5"/>
          <p:cNvSpPr>
            <a:spLocks noGrp="1"/>
          </p:cNvSpPr>
          <p:nvPr>
            <p:ph type="sldNum" sz="quarter" idx="4"/>
          </p:nvPr>
        </p:nvSpPr>
        <p:spPr>
          <a:xfrm>
            <a:off x="7696200" y="4633611"/>
            <a:ext cx="990600" cy="273844"/>
          </a:xfrm>
          <a:prstGeom prst="rect">
            <a:avLst/>
          </a:prstGeom>
          <a:ln>
            <a:noFill/>
          </a:ln>
        </p:spPr>
        <p:txBody>
          <a:bodyPr vert="horz" lIns="91440" tIns="45720" rIns="91440" bIns="45720" rtlCol="0" anchor="ctr"/>
          <a:lstStyle>
            <a:lvl1pPr algn="r">
              <a:defRPr sz="1100" baseline="0">
                <a:solidFill>
                  <a:schemeClr val="accent2"/>
                </a:solidFill>
              </a:defRPr>
            </a:lvl1pPr>
          </a:lstStyle>
          <a:p>
            <a:fld id="{BB80AA5D-D073-1C49-84F0-294BDDC747F6}" type="slidenum">
              <a:rPr lang="en-US" smtClean="0"/>
              <a:pPr/>
              <a:t>‹#›</a:t>
            </a:fld>
            <a:endParaRPr lang="en-US" dirty="0"/>
          </a:p>
        </p:txBody>
      </p:sp>
      <p:sp>
        <p:nvSpPr>
          <p:cNvPr id="9" name="Picture Placeholder 2"/>
          <p:cNvSpPr>
            <a:spLocks noGrp="1"/>
          </p:cNvSpPr>
          <p:nvPr>
            <p:ph type="pic" idx="11"/>
          </p:nvPr>
        </p:nvSpPr>
        <p:spPr>
          <a:xfrm>
            <a:off x="4893847" y="1200151"/>
            <a:ext cx="3768768"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extLst>
      <p:ext uri="{BB962C8B-B14F-4D97-AF65-F5344CB8AC3E}">
        <p14:creationId xmlns:p14="http://schemas.microsoft.com/office/powerpoint/2010/main" xmlns="" val="3314885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8" name="Picture 17" descr="background.BMP"/>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457200" y="1063228"/>
            <a:ext cx="8229600" cy="2755550"/>
          </a:xfrm>
          <a:prstGeom prst="rect">
            <a:avLst/>
          </a:prstGeom>
        </p:spPr>
        <p:txBody>
          <a:bodyPr/>
          <a:lstStyle>
            <a:lvl1pPr>
              <a:defRPr>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xmlns="" val="322385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2" name="Picture 1" descr="ending.BMP"/>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34868" cy="5143500"/>
          </a:xfrm>
          <a:prstGeom prst="rect">
            <a:avLst/>
          </a:prstGeom>
        </p:spPr>
      </p:pic>
      <p:sp>
        <p:nvSpPr>
          <p:cNvPr id="5" name="Subtitle 2"/>
          <p:cNvSpPr>
            <a:spLocks noGrp="1"/>
          </p:cNvSpPr>
          <p:nvPr>
            <p:ph type="subTitle" idx="1" hasCustomPrompt="1"/>
          </p:nvPr>
        </p:nvSpPr>
        <p:spPr>
          <a:xfrm>
            <a:off x="4108187" y="2476429"/>
            <a:ext cx="4179473" cy="1199993"/>
          </a:xfrm>
          <a:prstGeom prst="rect">
            <a:avLst/>
          </a:prstGeom>
        </p:spPr>
        <p:txBody>
          <a:bodyPr/>
          <a:lstStyle>
            <a:lvl1pPr marL="0" indent="0" algn="r">
              <a:buNone/>
              <a:defRPr sz="1800" b="0" i="0">
                <a:solidFill>
                  <a:schemeClr val="accent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a:t>
            </a:r>
          </a:p>
          <a:p>
            <a:r>
              <a:rPr lang="en-US" dirty="0" smtClean="0"/>
              <a:t>Address</a:t>
            </a:r>
          </a:p>
          <a:p>
            <a:r>
              <a:rPr lang="en-US" dirty="0" smtClean="0"/>
              <a:t>Email</a:t>
            </a:r>
          </a:p>
          <a:p>
            <a:r>
              <a:rPr lang="en-US" dirty="0" smtClean="0"/>
              <a:t>Phone</a:t>
            </a:r>
          </a:p>
          <a:p>
            <a:endParaRPr lang="en-US" dirty="0" smtClean="0"/>
          </a:p>
        </p:txBody>
      </p:sp>
      <p:pic>
        <p:nvPicPr>
          <p:cNvPr id="6" name="Picture 5" descr="cover-logos.BMP"/>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4479733" y="4396213"/>
            <a:ext cx="3807927" cy="423018"/>
          </a:xfrm>
          <a:prstGeom prst="rect">
            <a:avLst/>
          </a:prstGeom>
        </p:spPr>
      </p:pic>
    </p:spTree>
    <p:extLst>
      <p:ext uri="{BB962C8B-B14F-4D97-AF65-F5344CB8AC3E}">
        <p14:creationId xmlns:p14="http://schemas.microsoft.com/office/powerpoint/2010/main" xmlns="" val="7899308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33626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2" r:id="rId4"/>
    <p:sldLayoutId id="2147483654"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820" y="562708"/>
            <a:ext cx="7543800" cy="1945481"/>
          </a:xfrm>
        </p:spPr>
        <p:txBody>
          <a:bodyPr/>
          <a:lstStyle/>
          <a:p>
            <a:r>
              <a:rPr lang="en-US" sz="3600" dirty="0" smtClean="0"/>
              <a:t>Immuno-Oncology Applications</a:t>
            </a:r>
            <a:endParaRPr lang="en-US" sz="3600" dirty="0"/>
          </a:p>
        </p:txBody>
      </p:sp>
      <p:sp>
        <p:nvSpPr>
          <p:cNvPr id="7" name="Subtitle 2"/>
          <p:cNvSpPr txBox="1">
            <a:spLocks/>
          </p:cNvSpPr>
          <p:nvPr/>
        </p:nvSpPr>
        <p:spPr>
          <a:xfrm>
            <a:off x="410820" y="1714500"/>
            <a:ext cx="4179473" cy="1582615"/>
          </a:xfrm>
          <a:prstGeom prst="rect">
            <a:avLst/>
          </a:prstGeom>
        </p:spPr>
        <p:txBody>
          <a:bodyPr>
            <a:normAutofit fontScale="92500" lnSpcReduction="10000"/>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000" b="1" i="0" u="none" strike="noStrike" kern="1200" cap="none" spc="0" normalizeH="0" baseline="0" noProof="0" dirty="0" smtClean="0">
                <a:ln>
                  <a:noFill/>
                </a:ln>
                <a:solidFill>
                  <a:schemeClr val="accent2">
                    <a:lumMod val="75000"/>
                  </a:schemeClr>
                </a:solidFill>
                <a:effectLst/>
                <a:uLnTx/>
                <a:uFillTx/>
                <a:latin typeface="Arial"/>
                <a:ea typeface="+mn-ea"/>
                <a:cs typeface="Arial"/>
              </a:rPr>
              <a:t>Lee S. Schwartzberg,</a:t>
            </a:r>
            <a:r>
              <a:rPr kumimoji="0" lang="en-US" sz="2000" b="1" i="0" u="none" strike="noStrike" kern="1200" cap="none" spc="0" normalizeH="0" noProof="0" dirty="0" smtClean="0">
                <a:ln>
                  <a:noFill/>
                </a:ln>
                <a:solidFill>
                  <a:schemeClr val="accent2">
                    <a:lumMod val="75000"/>
                  </a:schemeClr>
                </a:solidFill>
                <a:effectLst/>
                <a:uLnTx/>
                <a:uFillTx/>
                <a:latin typeface="Arial"/>
                <a:ea typeface="+mn-ea"/>
                <a:cs typeface="Arial"/>
              </a:rPr>
              <a:t> MD, FACP</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2000" b="1" dirty="0" smtClean="0">
                <a:solidFill>
                  <a:schemeClr val="accent2">
                    <a:lumMod val="75000"/>
                  </a:schemeClr>
                </a:solidFill>
                <a:latin typeface="Arial"/>
                <a:cs typeface="Arial"/>
              </a:rPr>
              <a:t>West Clinic, P.C.; The University of Tennessee</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2000" b="1" i="0" u="none" strike="noStrike" kern="1200" cap="none" spc="0" normalizeH="0" noProof="0" dirty="0" smtClean="0">
                <a:ln>
                  <a:noFill/>
                </a:ln>
                <a:solidFill>
                  <a:schemeClr val="accent2">
                    <a:lumMod val="75000"/>
                  </a:schemeClr>
                </a:solidFill>
                <a:effectLst/>
                <a:uLnTx/>
                <a:uFillTx/>
                <a:latin typeface="Arial"/>
                <a:ea typeface="+mn-ea"/>
                <a:cs typeface="Arial"/>
              </a:rPr>
              <a:t>Memphis, Tn.</a:t>
            </a:r>
            <a:br>
              <a:rPr kumimoji="0" lang="en-US" sz="2000" b="1" i="0" u="none" strike="noStrike" kern="1200" cap="none" spc="0" normalizeH="0" noProof="0" dirty="0" smtClean="0">
                <a:ln>
                  <a:noFill/>
                </a:ln>
                <a:solidFill>
                  <a:schemeClr val="accent2">
                    <a:lumMod val="75000"/>
                  </a:schemeClr>
                </a:solidFill>
                <a:effectLst/>
                <a:uLnTx/>
                <a:uFillTx/>
                <a:latin typeface="Arial"/>
                <a:ea typeface="+mn-ea"/>
                <a:cs typeface="Arial"/>
              </a:rPr>
            </a:br>
            <a:endParaRPr kumimoji="0" lang="en-US" sz="2000" b="1" i="0" u="none" strike="noStrike" kern="1200" cap="none" spc="0" normalizeH="0" baseline="0" noProof="0" dirty="0">
              <a:ln>
                <a:noFill/>
              </a:ln>
              <a:solidFill>
                <a:schemeClr val="accent2">
                  <a:lumMod val="75000"/>
                </a:schemeClr>
              </a:solidFill>
              <a:effectLst/>
              <a:uLnTx/>
              <a:uFillTx/>
              <a:latin typeface="Arial"/>
              <a:ea typeface="+mn-ea"/>
              <a:cs typeface="Arial"/>
            </a:endParaRPr>
          </a:p>
        </p:txBody>
      </p:sp>
      <p:sp>
        <p:nvSpPr>
          <p:cNvPr id="8" name="Subtitle 7"/>
          <p:cNvSpPr>
            <a:spLocks noGrp="1"/>
          </p:cNvSpPr>
          <p:nvPr>
            <p:ph type="subTitle" idx="1"/>
          </p:nvPr>
        </p:nvSpPr>
        <p:spPr>
          <a:xfrm>
            <a:off x="410820" y="3182815"/>
            <a:ext cx="4179473" cy="1199993"/>
          </a:xfrm>
        </p:spPr>
        <p:txBody>
          <a:bodyPr/>
          <a:lstStyle/>
          <a:p>
            <a:r>
              <a:rPr lang="en-US" dirty="0" smtClean="0"/>
              <a:t>ICLIO 1</a:t>
            </a:r>
            <a:r>
              <a:rPr lang="en-US" baseline="30000" dirty="0" smtClean="0"/>
              <a:t>st</a:t>
            </a:r>
            <a:r>
              <a:rPr lang="en-US" dirty="0" smtClean="0"/>
              <a:t> Annual National Conference</a:t>
            </a:r>
          </a:p>
          <a:p>
            <a:r>
              <a:rPr lang="en-US" dirty="0" smtClean="0"/>
              <a:t>10.2.15</a:t>
            </a:r>
          </a:p>
          <a:p>
            <a:r>
              <a:rPr lang="en-US" dirty="0" smtClean="0"/>
              <a:t>Philadelphia, Pa.</a:t>
            </a:r>
          </a:p>
          <a:p>
            <a:endParaRPr lang="en-US" dirty="0"/>
          </a:p>
        </p:txBody>
      </p:sp>
    </p:spTree>
    <p:extLst>
      <p:ext uri="{BB962C8B-B14F-4D97-AF65-F5344CB8AC3E}">
        <p14:creationId xmlns="" xmlns:p14="http://schemas.microsoft.com/office/powerpoint/2010/main" val="4002440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94" y="0"/>
            <a:ext cx="8883806" cy="857250"/>
          </a:xfrm>
        </p:spPr>
        <p:txBody>
          <a:bodyPr/>
          <a:lstStyle/>
          <a:p>
            <a:r>
              <a:rPr lang="en-US" sz="2400" dirty="0" err="1"/>
              <a:t>P</a:t>
            </a:r>
            <a:r>
              <a:rPr lang="en-US" sz="2400" dirty="0" err="1" smtClean="0"/>
              <a:t>embrolizumab</a:t>
            </a:r>
            <a:r>
              <a:rPr lang="en-US" sz="2400" dirty="0" smtClean="0"/>
              <a:t> and </a:t>
            </a:r>
            <a:r>
              <a:rPr lang="en-US" sz="2400" dirty="0" err="1" smtClean="0"/>
              <a:t>nivolumab</a:t>
            </a:r>
            <a:r>
              <a:rPr lang="en-US" sz="2400" dirty="0" smtClean="0"/>
              <a:t> demonstrated impressive response rates for patients with metastatic melanoma experiencing disease progression </a:t>
            </a:r>
            <a:endParaRPr lang="en-US" sz="2400" dirty="0"/>
          </a:p>
        </p:txBody>
      </p:sp>
      <p:graphicFrame>
        <p:nvGraphicFramePr>
          <p:cNvPr id="4" name="Table 3"/>
          <p:cNvGraphicFramePr>
            <a:graphicFrameLocks noGrp="1"/>
          </p:cNvGraphicFramePr>
          <p:nvPr>
            <p:extLst>
              <p:ext uri="{D42A27DB-BD31-4B8C-83A1-F6EECF244321}">
                <p14:modId xmlns="" xmlns:p14="http://schemas.microsoft.com/office/powerpoint/2010/main" val="503710168"/>
              </p:ext>
            </p:extLst>
          </p:nvPr>
        </p:nvGraphicFramePr>
        <p:xfrm>
          <a:off x="967818" y="2119000"/>
          <a:ext cx="7109383" cy="1019176"/>
        </p:xfrm>
        <a:graphic>
          <a:graphicData uri="http://schemas.openxmlformats.org/drawingml/2006/table">
            <a:tbl>
              <a:tblPr/>
              <a:tblGrid>
                <a:gridCol w="643915"/>
                <a:gridCol w="2402300"/>
                <a:gridCol w="3167498"/>
                <a:gridCol w="895670"/>
              </a:tblGrid>
              <a:tr h="167164">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r>
              <a:tr h="32718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1" i="0" u="none" strike="noStrike" dirty="0" smtClean="0">
                          <a:solidFill>
                            <a:srgbClr val="000000"/>
                          </a:solidFill>
                          <a:effectLst/>
                          <a:latin typeface="Calibri" panose="020F0502020204030204" pitchFamily="34" charset="0"/>
                        </a:rPr>
                        <a:t>89</a:t>
                      </a:r>
                      <a:r>
                        <a:rPr lang="en-US" sz="1100" b="1" i="0" u="none" strike="noStrike" baseline="0" dirty="0" smtClean="0">
                          <a:solidFill>
                            <a:srgbClr val="000000"/>
                          </a:solidFill>
                          <a:effectLst/>
                          <a:latin typeface="Calibri" panose="020F0502020204030204" pitchFamily="34" charset="0"/>
                        </a:rPr>
                        <a:t> patients taking the 2mg/kg dose of </a:t>
                      </a:r>
                      <a:r>
                        <a:rPr lang="en-US" sz="1100" b="1" i="0" u="none" strike="noStrike" baseline="0" dirty="0" err="1" smtClean="0">
                          <a:solidFill>
                            <a:srgbClr val="000000"/>
                          </a:solidFill>
                          <a:effectLst/>
                          <a:latin typeface="Calibri" panose="020F0502020204030204" pitchFamily="34" charset="0"/>
                        </a:rPr>
                        <a:t>pembrolizumab</a:t>
                      </a:r>
                      <a:endParaRPr lang="en-US" sz="1100" b="1" i="0" u="none" strike="noStrike" dirty="0">
                        <a:solidFill>
                          <a:srgbClr val="000000"/>
                        </a:solidFill>
                        <a:effectLst/>
                        <a:latin typeface="Calibri" panose="020F0502020204030204" pitchFamily="34" charset="0"/>
                      </a:endParaRPr>
                    </a:p>
                  </a:txBody>
                  <a:tcPr marL="9525" marR="9525" marT="71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err="1">
                          <a:solidFill>
                            <a:srgbClr val="000000"/>
                          </a:solidFill>
                          <a:effectLst/>
                          <a:latin typeface="Calibri" panose="020F0502020204030204" pitchFamily="34" charset="0"/>
                        </a:rPr>
                        <a:t>pembrolizumab</a:t>
                      </a:r>
                      <a:r>
                        <a:rPr lang="en-US" sz="1100" b="1" i="0" u="none" strike="noStrike" dirty="0">
                          <a:solidFill>
                            <a:srgbClr val="000000"/>
                          </a:solidFill>
                          <a:effectLst/>
                          <a:latin typeface="Calibri" panose="020F0502020204030204" pitchFamily="34" charset="0"/>
                        </a:rPr>
                        <a:t> (2 mg/kg)</a:t>
                      </a:r>
                    </a:p>
                  </a:txBody>
                  <a:tcPr marL="9525" marR="9525" marT="71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w="12700" cap="flat" cmpd="sng" algn="ctr">
                      <a:solidFill>
                        <a:srgbClr val="000000"/>
                      </a:solidFill>
                      <a:prstDash val="solid"/>
                      <a:round/>
                      <a:headEnd type="none" w="med" len="med"/>
                      <a:tailEnd type="none" w="med" len="med"/>
                    </a:lnL>
                    <a:lnR>
                      <a:noFill/>
                    </a:lnR>
                    <a:lnT>
                      <a:noFill/>
                    </a:lnT>
                    <a:lnB>
                      <a:noFill/>
                    </a:lnB>
                  </a:tcPr>
                </a:tc>
              </a:tr>
              <a:tr h="327184">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714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1" i="0" u="none" strike="noStrike" dirty="0">
                          <a:solidFill>
                            <a:srgbClr val="000000"/>
                          </a:solidFill>
                          <a:effectLst/>
                          <a:latin typeface="Calibri" panose="020F0502020204030204" pitchFamily="34" charset="0"/>
                        </a:rPr>
                        <a:t>Overall Response Rate (ORR)</a:t>
                      </a:r>
                    </a:p>
                  </a:txBody>
                  <a:tcPr marL="9525" marR="9525" marT="71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24% (one complete response, 20 partial responses</a:t>
                      </a:r>
                      <a:r>
                        <a:rPr lang="en-US" sz="1100" b="0" i="0" u="none" strike="noStrike" dirty="0" smtClean="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9525" marR="9525" marT="71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w="12700" cap="flat" cmpd="sng" algn="ctr">
                      <a:solidFill>
                        <a:srgbClr val="000000"/>
                      </a:solidFill>
                      <a:prstDash val="solid"/>
                      <a:round/>
                      <a:headEnd type="none" w="med" len="med"/>
                      <a:tailEnd type="none" w="med" len="med"/>
                    </a:lnL>
                    <a:lnR>
                      <a:noFill/>
                    </a:lnR>
                    <a:lnT>
                      <a:noFill/>
                    </a:lnT>
                    <a:lnB>
                      <a:noFill/>
                    </a:lnB>
                  </a:tcPr>
                </a:tc>
              </a:tr>
              <a:tr h="16716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r>
            </a:tbl>
          </a:graphicData>
        </a:graphic>
      </p:graphicFrame>
      <p:sp>
        <p:nvSpPr>
          <p:cNvPr id="5" name="Rectangle 4"/>
          <p:cNvSpPr/>
          <p:nvPr/>
        </p:nvSpPr>
        <p:spPr>
          <a:xfrm>
            <a:off x="186267" y="1170389"/>
            <a:ext cx="8229600" cy="1046440"/>
          </a:xfrm>
          <a:prstGeom prst="rect">
            <a:avLst/>
          </a:prstGeom>
        </p:spPr>
        <p:txBody>
          <a:bodyPr wrap="square">
            <a:spAutoFit/>
          </a:bodyPr>
          <a:lstStyle/>
          <a:p>
            <a:pPr marL="114300" indent="0">
              <a:buFont typeface="Arial" pitchFamily="34" charset="0"/>
              <a:buNone/>
            </a:pPr>
            <a:r>
              <a:rPr lang="en-US" b="1" i="1" dirty="0" err="1" smtClean="0"/>
              <a:t>Pembrolizumab</a:t>
            </a:r>
            <a:r>
              <a:rPr lang="en-US" b="1" i="1" dirty="0" smtClean="0"/>
              <a:t>:</a:t>
            </a:r>
          </a:p>
          <a:p>
            <a:pPr marL="690563" indent="-233363">
              <a:buFont typeface="Wingdings" panose="05000000000000000000" pitchFamily="2" charset="2"/>
              <a:buChar char="Ø"/>
            </a:pPr>
            <a:r>
              <a:rPr lang="en-US" sz="1400" dirty="0" err="1" smtClean="0"/>
              <a:t>Unresectable</a:t>
            </a:r>
            <a:r>
              <a:rPr lang="en-US" sz="1400" dirty="0" smtClean="0"/>
              <a:t> </a:t>
            </a:r>
            <a:r>
              <a:rPr lang="en-US" sz="1400" dirty="0"/>
              <a:t>or metastatic melanoma with progression of </a:t>
            </a:r>
            <a:r>
              <a:rPr lang="en-US" sz="1400" dirty="0" smtClean="0"/>
              <a:t>disease, refractory to: two </a:t>
            </a:r>
            <a:r>
              <a:rPr lang="en-US" sz="1400" dirty="0"/>
              <a:t>or more doses of </a:t>
            </a:r>
            <a:r>
              <a:rPr lang="en-US" sz="1400" dirty="0" err="1" smtClean="0"/>
              <a:t>ipilimumab</a:t>
            </a:r>
            <a:r>
              <a:rPr lang="en-US" sz="1400" dirty="0" smtClean="0"/>
              <a:t>, disease </a:t>
            </a:r>
            <a:r>
              <a:rPr lang="en-US" sz="1400" dirty="0"/>
              <a:t>progression within 24 weeks following the last dose of </a:t>
            </a:r>
            <a:r>
              <a:rPr lang="en-US" sz="1400" dirty="0" err="1"/>
              <a:t>ipilimumab</a:t>
            </a:r>
            <a:r>
              <a:rPr lang="en-US" sz="1400" dirty="0"/>
              <a:t>, </a:t>
            </a:r>
            <a:r>
              <a:rPr lang="en-US" sz="1400" dirty="0" smtClean="0"/>
              <a:t>if </a:t>
            </a:r>
            <a:r>
              <a:rPr lang="en-US" sz="1400" dirty="0"/>
              <a:t>BRAF V600 mutation-positive, refractory to a BRAF or MEK inhibitor.</a:t>
            </a:r>
          </a:p>
        </p:txBody>
      </p:sp>
      <p:sp>
        <p:nvSpPr>
          <p:cNvPr id="6" name="Rectangle 5"/>
          <p:cNvSpPr/>
          <p:nvPr/>
        </p:nvSpPr>
        <p:spPr>
          <a:xfrm>
            <a:off x="765480" y="2032163"/>
            <a:ext cx="1255628" cy="369332"/>
          </a:xfrm>
          <a:prstGeom prst="rect">
            <a:avLst/>
          </a:prstGeom>
        </p:spPr>
        <p:txBody>
          <a:bodyPr wrap="square">
            <a:spAutoFit/>
          </a:bodyPr>
          <a:lstStyle/>
          <a:p>
            <a:pPr marL="114300" indent="0">
              <a:buFont typeface="Arial" pitchFamily="34" charset="0"/>
              <a:buNone/>
            </a:pPr>
            <a:r>
              <a:rPr lang="en-US" sz="1400" dirty="0" smtClean="0"/>
              <a:t>Results</a:t>
            </a:r>
            <a:r>
              <a:rPr lang="en-US" dirty="0" smtClean="0"/>
              <a:t>:</a:t>
            </a:r>
            <a:endParaRPr lang="en-US" dirty="0"/>
          </a:p>
        </p:txBody>
      </p:sp>
      <p:sp>
        <p:nvSpPr>
          <p:cNvPr id="7" name="Rectangle 6"/>
          <p:cNvSpPr/>
          <p:nvPr/>
        </p:nvSpPr>
        <p:spPr>
          <a:xfrm>
            <a:off x="260194" y="2911712"/>
            <a:ext cx="7890934" cy="830997"/>
          </a:xfrm>
          <a:prstGeom prst="rect">
            <a:avLst/>
          </a:prstGeom>
        </p:spPr>
        <p:txBody>
          <a:bodyPr wrap="square">
            <a:spAutoFit/>
          </a:bodyPr>
          <a:lstStyle/>
          <a:p>
            <a:pPr marL="114300" indent="0">
              <a:buFont typeface="Arial" pitchFamily="34" charset="0"/>
              <a:buNone/>
            </a:pPr>
            <a:r>
              <a:rPr lang="en-US" b="1" i="1" dirty="0" err="1"/>
              <a:t>Nivolumab</a:t>
            </a:r>
            <a:r>
              <a:rPr lang="en-US" b="1" i="1" dirty="0"/>
              <a:t>:</a:t>
            </a:r>
          </a:p>
          <a:p>
            <a:pPr marL="690563" indent="-233363">
              <a:buFont typeface="Wingdings" panose="05000000000000000000" pitchFamily="2" charset="2"/>
              <a:buChar char="Ø"/>
            </a:pPr>
            <a:r>
              <a:rPr lang="en-US" sz="1400" dirty="0"/>
              <a:t>P</a:t>
            </a:r>
            <a:r>
              <a:rPr lang="en-US" sz="1400" dirty="0" smtClean="0"/>
              <a:t>rogression </a:t>
            </a:r>
            <a:r>
              <a:rPr lang="en-US" sz="1400" dirty="0"/>
              <a:t>of </a:t>
            </a:r>
            <a:r>
              <a:rPr lang="en-US" sz="1400" dirty="0" smtClean="0"/>
              <a:t>disease on or following </a:t>
            </a:r>
            <a:r>
              <a:rPr lang="en-US" sz="1400" dirty="0" err="1" smtClean="0"/>
              <a:t>ipilimumab</a:t>
            </a:r>
            <a:r>
              <a:rPr lang="en-US" sz="1400" dirty="0" smtClean="0"/>
              <a:t> treatment and if BRAF V600 mutation positive, a BRAF inhibitor</a:t>
            </a:r>
          </a:p>
        </p:txBody>
      </p:sp>
      <p:sp>
        <p:nvSpPr>
          <p:cNvPr id="8" name="Rectangle 7"/>
          <p:cNvSpPr/>
          <p:nvPr/>
        </p:nvSpPr>
        <p:spPr>
          <a:xfrm>
            <a:off x="823936" y="3584453"/>
            <a:ext cx="3302000" cy="307777"/>
          </a:xfrm>
          <a:prstGeom prst="rect">
            <a:avLst/>
          </a:prstGeom>
        </p:spPr>
        <p:txBody>
          <a:bodyPr wrap="square">
            <a:spAutoFit/>
          </a:bodyPr>
          <a:lstStyle/>
          <a:p>
            <a:pPr marL="114300" indent="0">
              <a:buFont typeface="Arial" pitchFamily="34" charset="0"/>
              <a:buNone/>
            </a:pPr>
            <a:r>
              <a:rPr lang="en-US" sz="1400" dirty="0" smtClean="0"/>
              <a:t>Results – interim analysis:</a:t>
            </a:r>
            <a:endParaRPr lang="en-US" sz="1400" dirty="0"/>
          </a:p>
        </p:txBody>
      </p:sp>
      <p:graphicFrame>
        <p:nvGraphicFramePr>
          <p:cNvPr id="9" name="Table 8"/>
          <p:cNvGraphicFramePr>
            <a:graphicFrameLocks noGrp="1"/>
          </p:cNvGraphicFramePr>
          <p:nvPr>
            <p:extLst>
              <p:ext uri="{D42A27DB-BD31-4B8C-83A1-F6EECF244321}">
                <p14:modId xmlns="" xmlns:p14="http://schemas.microsoft.com/office/powerpoint/2010/main" val="685709986"/>
              </p:ext>
            </p:extLst>
          </p:nvPr>
        </p:nvGraphicFramePr>
        <p:xfrm>
          <a:off x="1192662" y="3681165"/>
          <a:ext cx="6694037" cy="1051808"/>
        </p:xfrm>
        <a:graphic>
          <a:graphicData uri="http://schemas.openxmlformats.org/drawingml/2006/table">
            <a:tbl>
              <a:tblPr/>
              <a:tblGrid>
                <a:gridCol w="466554"/>
                <a:gridCol w="2607706"/>
                <a:gridCol w="3173508"/>
                <a:gridCol w="446269"/>
              </a:tblGrid>
              <a:tr h="167164">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r>
              <a:tr h="32718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1" i="0" u="none" strike="noStrike" dirty="0" smtClean="0">
                          <a:solidFill>
                            <a:srgbClr val="000000"/>
                          </a:solidFill>
                          <a:effectLst/>
                          <a:latin typeface="Calibri" panose="020F0502020204030204" pitchFamily="34" charset="0"/>
                        </a:rPr>
                        <a:t>12</a:t>
                      </a:r>
                      <a:r>
                        <a:rPr lang="en-US" sz="1100" b="1" i="0" u="none" strike="noStrike" baseline="0" dirty="0" smtClean="0">
                          <a:solidFill>
                            <a:srgbClr val="000000"/>
                          </a:solidFill>
                          <a:effectLst/>
                          <a:latin typeface="Calibri" panose="020F0502020204030204" pitchFamily="34" charset="0"/>
                        </a:rPr>
                        <a:t>0 patients taking 3 mg/kg dose of </a:t>
                      </a:r>
                      <a:r>
                        <a:rPr lang="en-US" sz="1100" b="1" i="0" u="none" strike="noStrike" baseline="0" dirty="0" err="1" smtClean="0">
                          <a:solidFill>
                            <a:srgbClr val="000000"/>
                          </a:solidFill>
                          <a:effectLst/>
                          <a:latin typeface="Calibri" panose="020F0502020204030204" pitchFamily="34" charset="0"/>
                        </a:rPr>
                        <a:t>nivolumab</a:t>
                      </a:r>
                      <a:endParaRPr lang="en-US" sz="1100" b="1" i="0" u="none" strike="noStrike" dirty="0">
                        <a:solidFill>
                          <a:srgbClr val="000000"/>
                        </a:solidFill>
                        <a:effectLst/>
                        <a:latin typeface="Calibri" panose="020F0502020204030204" pitchFamily="34" charset="0"/>
                      </a:endParaRPr>
                    </a:p>
                  </a:txBody>
                  <a:tcPr marL="9525" marR="9525" marT="7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err="1">
                          <a:solidFill>
                            <a:srgbClr val="000000"/>
                          </a:solidFill>
                          <a:effectLst/>
                          <a:latin typeface="Calibri" panose="020F0502020204030204" pitchFamily="34" charset="0"/>
                        </a:rPr>
                        <a:t>nivolumab</a:t>
                      </a:r>
                      <a:r>
                        <a:rPr lang="en-US" sz="1100" b="1" i="0" u="none" strike="noStrike" dirty="0">
                          <a:solidFill>
                            <a:srgbClr val="000000"/>
                          </a:solidFill>
                          <a:effectLst/>
                          <a:latin typeface="Calibri" panose="020F0502020204030204" pitchFamily="34" charset="0"/>
                        </a:rPr>
                        <a:t> (3 mg/kg)</a:t>
                      </a:r>
                    </a:p>
                  </a:txBody>
                  <a:tcPr marL="9525" marR="9525"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w="6350" cap="flat" cmpd="sng" algn="ctr">
                      <a:solidFill>
                        <a:srgbClr val="000000"/>
                      </a:solidFill>
                      <a:prstDash val="solid"/>
                      <a:round/>
                      <a:headEnd type="none" w="med" len="med"/>
                      <a:tailEnd type="none" w="med" len="med"/>
                    </a:lnL>
                    <a:lnR>
                      <a:noFill/>
                    </a:lnR>
                    <a:lnT>
                      <a:noFill/>
                    </a:lnT>
                    <a:lnB>
                      <a:noFill/>
                    </a:lnB>
                  </a:tcPr>
                </a:tc>
              </a:tr>
              <a:tr h="35981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100" b="1" i="0" u="none" strike="noStrike" dirty="0">
                          <a:solidFill>
                            <a:srgbClr val="000000"/>
                          </a:solidFill>
                          <a:effectLst/>
                          <a:latin typeface="Calibri" panose="020F0502020204030204" pitchFamily="34" charset="0"/>
                        </a:rPr>
                        <a:t>Overall Response Rate (ORR)</a:t>
                      </a:r>
                    </a:p>
                  </a:txBody>
                  <a:tcPr marL="9525" marR="9525" marT="7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32% (four complete response, 34 partial responses</a:t>
                      </a:r>
                      <a:r>
                        <a:rPr lang="en-US" sz="1100" b="0" i="0" u="none" strike="noStrike" dirty="0" smtClean="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9525" marR="9525"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w="6350" cap="flat" cmpd="sng" algn="ctr">
                      <a:solidFill>
                        <a:srgbClr val="000000"/>
                      </a:solidFill>
                      <a:prstDash val="solid"/>
                      <a:round/>
                      <a:headEnd type="none" w="med" len="med"/>
                      <a:tailEnd type="none" w="med" len="med"/>
                    </a:lnL>
                    <a:lnR>
                      <a:noFill/>
                    </a:lnR>
                    <a:lnT>
                      <a:noFill/>
                    </a:lnT>
                    <a:lnB>
                      <a:noFill/>
                    </a:lnB>
                  </a:tcPr>
                </a:tc>
              </a:tr>
              <a:tr h="167164">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714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714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r>
            </a:tbl>
          </a:graphicData>
        </a:graphic>
      </p:graphicFrame>
      <p:sp>
        <p:nvSpPr>
          <p:cNvPr id="10" name="TextBox 9"/>
          <p:cNvSpPr txBox="1"/>
          <p:nvPr/>
        </p:nvSpPr>
        <p:spPr>
          <a:xfrm>
            <a:off x="5148349" y="4616428"/>
            <a:ext cx="4376437" cy="430887"/>
          </a:xfrm>
          <a:prstGeom prst="rect">
            <a:avLst/>
          </a:prstGeom>
          <a:noFill/>
        </p:spPr>
        <p:txBody>
          <a:bodyPr wrap="square" rtlCol="0">
            <a:spAutoFit/>
          </a:bodyPr>
          <a:lstStyle/>
          <a:p>
            <a:r>
              <a:rPr lang="en-US" sz="1200" i="1" dirty="0" smtClean="0"/>
              <a:t>(</a:t>
            </a:r>
            <a:r>
              <a:rPr lang="en-US" sz="1000" i="1" dirty="0" smtClean="0"/>
              <a:t>sources: </a:t>
            </a:r>
            <a:r>
              <a:rPr lang="en-US" sz="1000" i="1" dirty="0" err="1" smtClean="0"/>
              <a:t>Keytruda</a:t>
            </a:r>
            <a:r>
              <a:rPr lang="en-US" sz="1000" i="1" dirty="0" smtClean="0"/>
              <a:t> (</a:t>
            </a:r>
            <a:r>
              <a:rPr lang="en-US" sz="1000" i="1" dirty="0" err="1" smtClean="0"/>
              <a:t>pembrolizumab</a:t>
            </a:r>
            <a:r>
              <a:rPr lang="en-US" sz="1000" i="1" dirty="0" smtClean="0"/>
              <a:t>) FDA approved label, </a:t>
            </a:r>
            <a:r>
              <a:rPr lang="en-US" sz="1000" i="1" dirty="0"/>
              <a:t>Merck; </a:t>
            </a:r>
            <a:r>
              <a:rPr lang="en-US" sz="1000" i="1" dirty="0" err="1"/>
              <a:t>Opdivo</a:t>
            </a:r>
            <a:r>
              <a:rPr lang="en-US" sz="1000" i="1" dirty="0"/>
              <a:t> (</a:t>
            </a:r>
            <a:r>
              <a:rPr lang="en-US" sz="1000" i="1" dirty="0" err="1"/>
              <a:t>nivolumab</a:t>
            </a:r>
            <a:r>
              <a:rPr lang="en-US" sz="1000" i="1" dirty="0"/>
              <a:t>) FDA approved label, Bristol-Myers </a:t>
            </a:r>
            <a:r>
              <a:rPr lang="en-US" sz="1000" i="1" dirty="0" smtClean="0"/>
              <a:t>Squibb)</a:t>
            </a:r>
            <a:endParaRPr lang="en-US" sz="1000" i="1" dirty="0"/>
          </a:p>
        </p:txBody>
      </p:sp>
    </p:spTree>
    <p:extLst>
      <p:ext uri="{BB962C8B-B14F-4D97-AF65-F5344CB8AC3E}">
        <p14:creationId xmlns="" xmlns:p14="http://schemas.microsoft.com/office/powerpoint/2010/main" val="2024110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403" y="0"/>
            <a:ext cx="8913597" cy="857250"/>
          </a:xfrm>
        </p:spPr>
        <p:txBody>
          <a:bodyPr/>
          <a:lstStyle/>
          <a:p>
            <a:r>
              <a:rPr lang="en-US" sz="2800" dirty="0" err="1" smtClean="0"/>
              <a:t>Nivolumab</a:t>
            </a:r>
            <a:r>
              <a:rPr lang="en-US" sz="2800" dirty="0" smtClean="0"/>
              <a:t> was approved earlier this year as subsequent therapy in patients with metastatic NSCLC</a:t>
            </a:r>
            <a:endParaRPr lang="en-US" sz="2800" dirty="0"/>
          </a:p>
        </p:txBody>
      </p:sp>
      <p:sp>
        <p:nvSpPr>
          <p:cNvPr id="7" name="TextBox 6"/>
          <p:cNvSpPr txBox="1"/>
          <p:nvPr/>
        </p:nvSpPr>
        <p:spPr>
          <a:xfrm>
            <a:off x="230404" y="3106838"/>
            <a:ext cx="8929343" cy="615553"/>
          </a:xfrm>
          <a:prstGeom prst="rect">
            <a:avLst/>
          </a:prstGeom>
          <a:noFill/>
        </p:spPr>
        <p:txBody>
          <a:bodyPr wrap="square" rtlCol="0">
            <a:spAutoFit/>
          </a:bodyPr>
          <a:lstStyle/>
          <a:p>
            <a:r>
              <a:rPr lang="en-US" sz="1600" b="1" i="1" dirty="0" err="1"/>
              <a:t>Nivolumab</a:t>
            </a:r>
            <a:r>
              <a:rPr lang="en-US" sz="1600" b="1" i="1" dirty="0"/>
              <a:t> is also recommended for subsequent therapy use in patients with </a:t>
            </a:r>
            <a:r>
              <a:rPr lang="en-US" b="1" i="1" dirty="0"/>
              <a:t>metastatic </a:t>
            </a:r>
            <a:r>
              <a:rPr lang="en-US" sz="1600" b="1" i="1" dirty="0"/>
              <a:t>non-squamous NSCLC:</a:t>
            </a:r>
          </a:p>
        </p:txBody>
      </p:sp>
      <p:sp>
        <p:nvSpPr>
          <p:cNvPr id="8" name="TextBox 7"/>
          <p:cNvSpPr txBox="1"/>
          <p:nvPr/>
        </p:nvSpPr>
        <p:spPr>
          <a:xfrm>
            <a:off x="400049" y="1020992"/>
            <a:ext cx="5907386" cy="338554"/>
          </a:xfrm>
          <a:prstGeom prst="rect">
            <a:avLst/>
          </a:prstGeom>
          <a:noFill/>
        </p:spPr>
        <p:txBody>
          <a:bodyPr wrap="none" rtlCol="0">
            <a:spAutoFit/>
          </a:bodyPr>
          <a:lstStyle/>
          <a:p>
            <a:r>
              <a:rPr lang="en-US" sz="1600" b="1" i="1" dirty="0" smtClean="0"/>
              <a:t>Approval for squamous NSCLC was based on two studies:</a:t>
            </a:r>
            <a:endParaRPr lang="en-US" sz="1600" b="1" i="1" dirty="0"/>
          </a:p>
        </p:txBody>
      </p:sp>
      <p:sp>
        <p:nvSpPr>
          <p:cNvPr id="9" name="Content Placeholder 3"/>
          <p:cNvSpPr>
            <a:spLocks noGrp="1"/>
          </p:cNvSpPr>
          <p:nvPr>
            <p:ph idx="1"/>
          </p:nvPr>
        </p:nvSpPr>
        <p:spPr>
          <a:xfrm>
            <a:off x="230404" y="1298002"/>
            <a:ext cx="7988559" cy="1104458"/>
          </a:xfrm>
        </p:spPr>
        <p:txBody>
          <a:bodyPr>
            <a:normAutofit/>
          </a:bodyPr>
          <a:lstStyle/>
          <a:p>
            <a:r>
              <a:rPr lang="en-US" sz="1400" u="sng" dirty="0" smtClean="0"/>
              <a:t>Phase III</a:t>
            </a:r>
            <a:r>
              <a:rPr lang="en-US" sz="1400" dirty="0" smtClean="0"/>
              <a:t> (n=272), </a:t>
            </a:r>
            <a:r>
              <a:rPr lang="en-US" sz="1400" dirty="0" err="1" smtClean="0"/>
              <a:t>nivolumab</a:t>
            </a:r>
            <a:r>
              <a:rPr lang="en-US" sz="1400" dirty="0" smtClean="0"/>
              <a:t> (3 mg/kg) vs. docetaxel (75 mg/m</a:t>
            </a:r>
            <a:r>
              <a:rPr lang="en-US" sz="1400" baseline="30000" dirty="0" smtClean="0"/>
              <a:t>2</a:t>
            </a:r>
            <a:r>
              <a:rPr lang="en-US" sz="1400" dirty="0" smtClean="0"/>
              <a:t>); </a:t>
            </a:r>
            <a:r>
              <a:rPr lang="en-US" sz="1400" dirty="0"/>
              <a:t>metastatic squamous NSCLC, disease progression during or after one prior platinum doublet based chemotherapy</a:t>
            </a:r>
          </a:p>
          <a:p>
            <a:pPr lvl="2"/>
            <a:r>
              <a:rPr lang="en-US" sz="1200" dirty="0" smtClean="0"/>
              <a:t>Median Overall Survival (OS) = 9.2 months on </a:t>
            </a:r>
            <a:r>
              <a:rPr lang="en-US" sz="1200" dirty="0" err="1" smtClean="0"/>
              <a:t>nivolumab</a:t>
            </a:r>
            <a:r>
              <a:rPr lang="en-US" sz="1200" dirty="0" smtClean="0"/>
              <a:t> (n=132) vs. 6.0 months on docetaxel (n=137)</a:t>
            </a:r>
          </a:p>
        </p:txBody>
      </p:sp>
      <p:sp>
        <p:nvSpPr>
          <p:cNvPr id="10" name="Content Placeholder 3"/>
          <p:cNvSpPr txBox="1">
            <a:spLocks/>
          </p:cNvSpPr>
          <p:nvPr/>
        </p:nvSpPr>
        <p:spPr>
          <a:xfrm>
            <a:off x="230403" y="2189699"/>
            <a:ext cx="7620000" cy="1051417"/>
          </a:xfrm>
          <a:prstGeom prst="rect">
            <a:avLst/>
          </a:prstGeom>
        </p:spPr>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a:ea typeface="+mn-ea"/>
                <a:cs typeface="Arial"/>
              </a:defRPr>
            </a:lvl1pPr>
            <a:lvl2pPr marL="868680" indent="-457200" algn="l" defTabSz="914400" rtl="0" eaLnBrk="1" latinLnBrk="0" hangingPunct="1">
              <a:spcBef>
                <a:spcPct val="20000"/>
              </a:spcBef>
              <a:buClr>
                <a:schemeClr val="accent2"/>
              </a:buClr>
              <a:buFont typeface="Courier New" panose="02070309020205020404" pitchFamily="49" charset="0"/>
              <a:buChar char="o"/>
              <a:defRPr sz="2000" kern="1200">
                <a:solidFill>
                  <a:schemeClr val="tx1"/>
                </a:solidFill>
                <a:latin typeface="Arial"/>
                <a:ea typeface="+mn-ea"/>
                <a:cs typeface="Arial"/>
              </a:defRPr>
            </a:lvl2pPr>
            <a:lvl3pPr marL="1005840" indent="-228600" algn="l" defTabSz="914400" rtl="0" eaLnBrk="1" latinLnBrk="0" hangingPunct="1">
              <a:spcBef>
                <a:spcPct val="20000"/>
              </a:spcBef>
              <a:buClr>
                <a:schemeClr val="accent3"/>
              </a:buClr>
              <a:buFont typeface="Wingdings" panose="05000000000000000000" pitchFamily="2" charset="2"/>
              <a:buChar char="Ø"/>
              <a:defRPr sz="1800" kern="1200">
                <a:solidFill>
                  <a:schemeClr val="tx1"/>
                </a:solidFill>
                <a:latin typeface="Arial"/>
                <a:ea typeface="+mn-ea"/>
                <a:cs typeface="Arial"/>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a:ea typeface="+mn-ea"/>
                <a:cs typeface="Arial"/>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a:ea typeface="+mn-ea"/>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sz="1400" u="sng" dirty="0" smtClean="0"/>
              <a:t>Phase II, single-arm</a:t>
            </a:r>
            <a:r>
              <a:rPr lang="en-US" sz="1400" dirty="0" smtClean="0"/>
              <a:t>, </a:t>
            </a:r>
            <a:r>
              <a:rPr lang="en-US" sz="1400" dirty="0" err="1" smtClean="0"/>
              <a:t>nivolumab</a:t>
            </a:r>
            <a:r>
              <a:rPr lang="en-US" sz="1400" dirty="0" smtClean="0"/>
              <a:t> (n=117); </a:t>
            </a:r>
            <a:r>
              <a:rPr lang="en-US" sz="1400" dirty="0"/>
              <a:t>progression after a platinum-based therapy and at least one additional systemic treatment</a:t>
            </a:r>
          </a:p>
          <a:p>
            <a:pPr lvl="2"/>
            <a:r>
              <a:rPr lang="en-US" sz="1200" dirty="0" smtClean="0"/>
              <a:t>ORR = 15%, all partial responses, median time to onset of response = 3.3 months</a:t>
            </a:r>
          </a:p>
          <a:p>
            <a:pPr lvl="2"/>
            <a:r>
              <a:rPr lang="en-US" sz="1200" dirty="0" smtClean="0"/>
              <a:t>76% (13 of 17 patients) with a confirmed response had ongoing responses, 10 of the 17 had durable responses of 6 months or longer </a:t>
            </a:r>
            <a:endParaRPr lang="en-US" sz="1200" dirty="0"/>
          </a:p>
          <a:p>
            <a:pPr lvl="1"/>
            <a:endParaRPr lang="en-US" sz="1600" b="1" i="1" dirty="0" smtClean="0">
              <a:latin typeface="+mn-lt"/>
              <a:cs typeface="+mn-cs"/>
            </a:endParaRPr>
          </a:p>
        </p:txBody>
      </p:sp>
      <p:sp>
        <p:nvSpPr>
          <p:cNvPr id="11" name="TextBox 10"/>
          <p:cNvSpPr txBox="1"/>
          <p:nvPr/>
        </p:nvSpPr>
        <p:spPr>
          <a:xfrm>
            <a:off x="5328138" y="4530797"/>
            <a:ext cx="4158762" cy="430887"/>
          </a:xfrm>
          <a:prstGeom prst="rect">
            <a:avLst/>
          </a:prstGeom>
          <a:noFill/>
        </p:spPr>
        <p:txBody>
          <a:bodyPr wrap="square" rtlCol="0">
            <a:spAutoFit/>
          </a:bodyPr>
          <a:lstStyle/>
          <a:p>
            <a:r>
              <a:rPr lang="en-US" sz="1100" i="1" dirty="0" smtClean="0"/>
              <a:t>(</a:t>
            </a:r>
            <a:r>
              <a:rPr lang="en-US" sz="1000" i="1" dirty="0" smtClean="0"/>
              <a:t>sources: </a:t>
            </a:r>
            <a:r>
              <a:rPr lang="en-US" sz="1000" i="1" dirty="0" err="1" smtClean="0"/>
              <a:t>Opdivo</a:t>
            </a:r>
            <a:r>
              <a:rPr lang="en-US" sz="1000" i="1" dirty="0" smtClean="0"/>
              <a:t> (</a:t>
            </a:r>
            <a:r>
              <a:rPr lang="en-US" sz="1000" i="1" dirty="0" err="1" smtClean="0"/>
              <a:t>nivolumab</a:t>
            </a:r>
            <a:r>
              <a:rPr lang="en-US" sz="1000" i="1" dirty="0" smtClean="0"/>
              <a:t>) FDA approved label, </a:t>
            </a:r>
            <a:r>
              <a:rPr lang="en-US" sz="1000" i="1" dirty="0"/>
              <a:t>Bristol-Myers </a:t>
            </a:r>
            <a:r>
              <a:rPr lang="en-US" sz="1000" i="1" dirty="0" smtClean="0"/>
              <a:t>Squibb; Rizvi</a:t>
            </a:r>
            <a:r>
              <a:rPr lang="en-US" sz="1000" i="1" dirty="0"/>
              <a:t>, et </a:t>
            </a:r>
            <a:r>
              <a:rPr lang="en-US" sz="1000" i="1" dirty="0" smtClean="0"/>
              <a:t>al., </a:t>
            </a:r>
            <a:r>
              <a:rPr lang="en-US" sz="1000" i="1" dirty="0"/>
              <a:t>2015; : Paz-Ares et al., 2015)</a:t>
            </a:r>
          </a:p>
        </p:txBody>
      </p:sp>
      <p:graphicFrame>
        <p:nvGraphicFramePr>
          <p:cNvPr id="12" name="Table 11"/>
          <p:cNvGraphicFramePr>
            <a:graphicFrameLocks noGrp="1"/>
          </p:cNvGraphicFramePr>
          <p:nvPr>
            <p:extLst>
              <p:ext uri="{D42A27DB-BD31-4B8C-83A1-F6EECF244321}">
                <p14:modId xmlns="" xmlns:p14="http://schemas.microsoft.com/office/powerpoint/2010/main" val="1306813045"/>
              </p:ext>
            </p:extLst>
          </p:nvPr>
        </p:nvGraphicFramePr>
        <p:xfrm>
          <a:off x="2649552" y="3465173"/>
          <a:ext cx="6096000" cy="960120"/>
        </p:xfrm>
        <a:graphic>
          <a:graphicData uri="http://schemas.openxmlformats.org/drawingml/2006/table">
            <a:tbl>
              <a:tblPr firstRow="1" bandRow="1">
                <a:tableStyleId>{5C22544A-7EE6-4342-B048-85BDC9FD1C3A}</a:tableStyleId>
              </a:tblPr>
              <a:tblGrid>
                <a:gridCol w="2620617"/>
                <a:gridCol w="1756064"/>
                <a:gridCol w="1719319"/>
              </a:tblGrid>
              <a:tr h="342900">
                <a:tc>
                  <a:txBody>
                    <a:bodyPr/>
                    <a:lstStyle/>
                    <a:p>
                      <a:r>
                        <a:rPr lang="en-US" sz="900" dirty="0" smtClean="0"/>
                        <a:t>Phase III, previously</a:t>
                      </a:r>
                      <a:r>
                        <a:rPr lang="en-US" sz="900" baseline="0" dirty="0" smtClean="0"/>
                        <a:t> treated advanced non-squamous NSCLC</a:t>
                      </a:r>
                      <a:endParaRPr lang="en-US" sz="900" dirty="0"/>
                    </a:p>
                  </a:txBody>
                  <a:tcPr marT="34290" marB="34290"/>
                </a:tc>
                <a:tc>
                  <a:txBody>
                    <a:bodyPr/>
                    <a:lstStyle/>
                    <a:p>
                      <a:r>
                        <a:rPr lang="en-US" sz="900" dirty="0" err="1" smtClean="0"/>
                        <a:t>Nivolumab</a:t>
                      </a:r>
                      <a:r>
                        <a:rPr lang="en-US" sz="900" dirty="0" smtClean="0"/>
                        <a:t> 3</a:t>
                      </a:r>
                      <a:r>
                        <a:rPr lang="en-US" sz="900" baseline="0" dirty="0" smtClean="0"/>
                        <a:t> mg/kg (n=292)</a:t>
                      </a:r>
                      <a:endParaRPr lang="en-US" sz="900" dirty="0"/>
                    </a:p>
                  </a:txBody>
                  <a:tcPr marT="34290" marB="34290"/>
                </a:tc>
                <a:tc>
                  <a:txBody>
                    <a:bodyPr/>
                    <a:lstStyle/>
                    <a:p>
                      <a:r>
                        <a:rPr lang="en-US" sz="900" dirty="0" smtClean="0"/>
                        <a:t>Docetaxel 75 mg/m2 (n=290)</a:t>
                      </a:r>
                      <a:endParaRPr lang="en-US" sz="900" baseline="30000" dirty="0"/>
                    </a:p>
                  </a:txBody>
                  <a:tcPr marT="34290" marB="34290"/>
                </a:tc>
              </a:tr>
              <a:tr h="205740">
                <a:tc>
                  <a:txBody>
                    <a:bodyPr/>
                    <a:lstStyle/>
                    <a:p>
                      <a:r>
                        <a:rPr lang="en-US" sz="900" dirty="0" smtClean="0"/>
                        <a:t>Median Overall</a:t>
                      </a:r>
                      <a:r>
                        <a:rPr lang="en-US" sz="900" baseline="0" dirty="0" smtClean="0"/>
                        <a:t> Survival</a:t>
                      </a:r>
                      <a:endParaRPr lang="en-US" sz="900" dirty="0"/>
                    </a:p>
                  </a:txBody>
                  <a:tcPr marT="34290" marB="34290"/>
                </a:tc>
                <a:tc>
                  <a:txBody>
                    <a:bodyPr/>
                    <a:lstStyle/>
                    <a:p>
                      <a:r>
                        <a:rPr lang="en-US" sz="900" dirty="0" smtClean="0"/>
                        <a:t>12.2 months</a:t>
                      </a:r>
                      <a:endParaRPr lang="en-US" sz="900" dirty="0"/>
                    </a:p>
                  </a:txBody>
                  <a:tcPr marT="34290" marB="34290"/>
                </a:tc>
                <a:tc>
                  <a:txBody>
                    <a:bodyPr/>
                    <a:lstStyle/>
                    <a:p>
                      <a:r>
                        <a:rPr lang="en-US" sz="900" dirty="0" smtClean="0"/>
                        <a:t>9.4 months</a:t>
                      </a:r>
                      <a:endParaRPr lang="en-US" sz="900" dirty="0"/>
                    </a:p>
                  </a:txBody>
                  <a:tcPr marT="34290" marB="34290"/>
                </a:tc>
              </a:tr>
              <a:tr h="205740">
                <a:tc>
                  <a:txBody>
                    <a:bodyPr/>
                    <a:lstStyle/>
                    <a:p>
                      <a:r>
                        <a:rPr lang="en-US" sz="900" dirty="0" smtClean="0"/>
                        <a:t>Objective Response</a:t>
                      </a:r>
                      <a:r>
                        <a:rPr lang="en-US" sz="900" baseline="0" dirty="0" smtClean="0"/>
                        <a:t> Rate</a:t>
                      </a:r>
                      <a:endParaRPr lang="en-US" sz="900" dirty="0"/>
                    </a:p>
                  </a:txBody>
                  <a:tcPr marT="34290" marB="34290"/>
                </a:tc>
                <a:tc>
                  <a:txBody>
                    <a:bodyPr/>
                    <a:lstStyle/>
                    <a:p>
                      <a:r>
                        <a:rPr lang="en-US" sz="900" dirty="0" smtClean="0"/>
                        <a:t>19%</a:t>
                      </a:r>
                      <a:endParaRPr lang="en-US" sz="900" dirty="0"/>
                    </a:p>
                  </a:txBody>
                  <a:tcPr marT="34290" marB="34290"/>
                </a:tc>
                <a:tc>
                  <a:txBody>
                    <a:bodyPr/>
                    <a:lstStyle/>
                    <a:p>
                      <a:r>
                        <a:rPr lang="en-US" sz="900" dirty="0" smtClean="0"/>
                        <a:t>12%</a:t>
                      </a:r>
                      <a:endParaRPr lang="en-US" sz="900" dirty="0"/>
                    </a:p>
                  </a:txBody>
                  <a:tcPr marT="34290" marB="34290"/>
                </a:tc>
              </a:tr>
              <a:tr h="205740">
                <a:tc>
                  <a:txBody>
                    <a:bodyPr/>
                    <a:lstStyle/>
                    <a:p>
                      <a:r>
                        <a:rPr lang="en-US" sz="900" dirty="0" smtClean="0"/>
                        <a:t>Median Duration</a:t>
                      </a:r>
                      <a:r>
                        <a:rPr lang="en-US" sz="900" baseline="0" dirty="0" smtClean="0"/>
                        <a:t> of Response</a:t>
                      </a:r>
                      <a:endParaRPr lang="en-US" sz="900" dirty="0"/>
                    </a:p>
                  </a:txBody>
                  <a:tcPr marT="34290" marB="34290"/>
                </a:tc>
                <a:tc>
                  <a:txBody>
                    <a:bodyPr/>
                    <a:lstStyle/>
                    <a:p>
                      <a:r>
                        <a:rPr lang="en-US" sz="900" dirty="0" smtClean="0"/>
                        <a:t>17.2</a:t>
                      </a:r>
                      <a:r>
                        <a:rPr lang="en-US" sz="900" baseline="0" dirty="0" smtClean="0"/>
                        <a:t> months</a:t>
                      </a:r>
                      <a:endParaRPr lang="en-US" sz="900" dirty="0"/>
                    </a:p>
                  </a:txBody>
                  <a:tcPr marT="34290" marB="34290"/>
                </a:tc>
                <a:tc>
                  <a:txBody>
                    <a:bodyPr/>
                    <a:lstStyle/>
                    <a:p>
                      <a:r>
                        <a:rPr lang="en-US" sz="900" dirty="0" smtClean="0"/>
                        <a:t>5.6 months</a:t>
                      </a:r>
                      <a:endParaRPr lang="en-US" sz="900" dirty="0"/>
                    </a:p>
                  </a:txBody>
                  <a:tcPr marT="34290" marB="34290"/>
                </a:tc>
              </a:tr>
            </a:tbl>
          </a:graphicData>
        </a:graphic>
      </p:graphicFrame>
    </p:spTree>
    <p:extLst>
      <p:ext uri="{BB962C8B-B14F-4D97-AF65-F5344CB8AC3E}">
        <p14:creationId xmlns="" xmlns:p14="http://schemas.microsoft.com/office/powerpoint/2010/main" val="598594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835462" cy="857250"/>
          </a:xfrm>
        </p:spPr>
        <p:txBody>
          <a:bodyPr/>
          <a:lstStyle/>
          <a:p>
            <a:r>
              <a:rPr lang="en-US" sz="2400" dirty="0"/>
              <a:t>I</a:t>
            </a:r>
            <a:r>
              <a:rPr lang="en-US" sz="2400" dirty="0" smtClean="0"/>
              <a:t>mmuno-oncology agents are being developed as both monotherapy and in combination with other agents to treat a number of tumor types </a:t>
            </a:r>
            <a:endParaRPr lang="en-US" sz="2400" dirty="0"/>
          </a:p>
        </p:txBody>
      </p:sp>
      <p:sp>
        <p:nvSpPr>
          <p:cNvPr id="3" name="Content Placeholder 2"/>
          <p:cNvSpPr>
            <a:spLocks noGrp="1"/>
          </p:cNvSpPr>
          <p:nvPr>
            <p:ph idx="1"/>
          </p:nvPr>
        </p:nvSpPr>
        <p:spPr>
          <a:xfrm>
            <a:off x="1268730" y="1481004"/>
            <a:ext cx="2880360" cy="2607945"/>
          </a:xfrm>
        </p:spPr>
        <p:txBody>
          <a:bodyPr>
            <a:noAutofit/>
          </a:bodyPr>
          <a:lstStyle/>
          <a:p>
            <a:r>
              <a:rPr lang="en-US" sz="2000" dirty="0" smtClean="0">
                <a:solidFill>
                  <a:schemeClr val="tx1"/>
                </a:solidFill>
              </a:rPr>
              <a:t>Bladder</a:t>
            </a:r>
          </a:p>
          <a:p>
            <a:r>
              <a:rPr lang="en-US" sz="2000" dirty="0" smtClean="0">
                <a:solidFill>
                  <a:schemeClr val="tx1"/>
                </a:solidFill>
              </a:rPr>
              <a:t>Breast</a:t>
            </a:r>
          </a:p>
          <a:p>
            <a:r>
              <a:rPr lang="en-US" sz="2000" dirty="0" smtClean="0">
                <a:solidFill>
                  <a:schemeClr val="tx1"/>
                </a:solidFill>
              </a:rPr>
              <a:t>Colorectal</a:t>
            </a:r>
          </a:p>
          <a:p>
            <a:r>
              <a:rPr lang="en-US" sz="2000" dirty="0" smtClean="0">
                <a:solidFill>
                  <a:schemeClr val="tx1"/>
                </a:solidFill>
              </a:rPr>
              <a:t>Esophageal</a:t>
            </a:r>
          </a:p>
          <a:p>
            <a:r>
              <a:rPr lang="en-US" sz="2000" dirty="0" smtClean="0">
                <a:solidFill>
                  <a:schemeClr val="tx1"/>
                </a:solidFill>
              </a:rPr>
              <a:t>Gastric</a:t>
            </a:r>
          </a:p>
          <a:p>
            <a:r>
              <a:rPr lang="en-US" sz="2000" dirty="0" smtClean="0">
                <a:solidFill>
                  <a:schemeClr val="tx1"/>
                </a:solidFill>
              </a:rPr>
              <a:t>Head and Neck</a:t>
            </a:r>
          </a:p>
          <a:p>
            <a:r>
              <a:rPr lang="en-US" sz="2000" dirty="0" smtClean="0">
                <a:solidFill>
                  <a:schemeClr val="tx1"/>
                </a:solidFill>
              </a:rPr>
              <a:t>Hepatocellular</a:t>
            </a:r>
          </a:p>
          <a:p>
            <a:r>
              <a:rPr lang="en-US" sz="2000" dirty="0" smtClean="0">
                <a:solidFill>
                  <a:schemeClr val="tx1"/>
                </a:solidFill>
              </a:rPr>
              <a:t>Leukemia</a:t>
            </a:r>
          </a:p>
          <a:p>
            <a:pPr marL="114300" indent="0">
              <a:buNone/>
            </a:pPr>
            <a:endParaRPr lang="en-US" sz="2000" dirty="0" smtClean="0"/>
          </a:p>
        </p:txBody>
      </p:sp>
      <p:sp>
        <p:nvSpPr>
          <p:cNvPr id="4" name="Slide Number Placeholder 3"/>
          <p:cNvSpPr>
            <a:spLocks noGrp="1"/>
          </p:cNvSpPr>
          <p:nvPr>
            <p:ph type="sldNum" sz="quarter" idx="4294967295"/>
          </p:nvPr>
        </p:nvSpPr>
        <p:spPr>
          <a:xfrm>
            <a:off x="8531788" y="4236720"/>
            <a:ext cx="548640" cy="297180"/>
          </a:xfrm>
          <a:prstGeom prst="bracketPair">
            <a:avLst>
              <a:gd name="adj" fmla="val 17949"/>
            </a:avLst>
          </a:prstGeom>
        </p:spPr>
        <p:txBody>
          <a:bodyPr/>
          <a:lstStyle/>
          <a:p>
            <a:fld id="{6E2D2B3B-882E-40F3-A32F-6DD516915044}" type="slidenum">
              <a:rPr lang="en-US" smtClean="0"/>
              <a:pPr/>
              <a:t>12</a:t>
            </a:fld>
            <a:endParaRPr lang="en-US"/>
          </a:p>
        </p:txBody>
      </p:sp>
      <p:sp>
        <p:nvSpPr>
          <p:cNvPr id="5" name="Content Placeholder 2"/>
          <p:cNvSpPr txBox="1">
            <a:spLocks/>
          </p:cNvSpPr>
          <p:nvPr/>
        </p:nvSpPr>
        <p:spPr>
          <a:xfrm>
            <a:off x="4267200" y="1489795"/>
            <a:ext cx="3539490" cy="2792061"/>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a:ea typeface="+mn-ea"/>
                <a:cs typeface="Arial"/>
              </a:defRPr>
            </a:lvl1pPr>
            <a:lvl2pPr marL="868680" indent="-457200" algn="l" defTabSz="914400" rtl="0" eaLnBrk="1" latinLnBrk="0" hangingPunct="1">
              <a:spcBef>
                <a:spcPct val="20000"/>
              </a:spcBef>
              <a:buClr>
                <a:schemeClr val="accent2"/>
              </a:buClr>
              <a:buFont typeface="Courier New" panose="02070309020205020404" pitchFamily="49" charset="0"/>
              <a:buChar char="o"/>
              <a:defRPr sz="2000" kern="1200">
                <a:solidFill>
                  <a:schemeClr val="tx1"/>
                </a:solidFill>
                <a:latin typeface="Arial"/>
                <a:ea typeface="+mn-ea"/>
                <a:cs typeface="Arial"/>
              </a:defRPr>
            </a:lvl2pPr>
            <a:lvl3pPr marL="1005840" indent="-228600" algn="l" defTabSz="914400" rtl="0" eaLnBrk="1" latinLnBrk="0" hangingPunct="1">
              <a:spcBef>
                <a:spcPct val="20000"/>
              </a:spcBef>
              <a:buClr>
                <a:schemeClr val="accent3"/>
              </a:buClr>
              <a:buFont typeface="Wingdings" panose="05000000000000000000" pitchFamily="2" charset="2"/>
              <a:buChar char="Ø"/>
              <a:defRPr sz="1800" kern="1200">
                <a:solidFill>
                  <a:schemeClr val="tx1"/>
                </a:solidFill>
                <a:latin typeface="Arial"/>
                <a:ea typeface="+mn-ea"/>
                <a:cs typeface="Arial"/>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a:ea typeface="+mn-ea"/>
                <a:cs typeface="Arial"/>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a:ea typeface="+mn-ea"/>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indent="-342900" defTabSz="457200">
              <a:buFont typeface="Arial"/>
              <a:buChar char="•"/>
            </a:pPr>
            <a:r>
              <a:rPr lang="en-US" sz="2000" dirty="0" smtClean="0">
                <a:latin typeface="+mn-lt"/>
                <a:cs typeface="+mn-cs"/>
              </a:rPr>
              <a:t>Lung</a:t>
            </a:r>
          </a:p>
          <a:p>
            <a:pPr indent="-342900" defTabSz="457200">
              <a:buFont typeface="Arial"/>
              <a:buChar char="•"/>
            </a:pPr>
            <a:r>
              <a:rPr lang="en-US" sz="2000" dirty="0" smtClean="0">
                <a:latin typeface="+mn-lt"/>
                <a:cs typeface="+mn-cs"/>
              </a:rPr>
              <a:t>Lymphoma</a:t>
            </a:r>
          </a:p>
          <a:p>
            <a:pPr indent="-342900" defTabSz="457200">
              <a:buFont typeface="Arial"/>
              <a:buChar char="•"/>
            </a:pPr>
            <a:r>
              <a:rPr lang="en-US" sz="2000" dirty="0" smtClean="0">
                <a:latin typeface="+mn-lt"/>
                <a:cs typeface="+mn-cs"/>
              </a:rPr>
              <a:t>Melanoma</a:t>
            </a:r>
          </a:p>
          <a:p>
            <a:pPr indent="-342900" defTabSz="457200">
              <a:buFont typeface="Arial"/>
              <a:buChar char="•"/>
            </a:pPr>
            <a:r>
              <a:rPr lang="en-US" sz="2000" dirty="0" smtClean="0">
                <a:latin typeface="+mn-lt"/>
                <a:cs typeface="+mn-cs"/>
              </a:rPr>
              <a:t>Ovarian</a:t>
            </a:r>
          </a:p>
          <a:p>
            <a:pPr indent="-342900" defTabSz="457200">
              <a:buFont typeface="Arial"/>
              <a:buChar char="•"/>
            </a:pPr>
            <a:r>
              <a:rPr lang="en-US" sz="2000" dirty="0" smtClean="0">
                <a:latin typeface="+mn-lt"/>
                <a:cs typeface="+mn-cs"/>
              </a:rPr>
              <a:t>Pancreatic</a:t>
            </a:r>
          </a:p>
          <a:p>
            <a:pPr indent="-342900" defTabSz="457200">
              <a:buFont typeface="Arial"/>
              <a:buChar char="•"/>
            </a:pPr>
            <a:r>
              <a:rPr lang="en-US" sz="2000" dirty="0" smtClean="0">
                <a:latin typeface="+mn-lt"/>
                <a:cs typeface="+mn-cs"/>
              </a:rPr>
              <a:t>Prostate</a:t>
            </a:r>
          </a:p>
          <a:p>
            <a:pPr indent="-342900" defTabSz="457200">
              <a:buFont typeface="Arial"/>
              <a:buChar char="•"/>
            </a:pPr>
            <a:r>
              <a:rPr lang="en-US" sz="2000" dirty="0" smtClean="0">
                <a:latin typeface="+mn-lt"/>
                <a:cs typeface="+mn-cs"/>
              </a:rPr>
              <a:t>Renal Cell Carcinoma</a:t>
            </a:r>
          </a:p>
          <a:p>
            <a:pPr marL="114300" indent="0">
              <a:buNone/>
            </a:pPr>
            <a:endParaRPr lang="en-US" sz="2000" dirty="0" smtClean="0"/>
          </a:p>
          <a:p>
            <a:pPr marL="114300" indent="0">
              <a:buFont typeface="Arial" pitchFamily="34" charset="0"/>
              <a:buNone/>
            </a:pPr>
            <a:endParaRPr lang="en-US" sz="2000" dirty="0" smtClean="0"/>
          </a:p>
        </p:txBody>
      </p:sp>
    </p:spTree>
    <p:extLst>
      <p:ext uri="{BB962C8B-B14F-4D97-AF65-F5344CB8AC3E}">
        <p14:creationId xmlns="" xmlns:p14="http://schemas.microsoft.com/office/powerpoint/2010/main" val="1644911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7620000" cy="1038622"/>
          </a:xfrm>
        </p:spPr>
        <p:txBody>
          <a:bodyPr/>
          <a:lstStyle/>
          <a:p>
            <a:r>
              <a:rPr lang="en-US" sz="2800" dirty="0"/>
              <a:t>C</a:t>
            </a:r>
            <a:r>
              <a:rPr lang="en-US" sz="2800" dirty="0" smtClean="0"/>
              <a:t>onsiderations for healthcare providers when using immunotherapy to treat patients with cancer:</a:t>
            </a:r>
            <a:endParaRPr lang="en-US" sz="2800" dirty="0"/>
          </a:p>
        </p:txBody>
      </p:sp>
      <p:sp>
        <p:nvSpPr>
          <p:cNvPr id="4" name="Rectangle 3"/>
          <p:cNvSpPr/>
          <p:nvPr/>
        </p:nvSpPr>
        <p:spPr>
          <a:xfrm>
            <a:off x="720522" y="1793631"/>
            <a:ext cx="7093356" cy="1015663"/>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2000" b="1" i="1" dirty="0"/>
              <a:t>Response patterns to immunotherapy may differ compared to the responses observed with cytotoxic agents</a:t>
            </a:r>
          </a:p>
        </p:txBody>
      </p:sp>
      <p:sp>
        <p:nvSpPr>
          <p:cNvPr id="7" name="Rectangle 6"/>
          <p:cNvSpPr/>
          <p:nvPr/>
        </p:nvSpPr>
        <p:spPr>
          <a:xfrm>
            <a:off x="720522" y="3006969"/>
            <a:ext cx="7093356" cy="1015663"/>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2000" b="1" i="1" dirty="0"/>
              <a:t>Novel therapies with novel mechanisms of action can result in specific treatment-related adverse events (i.e. immune-related Adverse </a:t>
            </a:r>
            <a:r>
              <a:rPr lang="en-US" sz="2000" b="1" i="1" dirty="0" smtClean="0"/>
              <a:t>Events (</a:t>
            </a:r>
            <a:r>
              <a:rPr lang="en-US" sz="2000" b="1" i="1" dirty="0" err="1" smtClean="0"/>
              <a:t>irAEs</a:t>
            </a:r>
            <a:r>
              <a:rPr lang="en-US" sz="2000" b="1" i="1" dirty="0" smtClean="0"/>
              <a:t>))</a:t>
            </a:r>
            <a:endParaRPr lang="en-US" sz="2000" b="1" i="1" dirty="0"/>
          </a:p>
        </p:txBody>
      </p:sp>
    </p:spTree>
    <p:extLst>
      <p:ext uri="{BB962C8B-B14F-4D97-AF65-F5344CB8AC3E}">
        <p14:creationId xmlns="" xmlns:p14="http://schemas.microsoft.com/office/powerpoint/2010/main" val="2042733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623228" cy="1439942"/>
          </a:xfrm>
        </p:spPr>
        <p:txBody>
          <a:bodyPr/>
          <a:lstStyle/>
          <a:p>
            <a:r>
              <a:rPr lang="en-US" sz="3200" dirty="0"/>
              <a:t>The unique MOA of immuno-oncology agents requires modified tumor response criteria </a:t>
            </a:r>
          </a:p>
        </p:txBody>
      </p:sp>
      <p:sp>
        <p:nvSpPr>
          <p:cNvPr id="3" name="Content Placeholder 2"/>
          <p:cNvSpPr>
            <a:spLocks noGrp="1"/>
          </p:cNvSpPr>
          <p:nvPr>
            <p:ph idx="1"/>
          </p:nvPr>
        </p:nvSpPr>
        <p:spPr>
          <a:xfrm>
            <a:off x="201169" y="1942686"/>
            <a:ext cx="8004679" cy="2591214"/>
          </a:xfrm>
        </p:spPr>
        <p:txBody>
          <a:bodyPr>
            <a:normAutofit fontScale="92500" lnSpcReduction="20000"/>
          </a:bodyPr>
          <a:lstStyle/>
          <a:p>
            <a:pPr marL="114300" indent="0">
              <a:buNone/>
            </a:pPr>
            <a:endParaRPr lang="en-US" sz="2000" dirty="0" smtClean="0">
              <a:latin typeface="AdvTT544668d2"/>
            </a:endParaRPr>
          </a:p>
          <a:p>
            <a:pPr lvl="1"/>
            <a:r>
              <a:rPr lang="en-US" sz="1800" dirty="0" smtClean="0">
                <a:latin typeface="AdvTT544668d2"/>
              </a:rPr>
              <a:t>Anti-tumor response to immunotherapy may take longer compared to cytotoxic agent response</a:t>
            </a:r>
            <a:endParaRPr lang="en-US" sz="1800" dirty="0">
              <a:latin typeface="AdvTT544668d2"/>
            </a:endParaRPr>
          </a:p>
          <a:p>
            <a:pPr lvl="1"/>
            <a:r>
              <a:rPr lang="en-US" sz="1800" dirty="0" smtClean="0">
                <a:latin typeface="AdvTT544668d2"/>
              </a:rPr>
              <a:t>Clinical response to immune </a:t>
            </a:r>
            <a:r>
              <a:rPr lang="en-US" sz="1800" dirty="0">
                <a:latin typeface="AdvTT544668d2"/>
              </a:rPr>
              <a:t>therapies </a:t>
            </a:r>
            <a:r>
              <a:rPr lang="en-US" sz="1800" dirty="0" smtClean="0">
                <a:latin typeface="AdvTT544668d2"/>
              </a:rPr>
              <a:t>can manifest after </a:t>
            </a:r>
            <a:r>
              <a:rPr lang="en-US" sz="1800" dirty="0">
                <a:latin typeface="AdvTT544668d2"/>
              </a:rPr>
              <a:t>conventional </a:t>
            </a:r>
            <a:r>
              <a:rPr lang="en-US" sz="1800" dirty="0" smtClean="0">
                <a:latin typeface="AdvTT544668d2"/>
              </a:rPr>
              <a:t>progressive disease (PD)  – “</a:t>
            </a:r>
            <a:r>
              <a:rPr lang="en-US" sz="1800" dirty="0" err="1" smtClean="0">
                <a:latin typeface="AdvTT544668d2"/>
              </a:rPr>
              <a:t>pseudoprogression</a:t>
            </a:r>
            <a:r>
              <a:rPr lang="en-US" sz="1800" dirty="0" smtClean="0">
                <a:latin typeface="AdvTT544668d2"/>
              </a:rPr>
              <a:t>”</a:t>
            </a:r>
          </a:p>
          <a:p>
            <a:pPr lvl="1"/>
            <a:r>
              <a:rPr lang="en-US" sz="1800" dirty="0">
                <a:latin typeface="AdvTT544668d2"/>
              </a:rPr>
              <a:t>D</a:t>
            </a:r>
            <a:r>
              <a:rPr lang="en-US" sz="1800" dirty="0" smtClean="0">
                <a:latin typeface="AdvTT544668d2"/>
              </a:rPr>
              <a:t>iscontinuation </a:t>
            </a:r>
            <a:r>
              <a:rPr lang="en-US" sz="1800" dirty="0">
                <a:latin typeface="AdvTT544668d2"/>
              </a:rPr>
              <a:t>of immune </a:t>
            </a:r>
            <a:r>
              <a:rPr lang="en-US" sz="1800" dirty="0" smtClean="0">
                <a:latin typeface="AdvTT544668d2"/>
              </a:rPr>
              <a:t>therapy may </a:t>
            </a:r>
            <a:r>
              <a:rPr lang="en-US" sz="1800" dirty="0">
                <a:latin typeface="AdvTT544668d2"/>
              </a:rPr>
              <a:t>not be appropriate in some cases, unless </a:t>
            </a:r>
            <a:r>
              <a:rPr lang="en-US" sz="1800" dirty="0" smtClean="0">
                <a:latin typeface="AdvTT544668d2"/>
              </a:rPr>
              <a:t>PD is confirmed </a:t>
            </a:r>
          </a:p>
          <a:p>
            <a:pPr lvl="1"/>
            <a:r>
              <a:rPr lang="en-US" sz="1800" dirty="0">
                <a:latin typeface="AdvTT544668d2"/>
              </a:rPr>
              <a:t>A</a:t>
            </a:r>
            <a:r>
              <a:rPr lang="en-US" sz="1800" dirty="0" smtClean="0">
                <a:latin typeface="AdvTT544668d2"/>
              </a:rPr>
              <a:t>llowance for </a:t>
            </a:r>
            <a:r>
              <a:rPr lang="en-US" sz="1800" dirty="0" smtClean="0">
                <a:latin typeface="AdvTT544668d2+20"/>
              </a:rPr>
              <a:t>“</a:t>
            </a:r>
            <a:r>
              <a:rPr lang="en-US" sz="1800" dirty="0" smtClean="0">
                <a:latin typeface="AdvTT544668d2"/>
              </a:rPr>
              <a:t>clinically </a:t>
            </a:r>
            <a:r>
              <a:rPr lang="en-US" sz="1800" dirty="0">
                <a:latin typeface="AdvTT544668d2"/>
              </a:rPr>
              <a:t>insignificant</a:t>
            </a:r>
            <a:r>
              <a:rPr lang="en-US" sz="1800" dirty="0">
                <a:latin typeface="AdvTT544668d2+20"/>
              </a:rPr>
              <a:t>” </a:t>
            </a:r>
            <a:r>
              <a:rPr lang="en-US" sz="1800" dirty="0">
                <a:latin typeface="AdvTT544668d2"/>
              </a:rPr>
              <a:t>PD (e.g., small new lesions in the </a:t>
            </a:r>
            <a:r>
              <a:rPr lang="en-US" sz="1800" dirty="0" smtClean="0">
                <a:latin typeface="AdvTT544668d2"/>
              </a:rPr>
              <a:t>presence of </a:t>
            </a:r>
            <a:r>
              <a:rPr lang="en-US" sz="1800" dirty="0">
                <a:latin typeface="AdvTT544668d2"/>
              </a:rPr>
              <a:t>other responsive lesions) is </a:t>
            </a:r>
            <a:r>
              <a:rPr lang="en-US" sz="1800" dirty="0" smtClean="0">
                <a:latin typeface="AdvTT544668d2"/>
              </a:rPr>
              <a:t>recommended</a:t>
            </a:r>
            <a:endParaRPr lang="en-US" sz="1800" dirty="0">
              <a:latin typeface="AdvTT544668d2"/>
            </a:endParaRPr>
          </a:p>
          <a:p>
            <a:pPr lvl="1"/>
            <a:r>
              <a:rPr lang="en-US" sz="1800" dirty="0">
                <a:latin typeface="AdvTT544668d2"/>
              </a:rPr>
              <a:t>D</a:t>
            </a:r>
            <a:r>
              <a:rPr lang="en-US" sz="1800" dirty="0" smtClean="0">
                <a:latin typeface="AdvTT544668d2"/>
              </a:rPr>
              <a:t>urable stable disease </a:t>
            </a:r>
            <a:r>
              <a:rPr lang="en-US" sz="1800" dirty="0">
                <a:latin typeface="AdvTT544668d2"/>
              </a:rPr>
              <a:t>may represent antitumor </a:t>
            </a:r>
            <a:r>
              <a:rPr lang="en-US" sz="1800" dirty="0" smtClean="0">
                <a:latin typeface="AdvTT544668d2"/>
              </a:rPr>
              <a:t>activity</a:t>
            </a:r>
            <a:endParaRPr lang="en-US" sz="1800" dirty="0"/>
          </a:p>
          <a:p>
            <a:endParaRPr lang="en-US" sz="2400" dirty="0" smtClean="0"/>
          </a:p>
          <a:p>
            <a:endParaRPr lang="en-US" sz="2400" dirty="0"/>
          </a:p>
          <a:p>
            <a:endParaRPr lang="en-US" sz="2400" dirty="0"/>
          </a:p>
        </p:txBody>
      </p:sp>
      <p:sp>
        <p:nvSpPr>
          <p:cNvPr id="5" name="Content Placeholder 2"/>
          <p:cNvSpPr txBox="1">
            <a:spLocks/>
          </p:cNvSpPr>
          <p:nvPr/>
        </p:nvSpPr>
        <p:spPr>
          <a:xfrm>
            <a:off x="457200" y="4382972"/>
            <a:ext cx="7047186" cy="30185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a:ea typeface="+mn-ea"/>
                <a:cs typeface="Arial"/>
              </a:defRPr>
            </a:lvl1pPr>
            <a:lvl2pPr marL="868680" indent="-457200" algn="l" defTabSz="914400" rtl="0" eaLnBrk="1" latinLnBrk="0" hangingPunct="1">
              <a:spcBef>
                <a:spcPct val="20000"/>
              </a:spcBef>
              <a:buClr>
                <a:schemeClr val="accent2"/>
              </a:buClr>
              <a:buFont typeface="Courier New" panose="02070309020205020404" pitchFamily="49" charset="0"/>
              <a:buChar char="o"/>
              <a:defRPr sz="2000" kern="1200">
                <a:solidFill>
                  <a:schemeClr val="tx1"/>
                </a:solidFill>
                <a:latin typeface="Arial"/>
                <a:ea typeface="+mn-ea"/>
                <a:cs typeface="Arial"/>
              </a:defRPr>
            </a:lvl2pPr>
            <a:lvl3pPr marL="1005840" indent="-228600" algn="l" defTabSz="914400" rtl="0" eaLnBrk="1" latinLnBrk="0" hangingPunct="1">
              <a:spcBef>
                <a:spcPct val="20000"/>
              </a:spcBef>
              <a:buClr>
                <a:schemeClr val="accent3"/>
              </a:buClr>
              <a:buFont typeface="Wingdings" panose="05000000000000000000" pitchFamily="2" charset="2"/>
              <a:buChar char="Ø"/>
              <a:defRPr sz="1800" kern="1200">
                <a:solidFill>
                  <a:schemeClr val="tx1"/>
                </a:solidFill>
                <a:latin typeface="Arial"/>
                <a:ea typeface="+mn-ea"/>
                <a:cs typeface="Arial"/>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a:ea typeface="+mn-ea"/>
                <a:cs typeface="Arial"/>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a:ea typeface="+mn-ea"/>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1050" i="1" dirty="0" smtClean="0"/>
              <a:t>(source: </a:t>
            </a:r>
            <a:r>
              <a:rPr lang="en-US" sz="1050" i="1" dirty="0" err="1" smtClean="0"/>
              <a:t>Wolchock</a:t>
            </a:r>
            <a:r>
              <a:rPr lang="en-US" sz="1050" i="1" dirty="0" smtClean="0"/>
              <a:t> et al., 2009)</a:t>
            </a:r>
            <a:endParaRPr lang="en-US" sz="1050" i="1" dirty="0"/>
          </a:p>
        </p:txBody>
      </p:sp>
      <p:sp>
        <p:nvSpPr>
          <p:cNvPr id="6" name="Rectangle 5"/>
          <p:cNvSpPr/>
          <p:nvPr/>
        </p:nvSpPr>
        <p:spPr>
          <a:xfrm>
            <a:off x="457199" y="1378271"/>
            <a:ext cx="7748648" cy="707886"/>
          </a:xfrm>
          <a:prstGeom prst="rect">
            <a:avLst/>
          </a:prstGeom>
          <a:solidFill>
            <a:schemeClr val="bg1">
              <a:lumMod val="9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2000" b="1" i="1" dirty="0">
                <a:latin typeface="Arial" panose="020B0604020202020204" pitchFamily="34" charset="0"/>
                <a:cs typeface="Arial" panose="020B0604020202020204" pitchFamily="34" charset="0"/>
              </a:rPr>
              <a:t>C</a:t>
            </a:r>
            <a:r>
              <a:rPr lang="en-US" sz="2000" b="1" i="1" dirty="0" smtClean="0">
                <a:latin typeface="Arial" panose="020B0604020202020204" pitchFamily="34" charset="0"/>
                <a:cs typeface="Arial" panose="020B0604020202020204" pitchFamily="34" charset="0"/>
              </a:rPr>
              <a:t>onventional RECIST guidelines may not provide a complete assessment of  immunotherapy tumor response:</a:t>
            </a:r>
            <a:endParaRPr lang="en-US" sz="2000" b="1"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294967295"/>
          </p:nvPr>
        </p:nvSpPr>
        <p:spPr>
          <a:xfrm>
            <a:off x="8531788" y="4236720"/>
            <a:ext cx="548640" cy="297180"/>
          </a:xfrm>
          <a:prstGeom prst="bracketPair">
            <a:avLst>
              <a:gd name="adj" fmla="val 17949"/>
            </a:avLst>
          </a:prstGeom>
        </p:spPr>
        <p:txBody>
          <a:bodyPr/>
          <a:lstStyle/>
          <a:p>
            <a:fld id="{6E2D2B3B-882E-40F3-A32F-6DD516915044}" type="slidenum">
              <a:rPr lang="en-US" smtClean="0"/>
              <a:pPr/>
              <a:t>14</a:t>
            </a:fld>
            <a:endParaRPr lang="en-US"/>
          </a:p>
        </p:txBody>
      </p:sp>
    </p:spTree>
    <p:extLst>
      <p:ext uri="{BB962C8B-B14F-4D97-AF65-F5344CB8AC3E}">
        <p14:creationId xmlns="" xmlns:p14="http://schemas.microsoft.com/office/powerpoint/2010/main" val="1361174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stretch>
            <a:fillRect/>
          </a:stretch>
        </p:blipFill>
        <p:spPr>
          <a:xfrm>
            <a:off x="4762439" y="3332816"/>
            <a:ext cx="2825750" cy="1293237"/>
          </a:xfrm>
          <a:prstGeom prst="rect">
            <a:avLst/>
          </a:prstGeom>
        </p:spPr>
      </p:pic>
      <p:sp>
        <p:nvSpPr>
          <p:cNvPr id="2" name="Title 1"/>
          <p:cNvSpPr>
            <a:spLocks noGrp="1"/>
          </p:cNvSpPr>
          <p:nvPr>
            <p:ph type="title"/>
          </p:nvPr>
        </p:nvSpPr>
        <p:spPr>
          <a:xfrm>
            <a:off x="457200" y="0"/>
            <a:ext cx="8686800" cy="857250"/>
          </a:xfrm>
        </p:spPr>
        <p:txBody>
          <a:bodyPr/>
          <a:lstStyle/>
          <a:p>
            <a:r>
              <a:rPr lang="en-US" sz="2800" dirty="0" smtClean="0"/>
              <a:t>Patterns of response observed in patients with advanced melanoma treated with </a:t>
            </a:r>
            <a:r>
              <a:rPr lang="en-US" sz="2800" dirty="0" err="1" smtClean="0"/>
              <a:t>ipilimumab</a:t>
            </a:r>
            <a:endParaRPr lang="en-US" sz="2800" dirty="0"/>
          </a:p>
        </p:txBody>
      </p:sp>
      <p:pic>
        <p:nvPicPr>
          <p:cNvPr id="4" name="Picture 3"/>
          <p:cNvPicPr>
            <a:picLocks noChangeAspect="1"/>
          </p:cNvPicPr>
          <p:nvPr/>
        </p:nvPicPr>
        <p:blipFill>
          <a:blip r:embed="rId4"/>
          <a:stretch>
            <a:fillRect/>
          </a:stretch>
        </p:blipFill>
        <p:spPr>
          <a:xfrm>
            <a:off x="668144" y="1514150"/>
            <a:ext cx="2932758" cy="1361370"/>
          </a:xfrm>
          <a:prstGeom prst="rect">
            <a:avLst/>
          </a:prstGeom>
        </p:spPr>
      </p:pic>
      <p:pic>
        <p:nvPicPr>
          <p:cNvPr id="5" name="Picture 4"/>
          <p:cNvPicPr>
            <a:picLocks noChangeAspect="1"/>
          </p:cNvPicPr>
          <p:nvPr/>
        </p:nvPicPr>
        <p:blipFill>
          <a:blip r:embed="rId5"/>
          <a:stretch>
            <a:fillRect/>
          </a:stretch>
        </p:blipFill>
        <p:spPr>
          <a:xfrm>
            <a:off x="668145" y="3154196"/>
            <a:ext cx="2930279" cy="1343678"/>
          </a:xfrm>
          <a:prstGeom prst="rect">
            <a:avLst/>
          </a:prstGeom>
        </p:spPr>
      </p:pic>
      <p:sp>
        <p:nvSpPr>
          <p:cNvPr id="7" name="TextBox 6"/>
          <p:cNvSpPr txBox="1"/>
          <p:nvPr/>
        </p:nvSpPr>
        <p:spPr>
          <a:xfrm>
            <a:off x="980485" y="1432401"/>
            <a:ext cx="2332690" cy="276999"/>
          </a:xfrm>
          <a:prstGeom prst="rect">
            <a:avLst/>
          </a:prstGeom>
          <a:noFill/>
        </p:spPr>
        <p:txBody>
          <a:bodyPr wrap="none" rtlCol="0">
            <a:spAutoFit/>
          </a:bodyPr>
          <a:lstStyle/>
          <a:p>
            <a:r>
              <a:rPr lang="en-US" sz="1200" b="1" dirty="0" smtClean="0"/>
              <a:t>Response in baseline lesions</a:t>
            </a:r>
            <a:endParaRPr lang="en-US" sz="1200" b="1" dirty="0"/>
          </a:p>
        </p:txBody>
      </p:sp>
      <p:sp>
        <p:nvSpPr>
          <p:cNvPr id="8" name="TextBox 7"/>
          <p:cNvSpPr txBox="1"/>
          <p:nvPr/>
        </p:nvSpPr>
        <p:spPr>
          <a:xfrm>
            <a:off x="970622" y="2870382"/>
            <a:ext cx="3115318" cy="461665"/>
          </a:xfrm>
          <a:prstGeom prst="rect">
            <a:avLst/>
          </a:prstGeom>
          <a:noFill/>
        </p:spPr>
        <p:txBody>
          <a:bodyPr wrap="square" rtlCol="0">
            <a:spAutoFit/>
          </a:bodyPr>
          <a:lstStyle/>
          <a:p>
            <a:r>
              <a:rPr lang="en-US" sz="1200" b="1" dirty="0" smtClean="0"/>
              <a:t>“stable disease” with slow, steady decline in total tumor volume</a:t>
            </a:r>
            <a:endParaRPr lang="en-US" sz="1200" b="1" dirty="0"/>
          </a:p>
        </p:txBody>
      </p:sp>
      <p:sp>
        <p:nvSpPr>
          <p:cNvPr id="9" name="TextBox 8"/>
          <p:cNvSpPr txBox="1"/>
          <p:nvPr/>
        </p:nvSpPr>
        <p:spPr>
          <a:xfrm>
            <a:off x="1859425" y="4511335"/>
            <a:ext cx="2226515" cy="461665"/>
          </a:xfrm>
          <a:prstGeom prst="rect">
            <a:avLst/>
          </a:prstGeom>
          <a:noFill/>
        </p:spPr>
        <p:txBody>
          <a:bodyPr wrap="square" rtlCol="0">
            <a:spAutoFit/>
          </a:bodyPr>
          <a:lstStyle/>
          <a:p>
            <a:r>
              <a:rPr lang="en-US" sz="800" i="1" dirty="0" smtClean="0"/>
              <a:t>SPD = sum of the product of perpendicular diameters; Triangles = </a:t>
            </a:r>
            <a:r>
              <a:rPr lang="en-US" sz="800" i="1" dirty="0" err="1" smtClean="0"/>
              <a:t>ipilimumab</a:t>
            </a:r>
            <a:r>
              <a:rPr lang="en-US" sz="800" i="1" dirty="0" smtClean="0"/>
              <a:t> dosing time points; N=tumor </a:t>
            </a:r>
            <a:r>
              <a:rPr lang="en-US" sz="800" i="1" dirty="0"/>
              <a:t>burden of new </a:t>
            </a:r>
            <a:r>
              <a:rPr lang="en-US" sz="800" i="1" dirty="0" smtClean="0"/>
              <a:t>lesions </a:t>
            </a:r>
            <a:endParaRPr lang="en-US" sz="800" i="1" dirty="0"/>
          </a:p>
        </p:txBody>
      </p:sp>
      <p:sp>
        <p:nvSpPr>
          <p:cNvPr id="10" name="Content Placeholder 2"/>
          <p:cNvSpPr txBox="1">
            <a:spLocks/>
          </p:cNvSpPr>
          <p:nvPr/>
        </p:nvSpPr>
        <p:spPr>
          <a:xfrm>
            <a:off x="5186129" y="4670051"/>
            <a:ext cx="2611993" cy="181530"/>
          </a:xfrm>
          <a:prstGeom prst="rect">
            <a:avLst/>
          </a:prstGeom>
        </p:spPr>
        <p:txBody>
          <a:bodyPr vert="horz" lIns="91440" tIns="45720" rIns="91440" bIns="45720" rtlCol="0">
            <a:normAutofit fontScale="700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a:ea typeface="+mn-ea"/>
                <a:cs typeface="Arial"/>
              </a:defRPr>
            </a:lvl1pPr>
            <a:lvl2pPr marL="868680" indent="-457200" algn="l" defTabSz="914400" rtl="0" eaLnBrk="1" latinLnBrk="0" hangingPunct="1">
              <a:spcBef>
                <a:spcPct val="20000"/>
              </a:spcBef>
              <a:buClr>
                <a:schemeClr val="accent2"/>
              </a:buClr>
              <a:buFont typeface="Courier New" panose="02070309020205020404" pitchFamily="49" charset="0"/>
              <a:buChar char="o"/>
              <a:defRPr sz="2000" kern="1200">
                <a:solidFill>
                  <a:schemeClr val="tx1"/>
                </a:solidFill>
                <a:latin typeface="Arial"/>
                <a:ea typeface="+mn-ea"/>
                <a:cs typeface="Arial"/>
              </a:defRPr>
            </a:lvl2pPr>
            <a:lvl3pPr marL="1005840" indent="-228600" algn="l" defTabSz="914400" rtl="0" eaLnBrk="1" latinLnBrk="0" hangingPunct="1">
              <a:spcBef>
                <a:spcPct val="20000"/>
              </a:spcBef>
              <a:buClr>
                <a:schemeClr val="accent3"/>
              </a:buClr>
              <a:buFont typeface="Wingdings" panose="05000000000000000000" pitchFamily="2" charset="2"/>
              <a:buChar char="Ø"/>
              <a:defRPr sz="1800" kern="1200">
                <a:solidFill>
                  <a:schemeClr val="tx1"/>
                </a:solidFill>
                <a:latin typeface="Arial"/>
                <a:ea typeface="+mn-ea"/>
                <a:cs typeface="Arial"/>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a:ea typeface="+mn-ea"/>
                <a:cs typeface="Arial"/>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a:ea typeface="+mn-ea"/>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1050" i="1" dirty="0" smtClean="0"/>
              <a:t>(source: </a:t>
            </a:r>
            <a:r>
              <a:rPr lang="en-US" sz="1050" i="1" dirty="0" err="1" smtClean="0"/>
              <a:t>Wolchock</a:t>
            </a:r>
            <a:r>
              <a:rPr lang="en-US" sz="1050" i="1" dirty="0" smtClean="0"/>
              <a:t> et al., 2009)</a:t>
            </a:r>
            <a:endParaRPr lang="en-US" sz="1050" i="1" dirty="0"/>
          </a:p>
        </p:txBody>
      </p:sp>
      <p:pic>
        <p:nvPicPr>
          <p:cNvPr id="15" name="Picture 14"/>
          <p:cNvPicPr>
            <a:picLocks noChangeAspect="1"/>
          </p:cNvPicPr>
          <p:nvPr/>
        </p:nvPicPr>
        <p:blipFill>
          <a:blip r:embed="rId6"/>
          <a:stretch>
            <a:fillRect/>
          </a:stretch>
        </p:blipFill>
        <p:spPr>
          <a:xfrm>
            <a:off x="4612454" y="1654962"/>
            <a:ext cx="2969297" cy="1346033"/>
          </a:xfrm>
          <a:prstGeom prst="rect">
            <a:avLst/>
          </a:prstGeom>
        </p:spPr>
      </p:pic>
      <p:sp>
        <p:nvSpPr>
          <p:cNvPr id="12" name="TextBox 11"/>
          <p:cNvSpPr txBox="1"/>
          <p:nvPr/>
        </p:nvSpPr>
        <p:spPr>
          <a:xfrm>
            <a:off x="4779929" y="1359977"/>
            <a:ext cx="2801822" cy="461665"/>
          </a:xfrm>
          <a:prstGeom prst="rect">
            <a:avLst/>
          </a:prstGeom>
          <a:noFill/>
        </p:spPr>
        <p:txBody>
          <a:bodyPr wrap="square" rtlCol="0">
            <a:spAutoFit/>
          </a:bodyPr>
          <a:lstStyle/>
          <a:p>
            <a:r>
              <a:rPr lang="en-US" sz="1200" b="1" dirty="0" smtClean="0"/>
              <a:t>Responses after an initial increase in total tumor burden</a:t>
            </a:r>
            <a:endParaRPr lang="en-US" sz="1200" b="1" dirty="0"/>
          </a:p>
        </p:txBody>
      </p:sp>
      <p:sp>
        <p:nvSpPr>
          <p:cNvPr id="13" name="TextBox 12"/>
          <p:cNvSpPr txBox="1"/>
          <p:nvPr/>
        </p:nvSpPr>
        <p:spPr>
          <a:xfrm>
            <a:off x="4779928" y="3028022"/>
            <a:ext cx="3751860" cy="461665"/>
          </a:xfrm>
          <a:prstGeom prst="rect">
            <a:avLst/>
          </a:prstGeom>
          <a:noFill/>
        </p:spPr>
        <p:txBody>
          <a:bodyPr wrap="square" rtlCol="0">
            <a:spAutoFit/>
          </a:bodyPr>
          <a:lstStyle/>
          <a:p>
            <a:r>
              <a:rPr lang="en-US" sz="1200" b="1" dirty="0" smtClean="0"/>
              <a:t>Reduction in total tumor burden during or after the appearance of new lesions</a:t>
            </a:r>
            <a:endParaRPr lang="en-US" sz="1200" b="1" dirty="0"/>
          </a:p>
        </p:txBody>
      </p:sp>
      <p:sp>
        <p:nvSpPr>
          <p:cNvPr id="18" name="Slide Number Placeholder 17"/>
          <p:cNvSpPr>
            <a:spLocks noGrp="1"/>
          </p:cNvSpPr>
          <p:nvPr>
            <p:ph type="sldNum" sz="quarter" idx="4294967295"/>
          </p:nvPr>
        </p:nvSpPr>
        <p:spPr>
          <a:xfrm>
            <a:off x="8531788" y="4236720"/>
            <a:ext cx="548640" cy="297180"/>
          </a:xfrm>
          <a:prstGeom prst="bracketPair">
            <a:avLst>
              <a:gd name="adj" fmla="val 17949"/>
            </a:avLst>
          </a:prstGeom>
        </p:spPr>
        <p:txBody>
          <a:bodyPr/>
          <a:lstStyle/>
          <a:p>
            <a:fld id="{6E2D2B3B-882E-40F3-A32F-6DD516915044}" type="slidenum">
              <a:rPr lang="en-US" smtClean="0"/>
              <a:pPr/>
              <a:t>15</a:t>
            </a:fld>
            <a:endParaRPr lang="en-US"/>
          </a:p>
        </p:txBody>
      </p:sp>
      <p:sp>
        <p:nvSpPr>
          <p:cNvPr id="3" name="TextBox 2"/>
          <p:cNvSpPr txBox="1"/>
          <p:nvPr/>
        </p:nvSpPr>
        <p:spPr>
          <a:xfrm>
            <a:off x="841972" y="953887"/>
            <a:ext cx="2756452" cy="584775"/>
          </a:xfrm>
          <a:prstGeom prst="rect">
            <a:avLst/>
          </a:prstGeom>
          <a:noFill/>
        </p:spPr>
        <p:txBody>
          <a:bodyPr wrap="square" rtlCol="0">
            <a:spAutoFit/>
          </a:bodyPr>
          <a:lstStyle/>
          <a:p>
            <a:r>
              <a:rPr lang="en-US" sz="1600" b="1" i="1" dirty="0" smtClean="0">
                <a:solidFill>
                  <a:srgbClr val="00B050"/>
                </a:solidFill>
              </a:rPr>
              <a:t>CONVENTIONAL TUMOR RESPONSES</a:t>
            </a:r>
            <a:endParaRPr lang="en-US" sz="1600" b="1" i="1" dirty="0">
              <a:solidFill>
                <a:srgbClr val="00B050"/>
              </a:solidFill>
            </a:endParaRPr>
          </a:p>
        </p:txBody>
      </p:sp>
      <p:sp>
        <p:nvSpPr>
          <p:cNvPr id="16" name="TextBox 15"/>
          <p:cNvSpPr txBox="1"/>
          <p:nvPr/>
        </p:nvSpPr>
        <p:spPr>
          <a:xfrm>
            <a:off x="4586712" y="902702"/>
            <a:ext cx="4100088" cy="584775"/>
          </a:xfrm>
          <a:prstGeom prst="rect">
            <a:avLst/>
          </a:prstGeom>
          <a:noFill/>
        </p:spPr>
        <p:txBody>
          <a:bodyPr wrap="square" rtlCol="0">
            <a:spAutoFit/>
          </a:bodyPr>
          <a:lstStyle/>
          <a:p>
            <a:r>
              <a:rPr lang="en-US" sz="1600" b="1" i="1" dirty="0" smtClean="0">
                <a:solidFill>
                  <a:srgbClr val="FF0000"/>
                </a:solidFill>
              </a:rPr>
              <a:t>TUMOR RESPONSES THAT GO AGAINST STANDARD CRITERIA</a:t>
            </a:r>
            <a:endParaRPr lang="en-US" sz="1600" b="1" i="1" dirty="0">
              <a:solidFill>
                <a:srgbClr val="FF0000"/>
              </a:solidFill>
            </a:endParaRPr>
          </a:p>
        </p:txBody>
      </p:sp>
      <p:cxnSp>
        <p:nvCxnSpPr>
          <p:cNvPr id="11" name="Straight Connector 10"/>
          <p:cNvCxnSpPr/>
          <p:nvPr/>
        </p:nvCxnSpPr>
        <p:spPr>
          <a:xfrm>
            <a:off x="4149549" y="981824"/>
            <a:ext cx="0" cy="347228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663631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332470" cy="857250"/>
          </a:xfrm>
        </p:spPr>
        <p:txBody>
          <a:bodyPr/>
          <a:lstStyle/>
          <a:p>
            <a:r>
              <a:rPr lang="en-US" sz="3200" dirty="0" smtClean="0"/>
              <a:t>Differences between WHO (World Health Organization) classification and </a:t>
            </a:r>
            <a:r>
              <a:rPr lang="en-US" sz="3200" dirty="0" err="1" smtClean="0"/>
              <a:t>irRC</a:t>
            </a:r>
            <a:endParaRPr lang="en-US" sz="3200" dirty="0"/>
          </a:p>
        </p:txBody>
      </p:sp>
      <p:graphicFrame>
        <p:nvGraphicFramePr>
          <p:cNvPr id="4" name="Content Placeholder 3"/>
          <p:cNvGraphicFramePr>
            <a:graphicFrameLocks noGrp="1"/>
          </p:cNvGraphicFramePr>
          <p:nvPr>
            <p:ph idx="1"/>
            <p:extLst/>
          </p:nvPr>
        </p:nvGraphicFramePr>
        <p:xfrm>
          <a:off x="660328" y="1383998"/>
          <a:ext cx="7871460" cy="2613025"/>
        </p:xfrm>
        <a:graphic>
          <a:graphicData uri="http://schemas.openxmlformats.org/drawingml/2006/table">
            <a:tbl>
              <a:tblPr firstRow="1" bandRow="1">
                <a:tableStyleId>{5C22544A-7EE6-4342-B048-85BDC9FD1C3A}</a:tableStyleId>
              </a:tblPr>
              <a:tblGrid>
                <a:gridCol w="2623820"/>
                <a:gridCol w="2623820"/>
                <a:gridCol w="2623820"/>
              </a:tblGrid>
              <a:tr h="555625">
                <a:tc>
                  <a:txBody>
                    <a:bodyPr/>
                    <a:lstStyle/>
                    <a:p>
                      <a:endParaRPr lang="en-US" sz="1400" dirty="0"/>
                    </a:p>
                  </a:txBody>
                  <a:tcPr marT="34290" marB="34290"/>
                </a:tc>
                <a:tc>
                  <a:txBody>
                    <a:bodyPr/>
                    <a:lstStyle/>
                    <a:p>
                      <a:r>
                        <a:rPr lang="en-US" sz="1400" dirty="0" smtClean="0"/>
                        <a:t>WHO</a:t>
                      </a:r>
                      <a:endParaRPr lang="en-US" sz="1400" dirty="0"/>
                    </a:p>
                  </a:txBody>
                  <a:tcPr marT="34290" marB="34290"/>
                </a:tc>
                <a:tc>
                  <a:txBody>
                    <a:bodyPr/>
                    <a:lstStyle/>
                    <a:p>
                      <a:r>
                        <a:rPr lang="en-US" sz="1400" dirty="0" err="1" smtClean="0"/>
                        <a:t>irRC</a:t>
                      </a:r>
                      <a:endParaRPr lang="en-US" sz="1400" dirty="0"/>
                    </a:p>
                  </a:txBody>
                  <a:tcPr marT="34290" marB="34290"/>
                </a:tc>
              </a:tr>
              <a:tr h="685800">
                <a:tc>
                  <a:txBody>
                    <a:bodyPr/>
                    <a:lstStyle/>
                    <a:p>
                      <a:r>
                        <a:rPr lang="en-US" sz="1400" b="1" dirty="0" smtClean="0"/>
                        <a:t>New Measurable lesions</a:t>
                      </a:r>
                    </a:p>
                    <a:p>
                      <a:r>
                        <a:rPr lang="en-US" sz="1400" b="1" dirty="0" smtClean="0"/>
                        <a:t>(&gt; 5 x 5 mm)</a:t>
                      </a:r>
                      <a:endParaRPr lang="en-US" sz="1400" b="1" dirty="0"/>
                    </a:p>
                  </a:txBody>
                  <a:tcPr marT="34290" marB="34290"/>
                </a:tc>
                <a:tc>
                  <a:txBody>
                    <a:bodyPr/>
                    <a:lstStyle/>
                    <a:p>
                      <a:r>
                        <a:rPr lang="en-US" sz="1400" dirty="0" smtClean="0"/>
                        <a:t>Always</a:t>
                      </a:r>
                      <a:r>
                        <a:rPr lang="en-US" sz="1400" baseline="0" dirty="0" smtClean="0"/>
                        <a:t> represent PD</a:t>
                      </a:r>
                      <a:endParaRPr lang="en-US" sz="1400" dirty="0"/>
                    </a:p>
                  </a:txBody>
                  <a:tcPr marT="34290" marB="34290"/>
                </a:tc>
                <a:tc>
                  <a:txBody>
                    <a:bodyPr/>
                    <a:lstStyle/>
                    <a:p>
                      <a:r>
                        <a:rPr lang="en-US" sz="1400" dirty="0" smtClean="0"/>
                        <a:t>Incorporated into total tumor burden</a:t>
                      </a:r>
                      <a:endParaRPr lang="en-US" sz="1400" dirty="0"/>
                    </a:p>
                  </a:txBody>
                  <a:tcPr marT="34290" marB="34290"/>
                </a:tc>
              </a:tr>
              <a:tr h="685800">
                <a:tc>
                  <a:txBody>
                    <a:bodyPr/>
                    <a:lstStyle/>
                    <a:p>
                      <a:r>
                        <a:rPr lang="en-US" sz="1400" b="1" dirty="0" smtClean="0"/>
                        <a:t>New non-measurable</a:t>
                      </a:r>
                      <a:r>
                        <a:rPr lang="en-US" sz="1400" b="1" baseline="0" dirty="0" smtClean="0"/>
                        <a:t> lesions (&lt;5 x 5 mm)</a:t>
                      </a:r>
                      <a:endParaRPr lang="en-US" sz="1400" b="1" dirty="0"/>
                    </a:p>
                  </a:txBody>
                  <a:tcPr marT="34290" marB="34290"/>
                </a:tc>
                <a:tc>
                  <a:txBody>
                    <a:bodyPr/>
                    <a:lstStyle/>
                    <a:p>
                      <a:r>
                        <a:rPr lang="en-US" sz="1400" dirty="0" smtClean="0"/>
                        <a:t>Always</a:t>
                      </a:r>
                      <a:r>
                        <a:rPr lang="en-US" sz="1400" baseline="0" dirty="0" smtClean="0"/>
                        <a:t> represent PD</a:t>
                      </a:r>
                      <a:endParaRPr lang="en-US" sz="1400" dirty="0"/>
                    </a:p>
                  </a:txBody>
                  <a:tcPr marT="34290" marB="34290"/>
                </a:tc>
                <a:tc>
                  <a:txBody>
                    <a:bodyPr/>
                    <a:lstStyle/>
                    <a:p>
                      <a:r>
                        <a:rPr lang="en-US" sz="1400" dirty="0" smtClean="0"/>
                        <a:t>Do not define progression (but preclude</a:t>
                      </a:r>
                      <a:r>
                        <a:rPr lang="en-US" sz="1400" baseline="0" dirty="0" smtClean="0"/>
                        <a:t> </a:t>
                      </a:r>
                      <a:r>
                        <a:rPr lang="en-US" sz="1400" baseline="0" dirty="0" err="1" smtClean="0"/>
                        <a:t>irCR</a:t>
                      </a:r>
                      <a:r>
                        <a:rPr lang="en-US" sz="1400" baseline="0" dirty="0" smtClean="0"/>
                        <a:t>)</a:t>
                      </a:r>
                    </a:p>
                  </a:txBody>
                  <a:tcPr marT="34290" marB="34290"/>
                </a:tc>
              </a:tr>
              <a:tr h="685800">
                <a:tc>
                  <a:txBody>
                    <a:bodyPr/>
                    <a:lstStyle/>
                    <a:p>
                      <a:r>
                        <a:rPr lang="en-US" sz="1400" b="1" dirty="0" smtClean="0"/>
                        <a:t>Non-index</a:t>
                      </a:r>
                      <a:r>
                        <a:rPr lang="en-US" sz="1400" b="1" baseline="0" dirty="0" smtClean="0"/>
                        <a:t> lesions</a:t>
                      </a:r>
                      <a:endParaRPr lang="en-US" sz="1400" b="1" dirty="0"/>
                    </a:p>
                  </a:txBody>
                  <a:tcPr marT="34290" marB="34290"/>
                </a:tc>
                <a:tc>
                  <a:txBody>
                    <a:bodyPr/>
                    <a:lstStyle/>
                    <a:p>
                      <a:r>
                        <a:rPr lang="en-US" sz="1400" dirty="0" smtClean="0"/>
                        <a:t>Changes</a:t>
                      </a:r>
                      <a:r>
                        <a:rPr lang="en-US" sz="1400" baseline="0" dirty="0" smtClean="0"/>
                        <a:t> contribute to defining best overall response</a:t>
                      </a:r>
                      <a:endParaRPr lang="en-US" sz="1400" dirty="0"/>
                    </a:p>
                  </a:txBody>
                  <a:tcPr marT="34290" marB="34290"/>
                </a:tc>
                <a:tc>
                  <a:txBody>
                    <a:bodyPr/>
                    <a:lstStyle/>
                    <a:p>
                      <a:r>
                        <a:rPr lang="en-US" sz="1400" baseline="0" dirty="0" smtClean="0"/>
                        <a:t>Contribute to defining </a:t>
                      </a:r>
                    </a:p>
                    <a:p>
                      <a:r>
                        <a:rPr lang="en-US" sz="1400" baseline="0" dirty="0" err="1" smtClean="0"/>
                        <a:t>irCR</a:t>
                      </a:r>
                      <a:endParaRPr lang="en-US" sz="1400" baseline="0" dirty="0" smtClean="0"/>
                    </a:p>
                  </a:txBody>
                  <a:tcPr marT="34290" marB="34290"/>
                </a:tc>
              </a:tr>
            </a:tbl>
          </a:graphicData>
        </a:graphic>
      </p:graphicFrame>
      <p:sp>
        <p:nvSpPr>
          <p:cNvPr id="3" name="Slide Number Placeholder 2"/>
          <p:cNvSpPr>
            <a:spLocks noGrp="1"/>
          </p:cNvSpPr>
          <p:nvPr>
            <p:ph type="sldNum" sz="quarter" idx="4294967295"/>
          </p:nvPr>
        </p:nvSpPr>
        <p:spPr>
          <a:xfrm>
            <a:off x="8531788" y="4236720"/>
            <a:ext cx="548640" cy="297180"/>
          </a:xfrm>
          <a:prstGeom prst="bracketPair">
            <a:avLst>
              <a:gd name="adj" fmla="val 17949"/>
            </a:avLst>
          </a:prstGeom>
        </p:spPr>
        <p:txBody>
          <a:bodyPr/>
          <a:lstStyle/>
          <a:p>
            <a:fld id="{6E2D2B3B-882E-40F3-A32F-6DD516915044}" type="slidenum">
              <a:rPr lang="en-US" smtClean="0"/>
              <a:pPr/>
              <a:t>16</a:t>
            </a:fld>
            <a:endParaRPr lang="en-US"/>
          </a:p>
        </p:txBody>
      </p:sp>
    </p:spTree>
    <p:extLst>
      <p:ext uri="{BB962C8B-B14F-4D97-AF65-F5344CB8AC3E}">
        <p14:creationId xmlns="" xmlns:p14="http://schemas.microsoft.com/office/powerpoint/2010/main" val="4191638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 y="248843"/>
            <a:ext cx="8929688" cy="857250"/>
          </a:xfrm>
        </p:spPr>
        <p:txBody>
          <a:bodyPr/>
          <a:lstStyle/>
          <a:p>
            <a:r>
              <a:rPr lang="en-US" sz="3200" dirty="0" smtClean="0"/>
              <a:t>Application of immune-related Response Criteria</a:t>
            </a:r>
            <a:endParaRPr lang="en-US" sz="3200" dirty="0"/>
          </a:p>
        </p:txBody>
      </p:sp>
      <p:graphicFrame>
        <p:nvGraphicFramePr>
          <p:cNvPr id="4" name="Diagram 3"/>
          <p:cNvGraphicFramePr/>
          <p:nvPr>
            <p:extLst/>
          </p:nvPr>
        </p:nvGraphicFramePr>
        <p:xfrm>
          <a:off x="190500" y="774543"/>
          <a:ext cx="8341288" cy="3577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52044" y="1106093"/>
            <a:ext cx="671979" cy="369332"/>
          </a:xfrm>
          <a:prstGeom prst="rect">
            <a:avLst/>
          </a:prstGeom>
          <a:noFill/>
        </p:spPr>
        <p:txBody>
          <a:bodyPr wrap="none" rtlCol="0">
            <a:spAutoFit/>
          </a:bodyPr>
          <a:lstStyle/>
          <a:p>
            <a:r>
              <a:rPr lang="en-US" b="1" i="1" dirty="0" err="1" smtClean="0"/>
              <a:t>irCR</a:t>
            </a:r>
            <a:endParaRPr lang="en-US" b="1" i="1" dirty="0"/>
          </a:p>
        </p:txBody>
      </p:sp>
      <p:sp>
        <p:nvSpPr>
          <p:cNvPr id="6" name="TextBox 5"/>
          <p:cNvSpPr txBox="1"/>
          <p:nvPr/>
        </p:nvSpPr>
        <p:spPr>
          <a:xfrm>
            <a:off x="586979" y="1961143"/>
            <a:ext cx="659155" cy="369332"/>
          </a:xfrm>
          <a:prstGeom prst="rect">
            <a:avLst/>
          </a:prstGeom>
          <a:noFill/>
        </p:spPr>
        <p:txBody>
          <a:bodyPr wrap="none" rtlCol="0">
            <a:spAutoFit/>
          </a:bodyPr>
          <a:lstStyle/>
          <a:p>
            <a:r>
              <a:rPr lang="en-US" b="1" i="1" dirty="0" err="1" smtClean="0"/>
              <a:t>irPR</a:t>
            </a:r>
            <a:endParaRPr lang="en-US" b="1" i="1" dirty="0"/>
          </a:p>
        </p:txBody>
      </p:sp>
      <p:sp>
        <p:nvSpPr>
          <p:cNvPr id="7" name="TextBox 6"/>
          <p:cNvSpPr txBox="1"/>
          <p:nvPr/>
        </p:nvSpPr>
        <p:spPr>
          <a:xfrm>
            <a:off x="578187" y="2804098"/>
            <a:ext cx="659155" cy="369332"/>
          </a:xfrm>
          <a:prstGeom prst="rect">
            <a:avLst/>
          </a:prstGeom>
          <a:noFill/>
        </p:spPr>
        <p:txBody>
          <a:bodyPr wrap="none" rtlCol="0">
            <a:spAutoFit/>
          </a:bodyPr>
          <a:lstStyle/>
          <a:p>
            <a:r>
              <a:rPr lang="en-US" b="1" i="1" dirty="0" err="1" smtClean="0"/>
              <a:t>irSD</a:t>
            </a:r>
            <a:endParaRPr lang="en-US" b="1" i="1" dirty="0"/>
          </a:p>
        </p:txBody>
      </p:sp>
      <p:sp>
        <p:nvSpPr>
          <p:cNvPr id="8" name="TextBox 7"/>
          <p:cNvSpPr txBox="1"/>
          <p:nvPr/>
        </p:nvSpPr>
        <p:spPr>
          <a:xfrm>
            <a:off x="283546" y="3603531"/>
            <a:ext cx="659155" cy="369332"/>
          </a:xfrm>
          <a:prstGeom prst="rect">
            <a:avLst/>
          </a:prstGeom>
          <a:noFill/>
        </p:spPr>
        <p:txBody>
          <a:bodyPr wrap="none" rtlCol="0">
            <a:spAutoFit/>
          </a:bodyPr>
          <a:lstStyle/>
          <a:p>
            <a:r>
              <a:rPr lang="en-US" b="1" i="1" dirty="0" err="1" smtClean="0"/>
              <a:t>irPD</a:t>
            </a:r>
            <a:endParaRPr lang="en-US" b="1" i="1" dirty="0"/>
          </a:p>
        </p:txBody>
      </p:sp>
      <p:sp>
        <p:nvSpPr>
          <p:cNvPr id="10" name="Slide Number Placeholder 9"/>
          <p:cNvSpPr>
            <a:spLocks noGrp="1"/>
          </p:cNvSpPr>
          <p:nvPr>
            <p:ph type="sldNum" sz="quarter" idx="4294967295"/>
          </p:nvPr>
        </p:nvSpPr>
        <p:spPr>
          <a:xfrm>
            <a:off x="8531788" y="4236720"/>
            <a:ext cx="548640" cy="297180"/>
          </a:xfrm>
          <a:prstGeom prst="bracketPair">
            <a:avLst>
              <a:gd name="adj" fmla="val 17949"/>
            </a:avLst>
          </a:prstGeom>
        </p:spPr>
        <p:txBody>
          <a:bodyPr/>
          <a:lstStyle/>
          <a:p>
            <a:fld id="{6E2D2B3B-882E-40F3-A32F-6DD516915044}" type="slidenum">
              <a:rPr lang="en-US" smtClean="0"/>
              <a:pPr/>
              <a:t>17</a:t>
            </a:fld>
            <a:endParaRPr lang="en-US"/>
          </a:p>
        </p:txBody>
      </p:sp>
    </p:spTree>
    <p:extLst>
      <p:ext uri="{BB962C8B-B14F-4D97-AF65-F5344CB8AC3E}">
        <p14:creationId xmlns="" xmlns:p14="http://schemas.microsoft.com/office/powerpoint/2010/main" val="3122398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7914290" cy="857250"/>
          </a:xfrm>
        </p:spPr>
        <p:txBody>
          <a:bodyPr/>
          <a:lstStyle/>
          <a:p>
            <a:r>
              <a:rPr lang="en-US" sz="2800" dirty="0" smtClean="0"/>
              <a:t>Healthcare providers </a:t>
            </a:r>
            <a:r>
              <a:rPr lang="en-US" sz="2800" dirty="0"/>
              <a:t>will need to </a:t>
            </a:r>
            <a:r>
              <a:rPr lang="en-US" sz="2800" dirty="0" smtClean="0"/>
              <a:t>recognize and </a:t>
            </a:r>
            <a:r>
              <a:rPr lang="en-US" sz="2800" dirty="0"/>
              <a:t>manage </a:t>
            </a:r>
            <a:r>
              <a:rPr lang="en-US" sz="2800" dirty="0" err="1"/>
              <a:t>irAEs</a:t>
            </a:r>
            <a:r>
              <a:rPr lang="en-US" sz="2800" dirty="0"/>
              <a:t> related to </a:t>
            </a:r>
            <a:r>
              <a:rPr lang="en-US" sz="2800" dirty="0" smtClean="0"/>
              <a:t>immunotherapy</a:t>
            </a:r>
            <a:endParaRPr lang="en-US" sz="2800" dirty="0"/>
          </a:p>
        </p:txBody>
      </p:sp>
      <p:sp>
        <p:nvSpPr>
          <p:cNvPr id="4" name="Content Placeholder 2"/>
          <p:cNvSpPr txBox="1">
            <a:spLocks/>
          </p:cNvSpPr>
          <p:nvPr/>
        </p:nvSpPr>
        <p:spPr>
          <a:xfrm>
            <a:off x="666418" y="1394911"/>
            <a:ext cx="7267903" cy="59215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925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a:ea typeface="+mn-ea"/>
                <a:cs typeface="Arial"/>
              </a:defRPr>
            </a:lvl1pPr>
            <a:lvl2pPr marL="868680" indent="-457200" algn="l" defTabSz="914400" rtl="0" eaLnBrk="1" latinLnBrk="0" hangingPunct="1">
              <a:spcBef>
                <a:spcPct val="20000"/>
              </a:spcBef>
              <a:buClr>
                <a:schemeClr val="accent2"/>
              </a:buClr>
              <a:buFont typeface="Courier New" panose="02070309020205020404" pitchFamily="49" charset="0"/>
              <a:buChar char="o"/>
              <a:defRPr sz="2000" kern="1200">
                <a:solidFill>
                  <a:schemeClr val="tx1"/>
                </a:solidFill>
                <a:latin typeface="Arial"/>
                <a:ea typeface="+mn-ea"/>
                <a:cs typeface="Arial"/>
              </a:defRPr>
            </a:lvl2pPr>
            <a:lvl3pPr marL="1005840" indent="-228600" algn="l" defTabSz="914400" rtl="0" eaLnBrk="1" latinLnBrk="0" hangingPunct="1">
              <a:spcBef>
                <a:spcPct val="20000"/>
              </a:spcBef>
              <a:buClr>
                <a:schemeClr val="accent3"/>
              </a:buClr>
              <a:buFont typeface="Wingdings" panose="05000000000000000000" pitchFamily="2" charset="2"/>
              <a:buChar char="Ø"/>
              <a:defRPr sz="1800" kern="1200">
                <a:solidFill>
                  <a:schemeClr val="tx1"/>
                </a:solidFill>
                <a:latin typeface="Arial"/>
                <a:ea typeface="+mn-ea"/>
                <a:cs typeface="Arial"/>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a:ea typeface="+mn-ea"/>
                <a:cs typeface="Arial"/>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a:ea typeface="+mn-ea"/>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2000" i="1" dirty="0" smtClean="0"/>
              <a:t>Adverse Events differ in patients taking cytotoxic agents versus patients taking immunotherapy checkpoint inhibitors</a:t>
            </a:r>
            <a:endParaRPr lang="en-US" sz="1800" i="1" dirty="0" smtClean="0"/>
          </a:p>
          <a:p>
            <a:pPr marL="114300" indent="0">
              <a:buNone/>
            </a:pPr>
            <a:endParaRPr lang="en-US" sz="2000" i="1" dirty="0" smtClean="0"/>
          </a:p>
          <a:p>
            <a:pPr marL="114300" indent="0">
              <a:buNone/>
            </a:pPr>
            <a:endParaRPr lang="en-US" i="1" dirty="0"/>
          </a:p>
        </p:txBody>
      </p:sp>
      <p:sp>
        <p:nvSpPr>
          <p:cNvPr id="5" name="TextBox 4"/>
          <p:cNvSpPr txBox="1"/>
          <p:nvPr/>
        </p:nvSpPr>
        <p:spPr>
          <a:xfrm>
            <a:off x="1362950" y="4291875"/>
            <a:ext cx="7008540" cy="307777"/>
          </a:xfrm>
          <a:prstGeom prst="rect">
            <a:avLst/>
          </a:prstGeom>
          <a:noFill/>
        </p:spPr>
        <p:txBody>
          <a:bodyPr wrap="square" rtlCol="0">
            <a:spAutoFit/>
          </a:bodyPr>
          <a:lstStyle/>
          <a:p>
            <a:r>
              <a:rPr lang="en-US" sz="1400" i="1" dirty="0" smtClean="0"/>
              <a:t>*discussed in more detail during the 11:30am session</a:t>
            </a:r>
            <a:endParaRPr lang="en-US" sz="1400" i="1" dirty="0"/>
          </a:p>
        </p:txBody>
      </p:sp>
      <p:graphicFrame>
        <p:nvGraphicFramePr>
          <p:cNvPr id="6" name="Diagram 5"/>
          <p:cNvGraphicFramePr/>
          <p:nvPr>
            <p:extLst>
              <p:ext uri="{D42A27DB-BD31-4B8C-83A1-F6EECF244321}">
                <p14:modId xmlns="" xmlns:p14="http://schemas.microsoft.com/office/powerpoint/2010/main" val="3956688781"/>
              </p:ext>
            </p:extLst>
          </p:nvPr>
        </p:nvGraphicFramePr>
        <p:xfrm>
          <a:off x="666418" y="2159329"/>
          <a:ext cx="7267903" cy="2231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631986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590" y="167054"/>
            <a:ext cx="8636523" cy="857250"/>
          </a:xfrm>
        </p:spPr>
        <p:txBody>
          <a:bodyPr>
            <a:noAutofit/>
          </a:bodyPr>
          <a:lstStyle/>
          <a:p>
            <a:r>
              <a:rPr lang="en-US" sz="2400" b="1" dirty="0" smtClean="0"/>
              <a:t> </a:t>
            </a:r>
            <a:r>
              <a:rPr lang="en-US" sz="3000" dirty="0" smtClean="0"/>
              <a:t>Immuno-Oncology: Challenges &amp; Considerations</a:t>
            </a:r>
            <a:endParaRPr lang="en-US" sz="3000" dirty="0"/>
          </a:p>
        </p:txBody>
      </p:sp>
      <p:sp>
        <p:nvSpPr>
          <p:cNvPr id="5" name="Slide Number Placeholder 3"/>
          <p:cNvSpPr>
            <a:spLocks noGrp="1"/>
          </p:cNvSpPr>
          <p:nvPr>
            <p:ph type="sldNum" sz="quarter" idx="4294967295"/>
          </p:nvPr>
        </p:nvSpPr>
        <p:spPr>
          <a:xfrm>
            <a:off x="8531788" y="4236720"/>
            <a:ext cx="548640" cy="297180"/>
          </a:xfrm>
          <a:prstGeom prst="bracketPair">
            <a:avLst>
              <a:gd name="adj" fmla="val 17949"/>
            </a:avLst>
          </a:prstGeom>
        </p:spPr>
        <p:txBody>
          <a:bodyPr/>
          <a:lstStyle/>
          <a:p>
            <a:fld id="{F41E9944-5B80-486C-872A-33CAAC1186FE}" type="slidenum">
              <a:rPr lang="en-US" smtClean="0"/>
              <a:pPr/>
              <a:t>19</a:t>
            </a:fld>
            <a:endParaRPr lang="en-US" dirty="0"/>
          </a:p>
        </p:txBody>
      </p:sp>
      <p:sp>
        <p:nvSpPr>
          <p:cNvPr id="6" name="Content Placeholder 2"/>
          <p:cNvSpPr txBox="1">
            <a:spLocks/>
          </p:cNvSpPr>
          <p:nvPr/>
        </p:nvSpPr>
        <p:spPr>
          <a:xfrm>
            <a:off x="527110" y="846536"/>
            <a:ext cx="8004679" cy="3563868"/>
          </a:xfrm>
          <a:prstGeom prst="rect">
            <a:avLst/>
          </a:prstGeom>
        </p:spPr>
        <p:txBody>
          <a:bodyPr vert="horz" lIns="91440" tIns="45720" rIns="91440" bIns="45720" rtlCol="0">
            <a:normAutofit fontScale="85000"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a:ea typeface="+mn-ea"/>
                <a:cs typeface="Arial"/>
              </a:defRPr>
            </a:lvl1pPr>
            <a:lvl2pPr marL="868680" indent="-457200" algn="l" defTabSz="914400" rtl="0" eaLnBrk="1" latinLnBrk="0" hangingPunct="1">
              <a:spcBef>
                <a:spcPct val="20000"/>
              </a:spcBef>
              <a:buClr>
                <a:schemeClr val="accent2"/>
              </a:buClr>
              <a:buFont typeface="Courier New" panose="02070309020205020404" pitchFamily="49" charset="0"/>
              <a:buChar char="o"/>
              <a:defRPr sz="2000" kern="1200">
                <a:solidFill>
                  <a:schemeClr val="tx1"/>
                </a:solidFill>
                <a:latin typeface="Arial"/>
                <a:ea typeface="+mn-ea"/>
                <a:cs typeface="Arial"/>
              </a:defRPr>
            </a:lvl2pPr>
            <a:lvl3pPr marL="1005840" indent="-228600" algn="l" defTabSz="914400" rtl="0" eaLnBrk="1" latinLnBrk="0" hangingPunct="1">
              <a:spcBef>
                <a:spcPct val="20000"/>
              </a:spcBef>
              <a:buClr>
                <a:schemeClr val="accent3"/>
              </a:buClr>
              <a:buFont typeface="Wingdings" panose="05000000000000000000" pitchFamily="2" charset="2"/>
              <a:buChar char="Ø"/>
              <a:defRPr sz="1800" kern="1200">
                <a:solidFill>
                  <a:schemeClr val="tx1"/>
                </a:solidFill>
                <a:latin typeface="Arial"/>
                <a:ea typeface="+mn-ea"/>
                <a:cs typeface="Arial"/>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a:ea typeface="+mn-ea"/>
                <a:cs typeface="Arial"/>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a:ea typeface="+mn-ea"/>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smtClean="0">
                <a:latin typeface="Arial" panose="020B0604020202020204" pitchFamily="34" charset="0"/>
                <a:cs typeface="Arial" panose="020B0604020202020204" pitchFamily="34" charset="0"/>
              </a:rPr>
              <a:t>Rapid approval of immunotherapies for on- and off-label indications </a:t>
            </a:r>
          </a:p>
          <a:p>
            <a:pPr lvl="1"/>
            <a:r>
              <a:rPr lang="en-US" sz="1800" dirty="0" smtClean="0">
                <a:latin typeface="Arial" panose="020B0604020202020204" pitchFamily="34" charset="0"/>
                <a:cs typeface="Arial" panose="020B0604020202020204" pitchFamily="34" charset="0"/>
              </a:rPr>
              <a:t>Payers may struggle to “keep up” with the amount of supporting clinical data constantly being published; this could affect coverage</a:t>
            </a:r>
          </a:p>
          <a:p>
            <a:pPr lvl="1"/>
            <a:endParaRPr lang="en-US" sz="18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Increasing use of immunotherapies in combination (e.g. chemo, targeted biologics, other immuno-oncologic agents) may drive cost upwards resulting in tighter payer-management of these agents (Pre-cert, step therapy, use of biomarkers (e.g. PD-L1 expression)</a:t>
            </a:r>
          </a:p>
          <a:p>
            <a:pPr marL="114300" indent="0">
              <a:buNone/>
            </a:pPr>
            <a:endParaRPr lang="en-US" sz="1800"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Requirement of resources</a:t>
            </a:r>
          </a:p>
          <a:p>
            <a:pPr lvl="1"/>
            <a:r>
              <a:rPr lang="en-US" sz="1800" dirty="0" smtClean="0">
                <a:latin typeface="Arial" panose="020B0604020202020204" pitchFamily="34" charset="0"/>
                <a:cs typeface="Arial" panose="020B0604020202020204" pitchFamily="34" charset="0"/>
              </a:rPr>
              <a:t>Involvement of </a:t>
            </a:r>
            <a:r>
              <a:rPr lang="en-US" sz="1800" dirty="0">
                <a:latin typeface="Arial" panose="020B0604020202020204" pitchFamily="34" charset="0"/>
                <a:cs typeface="Arial" panose="020B0604020202020204" pitchFamily="34" charset="0"/>
              </a:rPr>
              <a:t>the entire multidisciplinary team (physicians, pharmacists, </a:t>
            </a:r>
            <a:r>
              <a:rPr lang="en-US" sz="1800" dirty="0" smtClean="0">
                <a:latin typeface="Arial" panose="020B0604020202020204" pitchFamily="34" charset="0"/>
                <a:cs typeface="Arial" panose="020B0604020202020204" pitchFamily="34" charset="0"/>
              </a:rPr>
              <a:t>nurses) </a:t>
            </a:r>
            <a:r>
              <a:rPr lang="en-US" sz="1800" dirty="0">
                <a:latin typeface="Arial" panose="020B0604020202020204" pitchFamily="34" charset="0"/>
                <a:cs typeface="Arial" panose="020B0604020202020204" pitchFamily="34" charset="0"/>
              </a:rPr>
              <a:t>and patients: Communication/coordination, education, updating protocols</a:t>
            </a:r>
          </a:p>
          <a:p>
            <a:pPr lvl="1"/>
            <a:r>
              <a:rPr lang="en-US" sz="1800" dirty="0">
                <a:latin typeface="Arial" panose="020B0604020202020204" pitchFamily="34" charset="0"/>
                <a:cs typeface="Arial" panose="020B0604020202020204" pitchFamily="34" charset="0"/>
              </a:rPr>
              <a:t>Reimbursement staff</a:t>
            </a:r>
          </a:p>
          <a:p>
            <a:endParaRPr lang="en-US"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pPr lvl="1"/>
            <a:endParaRPr lang="en-US" sz="16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851906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Financial Disclosures</a:t>
            </a:r>
            <a:endParaRPr lang="en-US" dirty="0"/>
          </a:p>
        </p:txBody>
      </p:sp>
      <p:sp>
        <p:nvSpPr>
          <p:cNvPr id="3" name="Content Placeholder 2"/>
          <p:cNvSpPr>
            <a:spLocks noGrp="1"/>
          </p:cNvSpPr>
          <p:nvPr>
            <p:ph idx="1"/>
          </p:nvPr>
        </p:nvSpPr>
        <p:spPr/>
        <p:txBody>
          <a:bodyPr>
            <a:normAutofit/>
          </a:bodyPr>
          <a:lstStyle/>
          <a:p>
            <a:pPr marL="457200" indent="-457200"/>
            <a:r>
              <a:rPr lang="en-US" dirty="0" smtClean="0"/>
              <a:t>I do not currently have any relevant financial relationships to disclose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50"/>
          </a:xfrm>
        </p:spPr>
        <p:txBody>
          <a:bodyPr/>
          <a:lstStyle/>
          <a:p>
            <a:r>
              <a:rPr lang="en-US" sz="3600" dirty="0" smtClean="0"/>
              <a:t>Summary</a:t>
            </a:r>
            <a:endParaRPr lang="en-US" sz="3600" dirty="0"/>
          </a:p>
        </p:txBody>
      </p:sp>
      <p:sp>
        <p:nvSpPr>
          <p:cNvPr id="3" name="Content Placeholder 2"/>
          <p:cNvSpPr>
            <a:spLocks noGrp="1"/>
          </p:cNvSpPr>
          <p:nvPr>
            <p:ph idx="1"/>
          </p:nvPr>
        </p:nvSpPr>
        <p:spPr>
          <a:xfrm>
            <a:off x="457200" y="615462"/>
            <a:ext cx="7620000" cy="3831965"/>
          </a:xfrm>
        </p:spPr>
        <p:txBody>
          <a:bodyPr>
            <a:noAutofit/>
          </a:bodyPr>
          <a:lstStyle/>
          <a:p>
            <a:r>
              <a:rPr lang="en-US" sz="1600" i="1" dirty="0"/>
              <a:t>Concept of immunotherapy has been around for over a </a:t>
            </a:r>
            <a:r>
              <a:rPr lang="en-US" sz="1600" i="1" dirty="0" smtClean="0"/>
              <a:t>century; today, </a:t>
            </a:r>
            <a:r>
              <a:rPr lang="en-US" sz="1600" i="1" dirty="0"/>
              <a:t>immunotherapy is changing the treatment paradigm for many oncology disease </a:t>
            </a:r>
            <a:r>
              <a:rPr lang="en-US" sz="1600" i="1" dirty="0" smtClean="0"/>
              <a:t>states with impressive tumor responses in hard-to-treat cancers</a:t>
            </a:r>
          </a:p>
          <a:p>
            <a:endParaRPr lang="en-US" sz="1600" i="1" dirty="0"/>
          </a:p>
          <a:p>
            <a:r>
              <a:rPr lang="en-US" sz="1600" i="1" dirty="0" smtClean="0"/>
              <a:t>Immuno-oncology </a:t>
            </a:r>
            <a:r>
              <a:rPr lang="en-US" sz="1600" i="1" dirty="0"/>
              <a:t>agents are being </a:t>
            </a:r>
            <a:r>
              <a:rPr lang="en-US" sz="1600" i="1" dirty="0" smtClean="0"/>
              <a:t>developed </a:t>
            </a:r>
            <a:r>
              <a:rPr lang="en-US" sz="1600" i="1" dirty="0"/>
              <a:t>to treat a number of tumor types (monotherapy and in combination with other </a:t>
            </a:r>
            <a:r>
              <a:rPr lang="en-US" sz="1600" i="1" dirty="0" smtClean="0"/>
              <a:t>agents or other immunotherapies)</a:t>
            </a:r>
          </a:p>
          <a:p>
            <a:endParaRPr lang="en-US" sz="1600" i="1" dirty="0" smtClean="0"/>
          </a:p>
          <a:p>
            <a:r>
              <a:rPr lang="en-US" sz="1600" i="1" dirty="0" smtClean="0"/>
              <a:t>Healthcare providers will need to consider response patterns and immune-related adverse events when using checkpoint inhibitors to treat patients with cancer</a:t>
            </a:r>
          </a:p>
          <a:p>
            <a:pPr marL="114300" indent="0">
              <a:buNone/>
            </a:pPr>
            <a:endParaRPr lang="en-US" sz="1600" i="1" dirty="0" smtClean="0"/>
          </a:p>
          <a:p>
            <a:r>
              <a:rPr lang="en-US" sz="1600" i="1" dirty="0" smtClean="0"/>
              <a:t>A number of challenges have the potential to affect immunotherapy utilization: reimbursement related issues, administrative hassles, utilization of resources, etc.</a:t>
            </a:r>
          </a:p>
        </p:txBody>
      </p:sp>
    </p:spTree>
    <p:extLst>
      <p:ext uri="{BB962C8B-B14F-4D97-AF65-F5344CB8AC3E}">
        <p14:creationId xmlns="" xmlns:p14="http://schemas.microsoft.com/office/powerpoint/2010/main" val="2083362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50"/>
          </a:xfrm>
        </p:spPr>
        <p:txBody>
          <a:bodyPr/>
          <a:lstStyle/>
          <a:p>
            <a:r>
              <a:rPr lang="en-US" sz="3200" dirty="0" smtClean="0"/>
              <a:t>References</a:t>
            </a:r>
            <a:endParaRPr lang="en-US" sz="3200" dirty="0"/>
          </a:p>
        </p:txBody>
      </p:sp>
      <p:sp>
        <p:nvSpPr>
          <p:cNvPr id="3" name="TextBox 2"/>
          <p:cNvSpPr txBox="1"/>
          <p:nvPr/>
        </p:nvSpPr>
        <p:spPr>
          <a:xfrm>
            <a:off x="619126" y="606669"/>
            <a:ext cx="7724775" cy="4339650"/>
          </a:xfrm>
          <a:prstGeom prst="rect">
            <a:avLst/>
          </a:prstGeom>
          <a:noFill/>
        </p:spPr>
        <p:txBody>
          <a:bodyPr wrap="square" rtlCol="0">
            <a:spAutoFit/>
          </a:bodyPr>
          <a:lstStyle/>
          <a:p>
            <a:r>
              <a:rPr lang="en-US" sz="1200" dirty="0" err="1"/>
              <a:t>Keytruda</a:t>
            </a:r>
            <a:r>
              <a:rPr lang="en-US" sz="1200" dirty="0"/>
              <a:t> (</a:t>
            </a:r>
            <a:r>
              <a:rPr lang="en-US" sz="1200" dirty="0" err="1"/>
              <a:t>pembrolizumab</a:t>
            </a:r>
            <a:r>
              <a:rPr lang="en-US" sz="1200" dirty="0"/>
              <a:t>) FDA approved label, </a:t>
            </a:r>
            <a:r>
              <a:rPr lang="en-US" sz="1200" dirty="0" smtClean="0"/>
              <a:t>Merck</a:t>
            </a:r>
          </a:p>
          <a:p>
            <a:endParaRPr lang="en-US" sz="1200" dirty="0" smtClean="0"/>
          </a:p>
          <a:p>
            <a:r>
              <a:rPr lang="en-US" sz="1200" dirty="0" smtClean="0"/>
              <a:t>Lee, S. and </a:t>
            </a:r>
            <a:r>
              <a:rPr lang="en-US" sz="1200" dirty="0" err="1" smtClean="0"/>
              <a:t>Margolin</a:t>
            </a:r>
            <a:r>
              <a:rPr lang="en-US" sz="1200" dirty="0" smtClean="0"/>
              <a:t>, K. Cytokines in Cancer Immunotherapy. </a:t>
            </a:r>
            <a:r>
              <a:rPr lang="en-US" sz="1200" i="1" dirty="0" smtClean="0"/>
              <a:t>Cancers</a:t>
            </a:r>
            <a:r>
              <a:rPr lang="en-US" sz="1200" dirty="0" smtClean="0"/>
              <a:t> 2011; 3:3856-3893.</a:t>
            </a:r>
          </a:p>
          <a:p>
            <a:endParaRPr lang="en-US" sz="1200" dirty="0"/>
          </a:p>
          <a:p>
            <a:r>
              <a:rPr lang="en-US" sz="1200" dirty="0" err="1"/>
              <a:t>Opdivo</a:t>
            </a:r>
            <a:r>
              <a:rPr lang="en-US" sz="1200" dirty="0"/>
              <a:t> (</a:t>
            </a:r>
            <a:r>
              <a:rPr lang="en-US" sz="1200" dirty="0" err="1"/>
              <a:t>nivolumab</a:t>
            </a:r>
            <a:r>
              <a:rPr lang="en-US" sz="1200" dirty="0"/>
              <a:t>) FDA approved label, Bristol-Myers Squibb</a:t>
            </a:r>
            <a:endParaRPr lang="en-US" sz="1200" dirty="0" smtClean="0"/>
          </a:p>
          <a:p>
            <a:endParaRPr lang="en-US" sz="1200" dirty="0"/>
          </a:p>
          <a:p>
            <a:r>
              <a:rPr lang="en-US" sz="1200" dirty="0" smtClean="0"/>
              <a:t>Parish C.R. Cancer immunotherapy: The past, the present and the future. </a:t>
            </a:r>
            <a:r>
              <a:rPr lang="en-US" sz="1200" i="1" dirty="0" smtClean="0"/>
              <a:t>Immunology and Cell Biology </a:t>
            </a:r>
            <a:r>
              <a:rPr lang="en-US" sz="1200" dirty="0" smtClean="0"/>
              <a:t>2003; 81:106-113.</a:t>
            </a:r>
          </a:p>
          <a:p>
            <a:endParaRPr lang="en-US" sz="1200" dirty="0"/>
          </a:p>
          <a:p>
            <a:r>
              <a:rPr lang="en-US" sz="1200" dirty="0"/>
              <a:t>Paz-Ares, L. et al. Phase III, randomized trial (</a:t>
            </a:r>
            <a:r>
              <a:rPr lang="en-US" sz="1200" dirty="0" err="1"/>
              <a:t>CheckMate</a:t>
            </a:r>
            <a:r>
              <a:rPr lang="en-US" sz="1200" dirty="0"/>
              <a:t> 057) of </a:t>
            </a:r>
            <a:r>
              <a:rPr lang="en-US" sz="1200" dirty="0" err="1"/>
              <a:t>nivolumab</a:t>
            </a:r>
            <a:r>
              <a:rPr lang="en-US" sz="1200" dirty="0"/>
              <a:t> (NIVO) versus docetaxel (DOC) in advanced non-squamous cell (non-SQ) non-small cell lung cancer (NSCLC). </a:t>
            </a:r>
            <a:r>
              <a:rPr lang="en-US" sz="1200" i="1" dirty="0"/>
              <a:t>J </a:t>
            </a:r>
            <a:r>
              <a:rPr lang="en-US" sz="1200" i="1" dirty="0" err="1"/>
              <a:t>Clin</a:t>
            </a:r>
            <a:r>
              <a:rPr lang="en-US" sz="1200" i="1" dirty="0"/>
              <a:t> </a:t>
            </a:r>
            <a:r>
              <a:rPr lang="en-US" sz="1200" i="1" dirty="0" err="1"/>
              <a:t>Oncol</a:t>
            </a:r>
            <a:r>
              <a:rPr lang="en-US" sz="1200" i="1" dirty="0"/>
              <a:t> </a:t>
            </a:r>
            <a:r>
              <a:rPr lang="en-US" sz="1200" dirty="0"/>
              <a:t>33: 2015 (</a:t>
            </a:r>
            <a:r>
              <a:rPr lang="en-US" sz="1200" dirty="0" err="1"/>
              <a:t>suppl</a:t>
            </a:r>
            <a:r>
              <a:rPr lang="en-US" sz="1200" dirty="0"/>
              <a:t>; </a:t>
            </a:r>
            <a:r>
              <a:rPr lang="en-US" sz="1200" dirty="0" err="1"/>
              <a:t>abstr</a:t>
            </a:r>
            <a:r>
              <a:rPr lang="en-US" sz="1200" dirty="0"/>
              <a:t> LBA 109</a:t>
            </a:r>
            <a:r>
              <a:rPr lang="en-US" sz="1200" dirty="0" smtClean="0"/>
              <a:t>)</a:t>
            </a:r>
          </a:p>
          <a:p>
            <a:endParaRPr lang="en-US" sz="1200" dirty="0"/>
          </a:p>
          <a:p>
            <a:r>
              <a:rPr lang="en-US" sz="1200" dirty="0"/>
              <a:t>Rizvi, N.A. et al. Activity and safety of </a:t>
            </a:r>
            <a:r>
              <a:rPr lang="en-US" sz="1200" dirty="0" err="1"/>
              <a:t>nivolumab</a:t>
            </a:r>
            <a:r>
              <a:rPr lang="en-US" sz="1200" dirty="0"/>
              <a:t>, an anti-PD-1 immune checkpoint inhibitor, for patients with advanced, refractory squamous non-small-cell lung cancer (</a:t>
            </a:r>
            <a:r>
              <a:rPr lang="en-US" sz="1200" dirty="0" err="1"/>
              <a:t>CheckMate</a:t>
            </a:r>
            <a:r>
              <a:rPr lang="en-US" sz="1200" dirty="0"/>
              <a:t> 063): a phase 2, single-arm trial. </a:t>
            </a:r>
            <a:r>
              <a:rPr lang="en-US" sz="1200" i="1" dirty="0"/>
              <a:t>The Lancet Oncology </a:t>
            </a:r>
            <a:r>
              <a:rPr lang="en-US" sz="1200" dirty="0"/>
              <a:t>2015; 16(3):257-265</a:t>
            </a:r>
            <a:r>
              <a:rPr lang="en-US" sz="1200" dirty="0" smtClean="0"/>
              <a:t>.</a:t>
            </a:r>
          </a:p>
          <a:p>
            <a:endParaRPr lang="en-US" sz="1200" dirty="0"/>
          </a:p>
          <a:p>
            <a:r>
              <a:rPr lang="en-US" sz="1200" dirty="0" err="1"/>
              <a:t>Wolchock</a:t>
            </a:r>
            <a:r>
              <a:rPr lang="en-US" sz="1200" dirty="0"/>
              <a:t> et al. Guidelines for the Evaluation of Immune Therapy Activity in Solid Tumors: Immune Therapy Activity in Solid Tumors: Immune-Related Response Criteria. </a:t>
            </a:r>
            <a:r>
              <a:rPr lang="en-US" sz="1200" i="1" dirty="0"/>
              <a:t>Clinical Cancer Research</a:t>
            </a:r>
            <a:r>
              <a:rPr lang="en-US" sz="1200" dirty="0"/>
              <a:t> 2009; </a:t>
            </a:r>
            <a:r>
              <a:rPr lang="en-US" sz="1200" dirty="0" smtClean="0"/>
              <a:t>15:7412-7420</a:t>
            </a:r>
          </a:p>
          <a:p>
            <a:endParaRPr lang="en-US" sz="1200" dirty="0"/>
          </a:p>
          <a:p>
            <a:r>
              <a:rPr lang="en-US" sz="1200" dirty="0" err="1" smtClean="0"/>
              <a:t>Yervoy</a:t>
            </a:r>
            <a:r>
              <a:rPr lang="en-US" sz="1200" dirty="0" smtClean="0"/>
              <a:t> (</a:t>
            </a:r>
            <a:r>
              <a:rPr lang="en-US" sz="1200" dirty="0" err="1" smtClean="0"/>
              <a:t>ipilimumab</a:t>
            </a:r>
            <a:r>
              <a:rPr lang="en-US" sz="1200" dirty="0" smtClean="0"/>
              <a:t>) FDA approved label, Bristol-Myers Squibb</a:t>
            </a:r>
            <a:endParaRPr lang="en-US" sz="1200" dirty="0"/>
          </a:p>
          <a:p>
            <a:endParaRPr lang="en-US" sz="1200" dirty="0"/>
          </a:p>
          <a:p>
            <a:endParaRPr lang="en-US" sz="1200" dirty="0"/>
          </a:p>
        </p:txBody>
      </p:sp>
    </p:spTree>
    <p:extLst>
      <p:ext uri="{BB962C8B-B14F-4D97-AF65-F5344CB8AC3E}">
        <p14:creationId xmlns="" xmlns:p14="http://schemas.microsoft.com/office/powerpoint/2010/main" val="1891952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362830" y="2037144"/>
            <a:ext cx="4341332" cy="1921398"/>
          </a:xfrm>
        </p:spPr>
        <p:txBody>
          <a:bodyPr/>
          <a:lstStyle/>
          <a:p>
            <a:pPr algn="l"/>
            <a:r>
              <a:rPr lang="en-US" sz="4800" dirty="0" smtClean="0"/>
              <a:t>Panel Discussion</a:t>
            </a:r>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Off-Label Use Disclosures</a:t>
            </a:r>
            <a:endParaRPr lang="en-US" dirty="0"/>
          </a:p>
        </p:txBody>
      </p:sp>
      <p:sp>
        <p:nvSpPr>
          <p:cNvPr id="3" name="Content Placeholder 2"/>
          <p:cNvSpPr>
            <a:spLocks noGrp="1"/>
          </p:cNvSpPr>
          <p:nvPr>
            <p:ph idx="1"/>
          </p:nvPr>
        </p:nvSpPr>
        <p:spPr/>
        <p:txBody>
          <a:bodyPr/>
          <a:lstStyle/>
          <a:p>
            <a:r>
              <a:rPr lang="en-US" altLang="en-US" dirty="0" smtClean="0"/>
              <a:t>I </a:t>
            </a:r>
            <a:r>
              <a:rPr lang="en-US" altLang="en-US" b="1" u="sng" dirty="0" smtClean="0"/>
              <a:t>do not intend</a:t>
            </a:r>
            <a:r>
              <a:rPr lang="en-US" altLang="en-US" dirty="0" smtClean="0"/>
              <a:t> to discuss off-label uses of products during this activity.</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85"/>
            <a:ext cx="8229600" cy="857250"/>
          </a:xfrm>
        </p:spPr>
        <p:txBody>
          <a:bodyPr/>
          <a:lstStyle/>
          <a:p>
            <a:r>
              <a:rPr lang="en-US" sz="3200" dirty="0" smtClean="0"/>
              <a:t>Concept of immunotherapy to treat cancer has been around for over a century</a:t>
            </a:r>
            <a:endParaRPr lang="en-US" sz="3200" dirty="0"/>
          </a:p>
        </p:txBody>
      </p:sp>
      <p:sp>
        <p:nvSpPr>
          <p:cNvPr id="6" name="Content Placeholder 2"/>
          <p:cNvSpPr txBox="1">
            <a:spLocks/>
          </p:cNvSpPr>
          <p:nvPr/>
        </p:nvSpPr>
        <p:spPr>
          <a:xfrm>
            <a:off x="1158241" y="2310141"/>
            <a:ext cx="6876233" cy="1835061"/>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a:ea typeface="+mn-ea"/>
                <a:cs typeface="Arial"/>
              </a:defRPr>
            </a:lvl1pPr>
            <a:lvl2pPr marL="868680" indent="-457200" algn="l" defTabSz="914400" rtl="0" eaLnBrk="1" latinLnBrk="0" hangingPunct="1">
              <a:spcBef>
                <a:spcPct val="20000"/>
              </a:spcBef>
              <a:buClr>
                <a:schemeClr val="accent2"/>
              </a:buClr>
              <a:buFont typeface="Courier New" panose="02070309020205020404" pitchFamily="49" charset="0"/>
              <a:buChar char="o"/>
              <a:defRPr sz="2000" kern="1200">
                <a:solidFill>
                  <a:schemeClr val="tx1"/>
                </a:solidFill>
                <a:latin typeface="Arial"/>
                <a:ea typeface="+mn-ea"/>
                <a:cs typeface="Arial"/>
              </a:defRPr>
            </a:lvl2pPr>
            <a:lvl3pPr marL="1005840" indent="-228600" algn="l" defTabSz="914400" rtl="0" eaLnBrk="1" latinLnBrk="0" hangingPunct="1">
              <a:spcBef>
                <a:spcPct val="20000"/>
              </a:spcBef>
              <a:buClr>
                <a:schemeClr val="accent3"/>
              </a:buClr>
              <a:buFont typeface="Wingdings" panose="05000000000000000000" pitchFamily="2" charset="2"/>
              <a:buChar char="Ø"/>
              <a:defRPr sz="1800" kern="1200">
                <a:solidFill>
                  <a:schemeClr val="tx1"/>
                </a:solidFill>
                <a:latin typeface="Arial"/>
                <a:ea typeface="+mn-ea"/>
                <a:cs typeface="Arial"/>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a:ea typeface="+mn-ea"/>
                <a:cs typeface="Arial"/>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a:ea typeface="+mn-ea"/>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buFont typeface="Wingdings" panose="05000000000000000000" pitchFamily="2" charset="2"/>
              <a:buChar char="Ø"/>
            </a:pPr>
            <a:r>
              <a:rPr lang="en-US" sz="1800" dirty="0" smtClean="0"/>
              <a:t>Dr. Coley injected streptococcal cultures – “Coley’s Toxin” - into patients and observed some cases with tumor regression</a:t>
            </a:r>
          </a:p>
          <a:p>
            <a:pPr lvl="1">
              <a:buFont typeface="Wingdings" panose="05000000000000000000" pitchFamily="2" charset="2"/>
              <a:buChar char="Ø"/>
            </a:pPr>
            <a:r>
              <a:rPr lang="en-US" sz="1800" dirty="0" smtClean="0"/>
              <a:t>Most patients had inoperable sarcomas; cure rate was over 10%</a:t>
            </a:r>
            <a:endParaRPr lang="en-US" sz="1800" dirty="0"/>
          </a:p>
        </p:txBody>
      </p:sp>
      <p:sp>
        <p:nvSpPr>
          <p:cNvPr id="7" name="TextBox 6"/>
          <p:cNvSpPr txBox="1"/>
          <p:nvPr/>
        </p:nvSpPr>
        <p:spPr>
          <a:xfrm>
            <a:off x="558837" y="1086943"/>
            <a:ext cx="1300356" cy="584775"/>
          </a:xfrm>
          <a:prstGeom prst="rect">
            <a:avLst/>
          </a:prstGeom>
          <a:noFill/>
        </p:spPr>
        <p:txBody>
          <a:bodyPr wrap="none" rtlCol="0">
            <a:spAutoFit/>
          </a:bodyPr>
          <a:lstStyle/>
          <a:p>
            <a:r>
              <a:rPr lang="en-US" sz="3200" i="1" dirty="0" smtClean="0">
                <a:solidFill>
                  <a:srgbClr val="002060"/>
                </a:solidFill>
              </a:rPr>
              <a:t>1890s</a:t>
            </a:r>
            <a:endParaRPr lang="en-US" sz="3200" i="1" dirty="0">
              <a:solidFill>
                <a:srgbClr val="002060"/>
              </a:solidFill>
            </a:endParaRPr>
          </a:p>
        </p:txBody>
      </p:sp>
      <p:sp>
        <p:nvSpPr>
          <p:cNvPr id="22" name="Rectangle 21"/>
          <p:cNvSpPr/>
          <p:nvPr/>
        </p:nvSpPr>
        <p:spPr>
          <a:xfrm>
            <a:off x="685800" y="1610186"/>
            <a:ext cx="8335108" cy="646331"/>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b="1" dirty="0"/>
              <a:t>William Coley observed a cancer patient with complete remission following infection from the bacteria </a:t>
            </a:r>
            <a:r>
              <a:rPr lang="en-US" b="1" i="1" dirty="0"/>
              <a:t>Streptococcus </a:t>
            </a:r>
            <a:r>
              <a:rPr lang="en-US" b="1" i="1" dirty="0" err="1" smtClean="0"/>
              <a:t>pyogenes</a:t>
            </a:r>
            <a:r>
              <a:rPr lang="en-US" b="1" i="1" dirty="0" smtClean="0"/>
              <a:t> </a:t>
            </a:r>
            <a:endParaRPr lang="en-US" b="1" i="1" dirty="0"/>
          </a:p>
        </p:txBody>
      </p:sp>
      <p:sp>
        <p:nvSpPr>
          <p:cNvPr id="23" name="Rectangle 22"/>
          <p:cNvSpPr/>
          <p:nvPr/>
        </p:nvSpPr>
        <p:spPr>
          <a:xfrm>
            <a:off x="685800" y="3822036"/>
            <a:ext cx="7574281" cy="646331"/>
          </a:xfrm>
          <a:prstGeom prst="rect">
            <a:avLst/>
          </a:prstGeom>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b="1" dirty="0" smtClean="0"/>
              <a:t>Studies like Dr. Coley’s led to the use of bacilli </a:t>
            </a:r>
            <a:r>
              <a:rPr lang="en-US" b="1" dirty="0" err="1" smtClean="0"/>
              <a:t>Calmette</a:t>
            </a:r>
            <a:r>
              <a:rPr lang="en-US" b="1" dirty="0" smtClean="0"/>
              <a:t>-Guerin (BCG) which is used today to treat bladder cancer</a:t>
            </a:r>
            <a:endParaRPr lang="en-US" b="1" dirty="0"/>
          </a:p>
        </p:txBody>
      </p:sp>
      <p:sp>
        <p:nvSpPr>
          <p:cNvPr id="24" name="TextBox 23"/>
          <p:cNvSpPr txBox="1"/>
          <p:nvPr/>
        </p:nvSpPr>
        <p:spPr>
          <a:xfrm>
            <a:off x="6503799" y="4690285"/>
            <a:ext cx="1694695" cy="276999"/>
          </a:xfrm>
          <a:prstGeom prst="rect">
            <a:avLst/>
          </a:prstGeom>
          <a:noFill/>
        </p:spPr>
        <p:txBody>
          <a:bodyPr wrap="none" rtlCol="0">
            <a:spAutoFit/>
          </a:bodyPr>
          <a:lstStyle/>
          <a:p>
            <a:r>
              <a:rPr lang="en-US" sz="1200" i="1" dirty="0" smtClean="0"/>
              <a:t>(source: Parish, 2003)</a:t>
            </a:r>
            <a:endParaRPr lang="en-US" sz="1200" i="1" dirty="0"/>
          </a:p>
        </p:txBody>
      </p:sp>
    </p:spTree>
    <p:extLst>
      <p:ext uri="{BB962C8B-B14F-4D97-AF65-F5344CB8AC3E}">
        <p14:creationId xmlns="" xmlns:p14="http://schemas.microsoft.com/office/powerpoint/2010/main" val="2017372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515"/>
            <a:ext cx="8229600" cy="857250"/>
          </a:xfrm>
        </p:spPr>
        <p:txBody>
          <a:bodyPr/>
          <a:lstStyle/>
          <a:p>
            <a:r>
              <a:rPr lang="en-US" sz="3200" dirty="0" err="1" smtClean="0"/>
              <a:t>Immunosurveillance</a:t>
            </a:r>
            <a:r>
              <a:rPr lang="en-US" sz="3200" dirty="0" smtClean="0"/>
              <a:t> theory supports the view of an immune response against tumors</a:t>
            </a:r>
            <a:endParaRPr lang="en-US" sz="3200" dirty="0"/>
          </a:p>
        </p:txBody>
      </p:sp>
      <p:sp>
        <p:nvSpPr>
          <p:cNvPr id="8" name="TextBox 7"/>
          <p:cNvSpPr txBox="1"/>
          <p:nvPr/>
        </p:nvSpPr>
        <p:spPr>
          <a:xfrm>
            <a:off x="585800" y="1169987"/>
            <a:ext cx="1024639" cy="461665"/>
          </a:xfrm>
          <a:prstGeom prst="rect">
            <a:avLst/>
          </a:prstGeom>
          <a:noFill/>
        </p:spPr>
        <p:txBody>
          <a:bodyPr wrap="none" rtlCol="0">
            <a:spAutoFit/>
          </a:bodyPr>
          <a:lstStyle/>
          <a:p>
            <a:r>
              <a:rPr lang="en-US" sz="2400" i="1" dirty="0" smtClean="0">
                <a:solidFill>
                  <a:srgbClr val="002060"/>
                </a:solidFill>
              </a:rPr>
              <a:t>1960s</a:t>
            </a:r>
            <a:endParaRPr lang="en-US" sz="2400" i="1" dirty="0">
              <a:solidFill>
                <a:srgbClr val="002060"/>
              </a:solidFill>
            </a:endParaRPr>
          </a:p>
        </p:txBody>
      </p:sp>
      <p:sp>
        <p:nvSpPr>
          <p:cNvPr id="9" name="TextBox 8"/>
          <p:cNvSpPr txBox="1"/>
          <p:nvPr/>
        </p:nvSpPr>
        <p:spPr>
          <a:xfrm>
            <a:off x="603384" y="2963339"/>
            <a:ext cx="1624163" cy="461665"/>
          </a:xfrm>
          <a:prstGeom prst="rect">
            <a:avLst/>
          </a:prstGeom>
          <a:noFill/>
        </p:spPr>
        <p:txBody>
          <a:bodyPr wrap="none" rtlCol="0">
            <a:spAutoFit/>
          </a:bodyPr>
          <a:lstStyle/>
          <a:p>
            <a:r>
              <a:rPr lang="en-US" sz="2400" i="1" dirty="0" smtClean="0">
                <a:solidFill>
                  <a:srgbClr val="002060"/>
                </a:solidFill>
              </a:rPr>
              <a:t>Mid-1970s</a:t>
            </a:r>
            <a:endParaRPr lang="en-US" sz="2400" i="1" dirty="0">
              <a:solidFill>
                <a:srgbClr val="002060"/>
              </a:solidFill>
            </a:endParaRPr>
          </a:p>
        </p:txBody>
      </p:sp>
      <p:sp>
        <p:nvSpPr>
          <p:cNvPr id="4" name="TextBox 3"/>
          <p:cNvSpPr txBox="1"/>
          <p:nvPr/>
        </p:nvSpPr>
        <p:spPr>
          <a:xfrm>
            <a:off x="603384" y="1499677"/>
            <a:ext cx="6060052" cy="1477328"/>
          </a:xfrm>
          <a:prstGeom prst="rect">
            <a:avLst/>
          </a:prstGeom>
          <a:noFill/>
        </p:spPr>
        <p:txBody>
          <a:bodyPr wrap="square" rtlCol="0">
            <a:spAutoFit/>
          </a:bodyPr>
          <a:lstStyle/>
          <a:p>
            <a:r>
              <a:rPr lang="en-US" dirty="0" smtClean="0"/>
              <a:t>Sir Frank Burnet publishes his </a:t>
            </a:r>
            <a:r>
              <a:rPr lang="en-US" b="1" dirty="0" err="1" smtClean="0"/>
              <a:t>immunosurveillance</a:t>
            </a:r>
            <a:r>
              <a:rPr lang="en-US" dirty="0" smtClean="0"/>
              <a:t> theory: lymphocytes eliminate malignant cells via recognition of tumor-associated antigens (TAA) (proposed earlier by Paul </a:t>
            </a:r>
            <a:r>
              <a:rPr lang="en-US" dirty="0" err="1" smtClean="0"/>
              <a:t>Erlich</a:t>
            </a:r>
            <a:r>
              <a:rPr lang="en-US" dirty="0" smtClean="0"/>
              <a:t>; refines views held by Lewis Thomas)</a:t>
            </a:r>
            <a:endParaRPr lang="en-US" dirty="0"/>
          </a:p>
        </p:txBody>
      </p:sp>
      <p:pic>
        <p:nvPicPr>
          <p:cNvPr id="5" name="Picture 4"/>
          <p:cNvPicPr>
            <a:picLocks noChangeAspect="1"/>
          </p:cNvPicPr>
          <p:nvPr/>
        </p:nvPicPr>
        <p:blipFill>
          <a:blip r:embed="rId2"/>
          <a:stretch>
            <a:fillRect/>
          </a:stretch>
        </p:blipFill>
        <p:spPr>
          <a:xfrm>
            <a:off x="6831624" y="1213403"/>
            <a:ext cx="1245577" cy="1394270"/>
          </a:xfrm>
          <a:prstGeom prst="rect">
            <a:avLst/>
          </a:prstGeom>
        </p:spPr>
      </p:pic>
      <p:sp>
        <p:nvSpPr>
          <p:cNvPr id="12" name="Rectangle 11"/>
          <p:cNvSpPr/>
          <p:nvPr/>
        </p:nvSpPr>
        <p:spPr>
          <a:xfrm>
            <a:off x="6477032" y="2607673"/>
            <a:ext cx="1928733" cy="369332"/>
          </a:xfrm>
          <a:prstGeom prst="rect">
            <a:avLst/>
          </a:prstGeom>
        </p:spPr>
        <p:txBody>
          <a:bodyPr wrap="none">
            <a:spAutoFit/>
          </a:bodyPr>
          <a:lstStyle/>
          <a:p>
            <a:r>
              <a:rPr lang="en-US" dirty="0"/>
              <a:t>Sir Frank Burnet </a:t>
            </a:r>
          </a:p>
        </p:txBody>
      </p:sp>
      <p:sp>
        <p:nvSpPr>
          <p:cNvPr id="20" name="TextBox 19"/>
          <p:cNvSpPr txBox="1"/>
          <p:nvPr/>
        </p:nvSpPr>
        <p:spPr>
          <a:xfrm>
            <a:off x="603384" y="3275085"/>
            <a:ext cx="7473817" cy="369332"/>
          </a:xfrm>
          <a:prstGeom prst="rect">
            <a:avLst/>
          </a:prstGeom>
          <a:noFill/>
        </p:spPr>
        <p:txBody>
          <a:bodyPr wrap="square" rtlCol="0">
            <a:spAutoFit/>
          </a:bodyPr>
          <a:lstStyle/>
          <a:p>
            <a:r>
              <a:rPr lang="en-US" dirty="0" smtClean="0"/>
              <a:t>Spontaneously arising tumors not recognized by the immune system</a:t>
            </a:r>
            <a:endParaRPr lang="en-US" dirty="0"/>
          </a:p>
        </p:txBody>
      </p:sp>
      <p:sp>
        <p:nvSpPr>
          <p:cNvPr id="21" name="TextBox 20"/>
          <p:cNvSpPr txBox="1"/>
          <p:nvPr/>
        </p:nvSpPr>
        <p:spPr>
          <a:xfrm>
            <a:off x="603384" y="3612412"/>
            <a:ext cx="2632452" cy="461665"/>
          </a:xfrm>
          <a:prstGeom prst="rect">
            <a:avLst/>
          </a:prstGeom>
          <a:noFill/>
        </p:spPr>
        <p:txBody>
          <a:bodyPr wrap="none" rtlCol="0">
            <a:spAutoFit/>
          </a:bodyPr>
          <a:lstStyle/>
          <a:p>
            <a:r>
              <a:rPr lang="en-US" sz="2400" i="1" dirty="0" smtClean="0">
                <a:solidFill>
                  <a:srgbClr val="002060"/>
                </a:solidFill>
              </a:rPr>
              <a:t>Mid to Late 1980s</a:t>
            </a:r>
            <a:endParaRPr lang="en-US" sz="2400" i="1" dirty="0">
              <a:solidFill>
                <a:srgbClr val="002060"/>
              </a:solidFill>
            </a:endParaRPr>
          </a:p>
        </p:txBody>
      </p:sp>
      <p:sp>
        <p:nvSpPr>
          <p:cNvPr id="24" name="TextBox 23"/>
          <p:cNvSpPr txBox="1"/>
          <p:nvPr/>
        </p:nvSpPr>
        <p:spPr>
          <a:xfrm>
            <a:off x="603384" y="3964661"/>
            <a:ext cx="8283441" cy="646331"/>
          </a:xfrm>
          <a:prstGeom prst="rect">
            <a:avLst/>
          </a:prstGeom>
          <a:noFill/>
        </p:spPr>
        <p:txBody>
          <a:bodyPr wrap="square" rtlCol="0">
            <a:spAutoFit/>
          </a:bodyPr>
          <a:lstStyle/>
          <a:p>
            <a:r>
              <a:rPr lang="en-US" dirty="0" smtClean="0"/>
              <a:t>T cells can be recruited to respond to transformed cells; identifications of many TAAs; cytokine approved by FDA to treat cancer</a:t>
            </a:r>
            <a:endParaRPr lang="en-US" dirty="0"/>
          </a:p>
        </p:txBody>
      </p:sp>
      <p:sp>
        <p:nvSpPr>
          <p:cNvPr id="25" name="TextBox 24"/>
          <p:cNvSpPr txBox="1"/>
          <p:nvPr/>
        </p:nvSpPr>
        <p:spPr>
          <a:xfrm>
            <a:off x="5430622" y="4567032"/>
            <a:ext cx="3456203" cy="276999"/>
          </a:xfrm>
          <a:prstGeom prst="rect">
            <a:avLst/>
          </a:prstGeom>
          <a:noFill/>
        </p:spPr>
        <p:txBody>
          <a:bodyPr wrap="none" rtlCol="0">
            <a:spAutoFit/>
          </a:bodyPr>
          <a:lstStyle/>
          <a:p>
            <a:r>
              <a:rPr lang="en-US" sz="1200" i="1" dirty="0" smtClean="0"/>
              <a:t>(sources: Parish, 2003; Lee and </a:t>
            </a:r>
            <a:r>
              <a:rPr lang="en-US" sz="1200" i="1" dirty="0" err="1" smtClean="0"/>
              <a:t>Margolin</a:t>
            </a:r>
            <a:r>
              <a:rPr lang="en-US" sz="1200" i="1" dirty="0" smtClean="0"/>
              <a:t>, 2011)</a:t>
            </a:r>
            <a:endParaRPr lang="en-US" sz="1200" i="1" dirty="0"/>
          </a:p>
        </p:txBody>
      </p:sp>
      <p:sp>
        <p:nvSpPr>
          <p:cNvPr id="3" name="Rectangle 2"/>
          <p:cNvSpPr/>
          <p:nvPr/>
        </p:nvSpPr>
        <p:spPr>
          <a:xfrm>
            <a:off x="6465426" y="2855967"/>
            <a:ext cx="1917513" cy="276999"/>
          </a:xfrm>
          <a:prstGeom prst="rect">
            <a:avLst/>
          </a:prstGeom>
        </p:spPr>
        <p:txBody>
          <a:bodyPr wrap="none">
            <a:spAutoFit/>
          </a:bodyPr>
          <a:lstStyle/>
          <a:p>
            <a:r>
              <a:rPr lang="en-US" sz="1200" i="1" dirty="0" smtClean="0"/>
              <a:t>(taken from Parish</a:t>
            </a:r>
            <a:r>
              <a:rPr lang="en-US" sz="1200" i="1" dirty="0"/>
              <a:t>, </a:t>
            </a:r>
            <a:r>
              <a:rPr lang="en-US" sz="1200" i="1" dirty="0" smtClean="0"/>
              <a:t>2003)</a:t>
            </a:r>
            <a:endParaRPr lang="en-US" sz="1200" dirty="0"/>
          </a:p>
        </p:txBody>
      </p:sp>
    </p:spTree>
    <p:extLst>
      <p:ext uri="{BB962C8B-B14F-4D97-AF65-F5344CB8AC3E}">
        <p14:creationId xmlns="" xmlns:p14="http://schemas.microsoft.com/office/powerpoint/2010/main" val="2955085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2752"/>
            <a:ext cx="9868227" cy="857250"/>
          </a:xfrm>
        </p:spPr>
        <p:txBody>
          <a:bodyPr/>
          <a:lstStyle/>
          <a:p>
            <a:r>
              <a:rPr lang="en-US" sz="3000" dirty="0" smtClean="0"/>
              <a:t>The New Era of Cancer Treatments: Immunotherapy</a:t>
            </a:r>
            <a:endParaRPr lang="en-US" sz="3000" dirty="0"/>
          </a:p>
        </p:txBody>
      </p:sp>
      <p:sp>
        <p:nvSpPr>
          <p:cNvPr id="8" name="TextBox 7"/>
          <p:cNvSpPr txBox="1"/>
          <p:nvPr/>
        </p:nvSpPr>
        <p:spPr>
          <a:xfrm>
            <a:off x="28754" y="644272"/>
            <a:ext cx="3344185" cy="523220"/>
          </a:xfrm>
          <a:prstGeom prst="rect">
            <a:avLst/>
          </a:prstGeom>
          <a:noFill/>
        </p:spPr>
        <p:txBody>
          <a:bodyPr wrap="none" rtlCol="0">
            <a:spAutoFit/>
          </a:bodyPr>
          <a:lstStyle/>
          <a:p>
            <a:r>
              <a:rPr lang="en-US" sz="2800" i="1" dirty="0" smtClean="0">
                <a:solidFill>
                  <a:srgbClr val="002060"/>
                </a:solidFill>
              </a:rPr>
              <a:t> 1990s to the 2000s</a:t>
            </a:r>
            <a:endParaRPr lang="en-US" sz="2800" i="1" dirty="0">
              <a:solidFill>
                <a:srgbClr val="002060"/>
              </a:solidFill>
            </a:endParaRPr>
          </a:p>
        </p:txBody>
      </p:sp>
      <p:sp>
        <p:nvSpPr>
          <p:cNvPr id="4" name="TextBox 3"/>
          <p:cNvSpPr txBox="1"/>
          <p:nvPr/>
        </p:nvSpPr>
        <p:spPr>
          <a:xfrm>
            <a:off x="589096" y="1044753"/>
            <a:ext cx="8317512" cy="1631216"/>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t>Major advances in molecular biology, cell-signaling pathways, identifications of antigens, and targeted </a:t>
            </a:r>
            <a:r>
              <a:rPr lang="en-US" sz="2000" dirty="0" smtClean="0"/>
              <a:t>therapies/monoclonal antibodies as cancer therapies</a:t>
            </a:r>
          </a:p>
          <a:p>
            <a:pPr marL="342900" indent="-342900">
              <a:buFont typeface="Wingdings" panose="05000000000000000000" pitchFamily="2" charset="2"/>
              <a:buChar char="Ø"/>
            </a:pPr>
            <a:r>
              <a:rPr lang="en-US" sz="2000" dirty="0" smtClean="0"/>
              <a:t>Immuno-deficient mice and tumor incidence</a:t>
            </a:r>
          </a:p>
          <a:p>
            <a:pPr marL="342900" indent="-342900">
              <a:buFont typeface="Wingdings" panose="05000000000000000000" pitchFamily="2" charset="2"/>
              <a:buChar char="Ø"/>
            </a:pPr>
            <a:r>
              <a:rPr lang="en-US" sz="2000" dirty="0" smtClean="0"/>
              <a:t>Modified thinking about how tumors evade immune detection</a:t>
            </a:r>
          </a:p>
        </p:txBody>
      </p:sp>
      <p:sp>
        <p:nvSpPr>
          <p:cNvPr id="11" name="TextBox 10"/>
          <p:cNvSpPr txBox="1"/>
          <p:nvPr/>
        </p:nvSpPr>
        <p:spPr>
          <a:xfrm>
            <a:off x="47299" y="2728486"/>
            <a:ext cx="2922595" cy="523220"/>
          </a:xfrm>
          <a:prstGeom prst="rect">
            <a:avLst/>
          </a:prstGeom>
          <a:noFill/>
        </p:spPr>
        <p:txBody>
          <a:bodyPr wrap="none" rtlCol="0">
            <a:spAutoFit/>
          </a:bodyPr>
          <a:lstStyle/>
          <a:p>
            <a:r>
              <a:rPr lang="en-US" sz="2800" i="1" dirty="0" smtClean="0">
                <a:solidFill>
                  <a:srgbClr val="002060"/>
                </a:solidFill>
              </a:rPr>
              <a:t> 2010 to Present:</a:t>
            </a:r>
            <a:endParaRPr lang="en-US" sz="2800" i="1" dirty="0">
              <a:solidFill>
                <a:srgbClr val="002060"/>
              </a:solidFill>
            </a:endParaRPr>
          </a:p>
        </p:txBody>
      </p:sp>
      <p:sp>
        <p:nvSpPr>
          <p:cNvPr id="13" name="TextBox 12"/>
          <p:cNvSpPr txBox="1"/>
          <p:nvPr/>
        </p:nvSpPr>
        <p:spPr>
          <a:xfrm>
            <a:off x="603384" y="3096864"/>
            <a:ext cx="8303224" cy="1323439"/>
          </a:xfrm>
          <a:prstGeom prst="rect">
            <a:avLst/>
          </a:prstGeom>
          <a:noFill/>
        </p:spPr>
        <p:txBody>
          <a:bodyPr wrap="square" rtlCol="0">
            <a:spAutoFit/>
          </a:bodyPr>
          <a:lstStyle/>
          <a:p>
            <a:pPr marL="342900" indent="-342900">
              <a:buFont typeface="Wingdings" panose="05000000000000000000" pitchFamily="2" charset="2"/>
              <a:buChar char="Ø"/>
            </a:pPr>
            <a:r>
              <a:rPr lang="en-US" sz="2000" dirty="0" smtClean="0"/>
              <a:t>Immunotherapies result in impressive tumor responses:</a:t>
            </a:r>
          </a:p>
          <a:p>
            <a:pPr marL="800100" lvl="1" indent="-342900">
              <a:buFont typeface="Courier New" panose="02070309020205020404" pitchFamily="49" charset="0"/>
              <a:buChar char="o"/>
            </a:pPr>
            <a:r>
              <a:rPr lang="en-US" sz="2000" dirty="0" smtClean="0"/>
              <a:t>Immunotherapy vaccine</a:t>
            </a:r>
          </a:p>
          <a:p>
            <a:pPr marL="800100" lvl="1" indent="-342900">
              <a:buFont typeface="Courier New" panose="02070309020205020404" pitchFamily="49" charset="0"/>
              <a:buChar char="o"/>
            </a:pPr>
            <a:r>
              <a:rPr lang="en-US" sz="2000" dirty="0" smtClean="0"/>
              <a:t>Checkpoint inhibitors</a:t>
            </a:r>
            <a:endParaRPr lang="en-US" sz="2000" dirty="0"/>
          </a:p>
          <a:p>
            <a:pPr marL="800100" lvl="1" indent="-342900">
              <a:buFont typeface="Courier New" panose="02070309020205020404" pitchFamily="49" charset="0"/>
              <a:buChar char="o"/>
            </a:pPr>
            <a:r>
              <a:rPr lang="en-US" sz="2000" dirty="0" smtClean="0"/>
              <a:t>Other immunotherapies in development; combination regimens</a:t>
            </a:r>
          </a:p>
        </p:txBody>
      </p:sp>
    </p:spTree>
    <p:extLst>
      <p:ext uri="{BB962C8B-B14F-4D97-AF65-F5344CB8AC3E}">
        <p14:creationId xmlns="" xmlns:p14="http://schemas.microsoft.com/office/powerpoint/2010/main" val="1549049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958" y="34523"/>
            <a:ext cx="8686800" cy="857250"/>
          </a:xfrm>
        </p:spPr>
        <p:txBody>
          <a:bodyPr/>
          <a:lstStyle/>
          <a:p>
            <a:r>
              <a:rPr lang="en-US" sz="3200" dirty="0"/>
              <a:t>I</a:t>
            </a:r>
            <a:r>
              <a:rPr lang="en-US" sz="3200" dirty="0" smtClean="0"/>
              <a:t>mmunotherapy has become a standard of care in cancer</a:t>
            </a:r>
            <a:endParaRPr lang="en-US" sz="3200" dirty="0"/>
          </a:p>
        </p:txBody>
      </p:sp>
      <p:graphicFrame>
        <p:nvGraphicFramePr>
          <p:cNvPr id="6" name="Diagram 5"/>
          <p:cNvGraphicFramePr/>
          <p:nvPr>
            <p:extLst>
              <p:ext uri="{D42A27DB-BD31-4B8C-83A1-F6EECF244321}">
                <p14:modId xmlns="" xmlns:p14="http://schemas.microsoft.com/office/powerpoint/2010/main" val="2807023199"/>
              </p:ext>
            </p:extLst>
          </p:nvPr>
        </p:nvGraphicFramePr>
        <p:xfrm>
          <a:off x="1336751" y="1213270"/>
          <a:ext cx="6523572" cy="3122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273959" y="957147"/>
            <a:ext cx="4557658" cy="369332"/>
          </a:xfrm>
          <a:prstGeom prst="rect">
            <a:avLst/>
          </a:prstGeom>
          <a:noFill/>
        </p:spPr>
        <p:txBody>
          <a:bodyPr wrap="none" rtlCol="0">
            <a:spAutoFit/>
          </a:bodyPr>
          <a:lstStyle/>
          <a:p>
            <a:r>
              <a:rPr lang="en-US" b="1" i="1" dirty="0" smtClean="0"/>
              <a:t>Examples of Immuno-oncologic agents:</a:t>
            </a:r>
            <a:endParaRPr lang="en-US" b="1" i="1" dirty="0"/>
          </a:p>
        </p:txBody>
      </p:sp>
      <p:sp>
        <p:nvSpPr>
          <p:cNvPr id="8" name="TextBox 7"/>
          <p:cNvSpPr txBox="1"/>
          <p:nvPr/>
        </p:nvSpPr>
        <p:spPr>
          <a:xfrm>
            <a:off x="925090" y="4287901"/>
            <a:ext cx="8035668" cy="307777"/>
          </a:xfrm>
          <a:prstGeom prst="rect">
            <a:avLst/>
          </a:prstGeom>
          <a:noFill/>
        </p:spPr>
        <p:txBody>
          <a:bodyPr wrap="square" rtlCol="0">
            <a:spAutoFit/>
          </a:bodyPr>
          <a:lstStyle/>
          <a:p>
            <a:r>
              <a:rPr lang="en-US" sz="1400" b="1" i="1" dirty="0" smtClean="0">
                <a:latin typeface="Arial" panose="020B0604020202020204" pitchFamily="34" charset="0"/>
                <a:cs typeface="Arial" panose="020B0604020202020204" pitchFamily="34" charset="0"/>
              </a:rPr>
              <a:t>Others: </a:t>
            </a:r>
            <a:r>
              <a:rPr lang="en-US" sz="1400" dirty="0" smtClean="0">
                <a:latin typeface="Arial" panose="020B0604020202020204" pitchFamily="34" charset="0"/>
                <a:cs typeface="Arial" panose="020B0604020202020204" pitchFamily="34" charset="0"/>
              </a:rPr>
              <a:t>Cell therapies (e.g. CAR T cells), Monoclonal antibodies (e.g. </a:t>
            </a:r>
            <a:r>
              <a:rPr lang="en-US" sz="1400" dirty="0" err="1" smtClean="0">
                <a:latin typeface="Arial" panose="020B0604020202020204" pitchFamily="34" charset="0"/>
                <a:cs typeface="Arial" panose="020B0604020202020204" pitchFamily="34" charset="0"/>
              </a:rPr>
              <a:t>alemtuzumab</a:t>
            </a:r>
            <a:r>
              <a:rPr lang="en-US"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229791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700" y="67005"/>
            <a:ext cx="8879958" cy="857250"/>
          </a:xfrm>
        </p:spPr>
        <p:txBody>
          <a:bodyPr/>
          <a:lstStyle/>
          <a:p>
            <a:r>
              <a:rPr lang="en-US" sz="3400" dirty="0" smtClean="0"/>
              <a:t>Checkpoint Inhibitors: Mechanisms of Action</a:t>
            </a:r>
            <a:endParaRPr lang="en-US" sz="3400" dirty="0"/>
          </a:p>
        </p:txBody>
      </p:sp>
      <p:sp>
        <p:nvSpPr>
          <p:cNvPr id="3" name="TextBox 2"/>
          <p:cNvSpPr txBox="1"/>
          <p:nvPr/>
        </p:nvSpPr>
        <p:spPr>
          <a:xfrm>
            <a:off x="312895" y="739589"/>
            <a:ext cx="2634054" cy="369332"/>
          </a:xfrm>
          <a:prstGeom prst="rect">
            <a:avLst/>
          </a:prstGeom>
          <a:noFill/>
        </p:spPr>
        <p:txBody>
          <a:bodyPr wrap="none" rtlCol="0">
            <a:spAutoFit/>
          </a:bodyPr>
          <a:lstStyle/>
          <a:p>
            <a:r>
              <a:rPr lang="en-US" b="1" i="1" dirty="0"/>
              <a:t>C</a:t>
            </a:r>
            <a:r>
              <a:rPr lang="en-US" b="1" i="1" dirty="0" smtClean="0"/>
              <a:t>heckpoint inhibitors:</a:t>
            </a:r>
            <a:endParaRPr lang="en-US" b="1" i="1" dirty="0"/>
          </a:p>
        </p:txBody>
      </p:sp>
      <p:sp>
        <p:nvSpPr>
          <p:cNvPr id="5" name="Freeform 4"/>
          <p:cNvSpPr/>
          <p:nvPr/>
        </p:nvSpPr>
        <p:spPr>
          <a:xfrm>
            <a:off x="201365" y="1875607"/>
            <a:ext cx="1382233" cy="718304"/>
          </a:xfrm>
          <a:custGeom>
            <a:avLst/>
            <a:gdLst>
              <a:gd name="connsiteX0" fmla="*/ 388349 w 769550"/>
              <a:gd name="connsiteY0" fmla="*/ 747 h 551301"/>
              <a:gd name="connsiteX1" fmla="*/ 2587 w 769550"/>
              <a:gd name="connsiteY1" fmla="*/ 200772 h 551301"/>
              <a:gd name="connsiteX2" fmla="*/ 245474 w 769550"/>
              <a:gd name="connsiteY2" fmla="*/ 543672 h 551301"/>
              <a:gd name="connsiteX3" fmla="*/ 731249 w 769550"/>
              <a:gd name="connsiteY3" fmla="*/ 415085 h 551301"/>
              <a:gd name="connsiteX4" fmla="*/ 702674 w 769550"/>
              <a:gd name="connsiteY4" fmla="*/ 143622 h 551301"/>
              <a:gd name="connsiteX5" fmla="*/ 388349 w 769550"/>
              <a:gd name="connsiteY5" fmla="*/ 747 h 55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550" h="551301">
                <a:moveTo>
                  <a:pt x="388349" y="747"/>
                </a:moveTo>
                <a:cubicBezTo>
                  <a:pt x="271668" y="10272"/>
                  <a:pt x="26399" y="110285"/>
                  <a:pt x="2587" y="200772"/>
                </a:cubicBezTo>
                <a:cubicBezTo>
                  <a:pt x="-21225" y="291259"/>
                  <a:pt x="124030" y="507953"/>
                  <a:pt x="245474" y="543672"/>
                </a:cubicBezTo>
                <a:cubicBezTo>
                  <a:pt x="366918" y="579391"/>
                  <a:pt x="655049" y="481760"/>
                  <a:pt x="731249" y="415085"/>
                </a:cubicBezTo>
                <a:cubicBezTo>
                  <a:pt x="807449" y="348410"/>
                  <a:pt x="755061" y="212678"/>
                  <a:pt x="702674" y="143622"/>
                </a:cubicBezTo>
                <a:cubicBezTo>
                  <a:pt x="650287" y="74566"/>
                  <a:pt x="505030" y="-8778"/>
                  <a:pt x="388349" y="747"/>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T Cell</a:t>
            </a:r>
            <a:endParaRPr lang="en-US" dirty="0">
              <a:ln w="0"/>
              <a:solidFill>
                <a:schemeClr val="tx1"/>
              </a:solidFill>
              <a:effectLst>
                <a:outerShdw blurRad="38100" dist="19050" dir="2700000" algn="tl" rotWithShape="0">
                  <a:schemeClr val="dk1">
                    <a:alpha val="40000"/>
                  </a:schemeClr>
                </a:outerShdw>
              </a:effectLst>
            </a:endParaRPr>
          </a:p>
        </p:txBody>
      </p:sp>
      <p:sp>
        <p:nvSpPr>
          <p:cNvPr id="6" name="Freeform 5"/>
          <p:cNvSpPr/>
          <p:nvPr/>
        </p:nvSpPr>
        <p:spPr>
          <a:xfrm>
            <a:off x="1137031" y="2426446"/>
            <a:ext cx="255181" cy="303028"/>
          </a:xfrm>
          <a:custGeom>
            <a:avLst/>
            <a:gdLst>
              <a:gd name="connsiteX0" fmla="*/ 127591 w 255181"/>
              <a:gd name="connsiteY0" fmla="*/ 0 h 404037"/>
              <a:gd name="connsiteX1" fmla="*/ 127591 w 255181"/>
              <a:gd name="connsiteY1" fmla="*/ 170121 h 404037"/>
              <a:gd name="connsiteX2" fmla="*/ 0 w 255181"/>
              <a:gd name="connsiteY2" fmla="*/ 287079 h 404037"/>
              <a:gd name="connsiteX3" fmla="*/ 42530 w 255181"/>
              <a:gd name="connsiteY3" fmla="*/ 404037 h 404037"/>
              <a:gd name="connsiteX4" fmla="*/ 116958 w 255181"/>
              <a:gd name="connsiteY4" fmla="*/ 255181 h 404037"/>
              <a:gd name="connsiteX5" fmla="*/ 170121 w 255181"/>
              <a:gd name="connsiteY5" fmla="*/ 361507 h 404037"/>
              <a:gd name="connsiteX6" fmla="*/ 244549 w 255181"/>
              <a:gd name="connsiteY6" fmla="*/ 404037 h 404037"/>
              <a:gd name="connsiteX7" fmla="*/ 255181 w 255181"/>
              <a:gd name="connsiteY7" fmla="*/ 244549 h 404037"/>
              <a:gd name="connsiteX8" fmla="*/ 159488 w 255181"/>
              <a:gd name="connsiteY8" fmla="*/ 170121 h 404037"/>
              <a:gd name="connsiteX9" fmla="*/ 127591 w 255181"/>
              <a:gd name="connsiteY9" fmla="*/ 0 h 404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181" h="404037">
                <a:moveTo>
                  <a:pt x="127591" y="0"/>
                </a:moveTo>
                <a:lnTo>
                  <a:pt x="127591" y="170121"/>
                </a:lnTo>
                <a:lnTo>
                  <a:pt x="0" y="287079"/>
                </a:lnTo>
                <a:lnTo>
                  <a:pt x="42530" y="404037"/>
                </a:lnTo>
                <a:lnTo>
                  <a:pt x="116958" y="255181"/>
                </a:lnTo>
                <a:lnTo>
                  <a:pt x="170121" y="361507"/>
                </a:lnTo>
                <a:lnTo>
                  <a:pt x="244549" y="404037"/>
                </a:lnTo>
                <a:lnTo>
                  <a:pt x="255181" y="244549"/>
                </a:lnTo>
                <a:lnTo>
                  <a:pt x="159488" y="170121"/>
                </a:lnTo>
                <a:lnTo>
                  <a:pt x="127591"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95401" y="2439039"/>
            <a:ext cx="801823" cy="307777"/>
          </a:xfrm>
          <a:prstGeom prst="rect">
            <a:avLst/>
          </a:prstGeom>
          <a:noFill/>
        </p:spPr>
        <p:txBody>
          <a:bodyPr wrap="none" rtlCol="0">
            <a:spAutoFit/>
          </a:bodyPr>
          <a:lstStyle/>
          <a:p>
            <a:r>
              <a:rPr lang="en-US" sz="1400" dirty="0" smtClean="0"/>
              <a:t>CTLA-4</a:t>
            </a:r>
            <a:endParaRPr lang="en-US" sz="1400" dirty="0"/>
          </a:p>
        </p:txBody>
      </p:sp>
      <p:sp>
        <p:nvSpPr>
          <p:cNvPr id="11" name="Freeform 10"/>
          <p:cNvSpPr/>
          <p:nvPr/>
        </p:nvSpPr>
        <p:spPr>
          <a:xfrm>
            <a:off x="402267" y="2793262"/>
            <a:ext cx="1278900" cy="622005"/>
          </a:xfrm>
          <a:custGeom>
            <a:avLst/>
            <a:gdLst>
              <a:gd name="connsiteX0" fmla="*/ 362622 w 1278900"/>
              <a:gd name="connsiteY0" fmla="*/ 116958 h 829340"/>
              <a:gd name="connsiteX1" fmla="*/ 362622 w 1278900"/>
              <a:gd name="connsiteY1" fmla="*/ 116958 h 829340"/>
              <a:gd name="connsiteX2" fmla="*/ 192501 w 1278900"/>
              <a:gd name="connsiteY2" fmla="*/ 95693 h 829340"/>
              <a:gd name="connsiteX3" fmla="*/ 203133 w 1278900"/>
              <a:gd name="connsiteY3" fmla="*/ 138224 h 829340"/>
              <a:gd name="connsiteX4" fmla="*/ 192501 w 1278900"/>
              <a:gd name="connsiteY4" fmla="*/ 170121 h 829340"/>
              <a:gd name="connsiteX5" fmla="*/ 160603 w 1278900"/>
              <a:gd name="connsiteY5" fmla="*/ 180754 h 829340"/>
              <a:gd name="connsiteX6" fmla="*/ 54277 w 1278900"/>
              <a:gd name="connsiteY6" fmla="*/ 191386 h 829340"/>
              <a:gd name="connsiteX7" fmla="*/ 22380 w 1278900"/>
              <a:gd name="connsiteY7" fmla="*/ 202019 h 829340"/>
              <a:gd name="connsiteX8" fmla="*/ 1115 w 1278900"/>
              <a:gd name="connsiteY8" fmla="*/ 233917 h 829340"/>
              <a:gd name="connsiteX9" fmla="*/ 22380 w 1278900"/>
              <a:gd name="connsiteY9" fmla="*/ 361507 h 829340"/>
              <a:gd name="connsiteX10" fmla="*/ 33012 w 1278900"/>
              <a:gd name="connsiteY10" fmla="*/ 467833 h 829340"/>
              <a:gd name="connsiteX11" fmla="*/ 43645 w 1278900"/>
              <a:gd name="connsiteY11" fmla="*/ 499730 h 829340"/>
              <a:gd name="connsiteX12" fmla="*/ 54277 w 1278900"/>
              <a:gd name="connsiteY12" fmla="*/ 552893 h 829340"/>
              <a:gd name="connsiteX13" fmla="*/ 75543 w 1278900"/>
              <a:gd name="connsiteY13" fmla="*/ 574158 h 829340"/>
              <a:gd name="connsiteX14" fmla="*/ 86175 w 1278900"/>
              <a:gd name="connsiteY14" fmla="*/ 616689 h 829340"/>
              <a:gd name="connsiteX15" fmla="*/ 149970 w 1278900"/>
              <a:gd name="connsiteY15" fmla="*/ 744279 h 829340"/>
              <a:gd name="connsiteX16" fmla="*/ 181868 w 1278900"/>
              <a:gd name="connsiteY16" fmla="*/ 754912 h 829340"/>
              <a:gd name="connsiteX17" fmla="*/ 213766 w 1278900"/>
              <a:gd name="connsiteY17" fmla="*/ 786810 h 829340"/>
              <a:gd name="connsiteX18" fmla="*/ 288194 w 1278900"/>
              <a:gd name="connsiteY18" fmla="*/ 808075 h 829340"/>
              <a:gd name="connsiteX19" fmla="*/ 330724 w 1278900"/>
              <a:gd name="connsiteY19" fmla="*/ 829340 h 829340"/>
              <a:gd name="connsiteX20" fmla="*/ 479580 w 1278900"/>
              <a:gd name="connsiteY20" fmla="*/ 818707 h 829340"/>
              <a:gd name="connsiteX21" fmla="*/ 500845 w 1278900"/>
              <a:gd name="connsiteY21" fmla="*/ 786810 h 829340"/>
              <a:gd name="connsiteX22" fmla="*/ 522110 w 1278900"/>
              <a:gd name="connsiteY22" fmla="*/ 723014 h 829340"/>
              <a:gd name="connsiteX23" fmla="*/ 575273 w 1278900"/>
              <a:gd name="connsiteY23" fmla="*/ 733647 h 829340"/>
              <a:gd name="connsiteX24" fmla="*/ 639068 w 1278900"/>
              <a:gd name="connsiteY24" fmla="*/ 754912 h 829340"/>
              <a:gd name="connsiteX25" fmla="*/ 670966 w 1278900"/>
              <a:gd name="connsiteY25" fmla="*/ 765544 h 829340"/>
              <a:gd name="connsiteX26" fmla="*/ 724129 w 1278900"/>
              <a:gd name="connsiteY26" fmla="*/ 776177 h 829340"/>
              <a:gd name="connsiteX27" fmla="*/ 756026 w 1278900"/>
              <a:gd name="connsiteY27" fmla="*/ 786810 h 829340"/>
              <a:gd name="connsiteX28" fmla="*/ 883617 w 1278900"/>
              <a:gd name="connsiteY28" fmla="*/ 797442 h 829340"/>
              <a:gd name="connsiteX29" fmla="*/ 1096268 w 1278900"/>
              <a:gd name="connsiteY29" fmla="*/ 616689 h 829340"/>
              <a:gd name="connsiteX30" fmla="*/ 1138798 w 1278900"/>
              <a:gd name="connsiteY30" fmla="*/ 606056 h 829340"/>
              <a:gd name="connsiteX31" fmla="*/ 1234491 w 1278900"/>
              <a:gd name="connsiteY31" fmla="*/ 563526 h 829340"/>
              <a:gd name="connsiteX32" fmla="*/ 1245124 w 1278900"/>
              <a:gd name="connsiteY32" fmla="*/ 531628 h 829340"/>
              <a:gd name="connsiteX33" fmla="*/ 1277022 w 1278900"/>
              <a:gd name="connsiteY33" fmla="*/ 510363 h 829340"/>
              <a:gd name="connsiteX34" fmla="*/ 1266389 w 1278900"/>
              <a:gd name="connsiteY34" fmla="*/ 340242 h 829340"/>
              <a:gd name="connsiteX35" fmla="*/ 1255757 w 1278900"/>
              <a:gd name="connsiteY35" fmla="*/ 308344 h 829340"/>
              <a:gd name="connsiteX36" fmla="*/ 1234491 w 1278900"/>
              <a:gd name="connsiteY36" fmla="*/ 287079 h 829340"/>
              <a:gd name="connsiteX37" fmla="*/ 1223859 w 1278900"/>
              <a:gd name="connsiteY37" fmla="*/ 255182 h 829340"/>
              <a:gd name="connsiteX38" fmla="*/ 1191961 w 1278900"/>
              <a:gd name="connsiteY38" fmla="*/ 233917 h 829340"/>
              <a:gd name="connsiteX39" fmla="*/ 1170696 w 1278900"/>
              <a:gd name="connsiteY39" fmla="*/ 212651 h 829340"/>
              <a:gd name="connsiteX40" fmla="*/ 1128166 w 1278900"/>
              <a:gd name="connsiteY40" fmla="*/ 148856 h 829340"/>
              <a:gd name="connsiteX41" fmla="*/ 1064370 w 1278900"/>
              <a:gd name="connsiteY41" fmla="*/ 116958 h 829340"/>
              <a:gd name="connsiteX42" fmla="*/ 1032473 w 1278900"/>
              <a:gd name="connsiteY42" fmla="*/ 95693 h 829340"/>
              <a:gd name="connsiteX43" fmla="*/ 915515 w 1278900"/>
              <a:gd name="connsiteY43" fmla="*/ 85061 h 829340"/>
              <a:gd name="connsiteX44" fmla="*/ 809189 w 1278900"/>
              <a:gd name="connsiteY44" fmla="*/ 53163 h 829340"/>
              <a:gd name="connsiteX45" fmla="*/ 745394 w 1278900"/>
              <a:gd name="connsiteY45" fmla="*/ 31898 h 829340"/>
              <a:gd name="connsiteX46" fmla="*/ 692231 w 1278900"/>
              <a:gd name="connsiteY46" fmla="*/ 21265 h 829340"/>
              <a:gd name="connsiteX47" fmla="*/ 660333 w 1278900"/>
              <a:gd name="connsiteY47" fmla="*/ 10633 h 829340"/>
              <a:gd name="connsiteX48" fmla="*/ 575273 w 1278900"/>
              <a:gd name="connsiteY48" fmla="*/ 0 h 829340"/>
              <a:gd name="connsiteX49" fmla="*/ 479580 w 1278900"/>
              <a:gd name="connsiteY49" fmla="*/ 10633 h 829340"/>
              <a:gd name="connsiteX50" fmla="*/ 447682 w 1278900"/>
              <a:gd name="connsiteY50" fmla="*/ 31898 h 829340"/>
              <a:gd name="connsiteX51" fmla="*/ 415784 w 1278900"/>
              <a:gd name="connsiteY51" fmla="*/ 42530 h 829340"/>
              <a:gd name="connsiteX52" fmla="*/ 405152 w 1278900"/>
              <a:gd name="connsiteY52" fmla="*/ 74428 h 829340"/>
              <a:gd name="connsiteX53" fmla="*/ 362622 w 1278900"/>
              <a:gd name="connsiteY53" fmla="*/ 116958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278900" h="829340">
                <a:moveTo>
                  <a:pt x="362622" y="116958"/>
                </a:moveTo>
                <a:lnTo>
                  <a:pt x="362622" y="116958"/>
                </a:lnTo>
                <a:cubicBezTo>
                  <a:pt x="316801" y="99775"/>
                  <a:pt x="245336" y="57954"/>
                  <a:pt x="192501" y="95693"/>
                </a:cubicBezTo>
                <a:cubicBezTo>
                  <a:pt x="180610" y="104187"/>
                  <a:pt x="199589" y="124047"/>
                  <a:pt x="203133" y="138224"/>
                </a:cubicBezTo>
                <a:cubicBezTo>
                  <a:pt x="199589" y="148856"/>
                  <a:pt x="200426" y="162196"/>
                  <a:pt x="192501" y="170121"/>
                </a:cubicBezTo>
                <a:cubicBezTo>
                  <a:pt x="184576" y="178046"/>
                  <a:pt x="171681" y="179050"/>
                  <a:pt x="160603" y="180754"/>
                </a:cubicBezTo>
                <a:cubicBezTo>
                  <a:pt x="125398" y="186170"/>
                  <a:pt x="89719" y="187842"/>
                  <a:pt x="54277" y="191386"/>
                </a:cubicBezTo>
                <a:cubicBezTo>
                  <a:pt x="43645" y="194930"/>
                  <a:pt x="31132" y="195018"/>
                  <a:pt x="22380" y="202019"/>
                </a:cubicBezTo>
                <a:cubicBezTo>
                  <a:pt x="12402" y="210002"/>
                  <a:pt x="2176" y="221182"/>
                  <a:pt x="1115" y="233917"/>
                </a:cubicBezTo>
                <a:cubicBezTo>
                  <a:pt x="-3634" y="290898"/>
                  <a:pt x="7401" y="316572"/>
                  <a:pt x="22380" y="361507"/>
                </a:cubicBezTo>
                <a:cubicBezTo>
                  <a:pt x="25924" y="396949"/>
                  <a:pt x="27596" y="432628"/>
                  <a:pt x="33012" y="467833"/>
                </a:cubicBezTo>
                <a:cubicBezTo>
                  <a:pt x="34716" y="478910"/>
                  <a:pt x="40927" y="488857"/>
                  <a:pt x="43645" y="499730"/>
                </a:cubicBezTo>
                <a:cubicBezTo>
                  <a:pt x="48028" y="517262"/>
                  <a:pt x="47158" y="536282"/>
                  <a:pt x="54277" y="552893"/>
                </a:cubicBezTo>
                <a:cubicBezTo>
                  <a:pt x="58226" y="562107"/>
                  <a:pt x="68454" y="567070"/>
                  <a:pt x="75543" y="574158"/>
                </a:cubicBezTo>
                <a:cubicBezTo>
                  <a:pt x="79087" y="588335"/>
                  <a:pt x="81976" y="602692"/>
                  <a:pt x="86175" y="616689"/>
                </a:cubicBezTo>
                <a:cubicBezTo>
                  <a:pt x="93514" y="641153"/>
                  <a:pt x="120099" y="734322"/>
                  <a:pt x="149970" y="744279"/>
                </a:cubicBezTo>
                <a:lnTo>
                  <a:pt x="181868" y="754912"/>
                </a:lnTo>
                <a:cubicBezTo>
                  <a:pt x="192501" y="765545"/>
                  <a:pt x="201255" y="778469"/>
                  <a:pt x="213766" y="786810"/>
                </a:cubicBezTo>
                <a:cubicBezTo>
                  <a:pt x="224778" y="794151"/>
                  <a:pt x="280098" y="805039"/>
                  <a:pt x="288194" y="808075"/>
                </a:cubicBezTo>
                <a:cubicBezTo>
                  <a:pt x="303035" y="813640"/>
                  <a:pt x="316547" y="822252"/>
                  <a:pt x="330724" y="829340"/>
                </a:cubicBezTo>
                <a:cubicBezTo>
                  <a:pt x="380343" y="825796"/>
                  <a:pt x="431320" y="830772"/>
                  <a:pt x="479580" y="818707"/>
                </a:cubicBezTo>
                <a:cubicBezTo>
                  <a:pt x="491977" y="815608"/>
                  <a:pt x="495655" y="798487"/>
                  <a:pt x="500845" y="786810"/>
                </a:cubicBezTo>
                <a:cubicBezTo>
                  <a:pt x="509949" y="766326"/>
                  <a:pt x="522110" y="723014"/>
                  <a:pt x="522110" y="723014"/>
                </a:cubicBezTo>
                <a:cubicBezTo>
                  <a:pt x="539831" y="726558"/>
                  <a:pt x="557838" y="728892"/>
                  <a:pt x="575273" y="733647"/>
                </a:cubicBezTo>
                <a:cubicBezTo>
                  <a:pt x="596898" y="739545"/>
                  <a:pt x="617803" y="747824"/>
                  <a:pt x="639068" y="754912"/>
                </a:cubicBezTo>
                <a:cubicBezTo>
                  <a:pt x="649701" y="758456"/>
                  <a:pt x="659976" y="763346"/>
                  <a:pt x="670966" y="765544"/>
                </a:cubicBezTo>
                <a:cubicBezTo>
                  <a:pt x="688687" y="769088"/>
                  <a:pt x="706597" y="771794"/>
                  <a:pt x="724129" y="776177"/>
                </a:cubicBezTo>
                <a:cubicBezTo>
                  <a:pt x="735002" y="778895"/>
                  <a:pt x="744917" y="785329"/>
                  <a:pt x="756026" y="786810"/>
                </a:cubicBezTo>
                <a:cubicBezTo>
                  <a:pt x="798329" y="792450"/>
                  <a:pt x="841087" y="793898"/>
                  <a:pt x="883617" y="797442"/>
                </a:cubicBezTo>
                <a:cubicBezTo>
                  <a:pt x="1208666" y="780335"/>
                  <a:pt x="1025575" y="857051"/>
                  <a:pt x="1096268" y="616689"/>
                </a:cubicBezTo>
                <a:cubicBezTo>
                  <a:pt x="1100391" y="602670"/>
                  <a:pt x="1124801" y="610255"/>
                  <a:pt x="1138798" y="606056"/>
                </a:cubicBezTo>
                <a:cubicBezTo>
                  <a:pt x="1207817" y="585350"/>
                  <a:pt x="1187877" y="594603"/>
                  <a:pt x="1234491" y="563526"/>
                </a:cubicBezTo>
                <a:cubicBezTo>
                  <a:pt x="1238035" y="552893"/>
                  <a:pt x="1238122" y="540380"/>
                  <a:pt x="1245124" y="531628"/>
                </a:cubicBezTo>
                <a:cubicBezTo>
                  <a:pt x="1253107" y="521649"/>
                  <a:pt x="1275611" y="523064"/>
                  <a:pt x="1277022" y="510363"/>
                </a:cubicBezTo>
                <a:cubicBezTo>
                  <a:pt x="1283296" y="453893"/>
                  <a:pt x="1272337" y="396747"/>
                  <a:pt x="1266389" y="340242"/>
                </a:cubicBezTo>
                <a:cubicBezTo>
                  <a:pt x="1265216" y="329096"/>
                  <a:pt x="1261523" y="317955"/>
                  <a:pt x="1255757" y="308344"/>
                </a:cubicBezTo>
                <a:cubicBezTo>
                  <a:pt x="1250599" y="299748"/>
                  <a:pt x="1241580" y="294167"/>
                  <a:pt x="1234491" y="287079"/>
                </a:cubicBezTo>
                <a:cubicBezTo>
                  <a:pt x="1230947" y="276447"/>
                  <a:pt x="1230860" y="263933"/>
                  <a:pt x="1223859" y="255182"/>
                </a:cubicBezTo>
                <a:cubicBezTo>
                  <a:pt x="1215876" y="245203"/>
                  <a:pt x="1201940" y="241900"/>
                  <a:pt x="1191961" y="233917"/>
                </a:cubicBezTo>
                <a:cubicBezTo>
                  <a:pt x="1184133" y="227655"/>
                  <a:pt x="1176711" y="220671"/>
                  <a:pt x="1170696" y="212651"/>
                </a:cubicBezTo>
                <a:cubicBezTo>
                  <a:pt x="1155362" y="192205"/>
                  <a:pt x="1149431" y="163033"/>
                  <a:pt x="1128166" y="148856"/>
                </a:cubicBezTo>
                <a:cubicBezTo>
                  <a:pt x="1036746" y="87911"/>
                  <a:pt x="1152416" y="160982"/>
                  <a:pt x="1064370" y="116958"/>
                </a:cubicBezTo>
                <a:cubicBezTo>
                  <a:pt x="1052941" y="111243"/>
                  <a:pt x="1044968" y="98370"/>
                  <a:pt x="1032473" y="95693"/>
                </a:cubicBezTo>
                <a:cubicBezTo>
                  <a:pt x="994195" y="87491"/>
                  <a:pt x="954501" y="88605"/>
                  <a:pt x="915515" y="85061"/>
                </a:cubicBezTo>
                <a:cubicBezTo>
                  <a:pt x="851240" y="68992"/>
                  <a:pt x="886844" y="79048"/>
                  <a:pt x="809189" y="53163"/>
                </a:cubicBezTo>
                <a:lnTo>
                  <a:pt x="745394" y="31898"/>
                </a:lnTo>
                <a:cubicBezTo>
                  <a:pt x="727673" y="28354"/>
                  <a:pt x="709763" y="25648"/>
                  <a:pt x="692231" y="21265"/>
                </a:cubicBezTo>
                <a:cubicBezTo>
                  <a:pt x="681358" y="18547"/>
                  <a:pt x="671360" y="12638"/>
                  <a:pt x="660333" y="10633"/>
                </a:cubicBezTo>
                <a:cubicBezTo>
                  <a:pt x="632220" y="5522"/>
                  <a:pt x="603626" y="3544"/>
                  <a:pt x="575273" y="0"/>
                </a:cubicBezTo>
                <a:cubicBezTo>
                  <a:pt x="543375" y="3544"/>
                  <a:pt x="510716" y="2849"/>
                  <a:pt x="479580" y="10633"/>
                </a:cubicBezTo>
                <a:cubicBezTo>
                  <a:pt x="467183" y="13732"/>
                  <a:pt x="459112" y="26183"/>
                  <a:pt x="447682" y="31898"/>
                </a:cubicBezTo>
                <a:cubicBezTo>
                  <a:pt x="437657" y="36910"/>
                  <a:pt x="426417" y="38986"/>
                  <a:pt x="415784" y="42530"/>
                </a:cubicBezTo>
                <a:cubicBezTo>
                  <a:pt x="412240" y="53163"/>
                  <a:pt x="414272" y="67914"/>
                  <a:pt x="405152" y="74428"/>
                </a:cubicBezTo>
                <a:cubicBezTo>
                  <a:pt x="386912" y="87457"/>
                  <a:pt x="369710" y="109870"/>
                  <a:pt x="362622" y="11695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APC</a:t>
            </a:r>
            <a:endParaRPr lang="en-US" dirty="0">
              <a:solidFill>
                <a:schemeClr val="tx1"/>
              </a:solidFill>
            </a:endParaRPr>
          </a:p>
        </p:txBody>
      </p:sp>
      <p:sp>
        <p:nvSpPr>
          <p:cNvPr id="12" name="Freeform 11"/>
          <p:cNvSpPr/>
          <p:nvPr/>
        </p:nvSpPr>
        <p:spPr>
          <a:xfrm>
            <a:off x="1211457" y="2685607"/>
            <a:ext cx="95693" cy="199361"/>
          </a:xfrm>
          <a:custGeom>
            <a:avLst/>
            <a:gdLst>
              <a:gd name="connsiteX0" fmla="*/ 0 w 95693"/>
              <a:gd name="connsiteY0" fmla="*/ 85061 h 265814"/>
              <a:gd name="connsiteX1" fmla="*/ 0 w 95693"/>
              <a:gd name="connsiteY1" fmla="*/ 85061 h 265814"/>
              <a:gd name="connsiteX2" fmla="*/ 42530 w 95693"/>
              <a:gd name="connsiteY2" fmla="*/ 0 h 265814"/>
              <a:gd name="connsiteX3" fmla="*/ 95693 w 95693"/>
              <a:gd name="connsiteY3" fmla="*/ 74428 h 265814"/>
              <a:gd name="connsiteX4" fmla="*/ 74428 w 95693"/>
              <a:gd name="connsiteY4" fmla="*/ 138223 h 265814"/>
              <a:gd name="connsiteX5" fmla="*/ 63795 w 95693"/>
              <a:gd name="connsiteY5" fmla="*/ 223284 h 265814"/>
              <a:gd name="connsiteX6" fmla="*/ 63795 w 95693"/>
              <a:gd name="connsiteY6" fmla="*/ 255181 h 265814"/>
              <a:gd name="connsiteX7" fmla="*/ 42530 w 95693"/>
              <a:gd name="connsiteY7" fmla="*/ 265814 h 265814"/>
              <a:gd name="connsiteX8" fmla="*/ 42530 w 95693"/>
              <a:gd name="connsiteY8" fmla="*/ 138223 h 265814"/>
              <a:gd name="connsiteX9" fmla="*/ 0 w 95693"/>
              <a:gd name="connsiteY9" fmla="*/ 85061 h 26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693" h="265814">
                <a:moveTo>
                  <a:pt x="0" y="85061"/>
                </a:moveTo>
                <a:lnTo>
                  <a:pt x="0" y="85061"/>
                </a:lnTo>
                <a:lnTo>
                  <a:pt x="42530" y="0"/>
                </a:lnTo>
                <a:lnTo>
                  <a:pt x="95693" y="74428"/>
                </a:lnTo>
                <a:lnTo>
                  <a:pt x="74428" y="138223"/>
                </a:lnTo>
                <a:lnTo>
                  <a:pt x="63795" y="223284"/>
                </a:lnTo>
                <a:lnTo>
                  <a:pt x="63795" y="255181"/>
                </a:lnTo>
                <a:lnTo>
                  <a:pt x="42530" y="265814"/>
                </a:lnTo>
                <a:lnTo>
                  <a:pt x="42530" y="138223"/>
                </a:lnTo>
                <a:lnTo>
                  <a:pt x="0" y="85061"/>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333507" y="2669871"/>
            <a:ext cx="404278" cy="307777"/>
          </a:xfrm>
          <a:prstGeom prst="rect">
            <a:avLst/>
          </a:prstGeom>
          <a:noFill/>
        </p:spPr>
        <p:txBody>
          <a:bodyPr wrap="none" rtlCol="0">
            <a:spAutoFit/>
          </a:bodyPr>
          <a:lstStyle/>
          <a:p>
            <a:r>
              <a:rPr lang="en-US" sz="1400" dirty="0" smtClean="0"/>
              <a:t>B7</a:t>
            </a:r>
            <a:endParaRPr lang="en-US" sz="1400" dirty="0"/>
          </a:p>
        </p:txBody>
      </p:sp>
      <p:sp>
        <p:nvSpPr>
          <p:cNvPr id="14" name="Freeform 13"/>
          <p:cNvSpPr/>
          <p:nvPr/>
        </p:nvSpPr>
        <p:spPr>
          <a:xfrm>
            <a:off x="775522" y="2510177"/>
            <a:ext cx="233916" cy="219297"/>
          </a:xfrm>
          <a:custGeom>
            <a:avLst/>
            <a:gdLst>
              <a:gd name="connsiteX0" fmla="*/ 0 w 116958"/>
              <a:gd name="connsiteY0" fmla="*/ 212652 h 212652"/>
              <a:gd name="connsiteX1" fmla="*/ 53163 w 116958"/>
              <a:gd name="connsiteY1" fmla="*/ 116959 h 212652"/>
              <a:gd name="connsiteX2" fmla="*/ 116958 w 116958"/>
              <a:gd name="connsiteY2" fmla="*/ 212652 h 212652"/>
              <a:gd name="connsiteX3" fmla="*/ 53163 w 116958"/>
              <a:gd name="connsiteY3" fmla="*/ 0 h 212652"/>
              <a:gd name="connsiteX4" fmla="*/ 0 w 116958"/>
              <a:gd name="connsiteY4" fmla="*/ 212652 h 212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58" h="212652">
                <a:moveTo>
                  <a:pt x="0" y="212652"/>
                </a:moveTo>
                <a:lnTo>
                  <a:pt x="53163" y="116959"/>
                </a:lnTo>
                <a:lnTo>
                  <a:pt x="116958" y="212652"/>
                </a:lnTo>
                <a:lnTo>
                  <a:pt x="53163" y="0"/>
                </a:lnTo>
                <a:lnTo>
                  <a:pt x="0" y="212652"/>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01326" y="2577959"/>
            <a:ext cx="643125" cy="307777"/>
          </a:xfrm>
          <a:prstGeom prst="rect">
            <a:avLst/>
          </a:prstGeom>
          <a:noFill/>
        </p:spPr>
        <p:txBody>
          <a:bodyPr wrap="none" rtlCol="0">
            <a:spAutoFit/>
          </a:bodyPr>
          <a:lstStyle/>
          <a:p>
            <a:r>
              <a:rPr lang="en-US" sz="1400" dirty="0" smtClean="0"/>
              <a:t>CD28</a:t>
            </a:r>
            <a:endParaRPr lang="en-US" sz="1400" dirty="0"/>
          </a:p>
        </p:txBody>
      </p:sp>
      <p:sp>
        <p:nvSpPr>
          <p:cNvPr id="16" name="TextBox 15"/>
          <p:cNvSpPr txBox="1"/>
          <p:nvPr/>
        </p:nvSpPr>
        <p:spPr>
          <a:xfrm>
            <a:off x="201326" y="1619380"/>
            <a:ext cx="1428596" cy="369332"/>
          </a:xfrm>
          <a:prstGeom prst="rect">
            <a:avLst/>
          </a:prstGeom>
          <a:noFill/>
        </p:spPr>
        <p:txBody>
          <a:bodyPr wrap="none" rtlCol="0">
            <a:spAutoFit/>
          </a:bodyPr>
          <a:lstStyle/>
          <a:p>
            <a:r>
              <a:rPr lang="en-US" b="1" dirty="0" smtClean="0">
                <a:solidFill>
                  <a:srgbClr val="FF0000"/>
                </a:solidFill>
              </a:rPr>
              <a:t>INHIBITION</a:t>
            </a:r>
            <a:endParaRPr lang="en-US" b="1" dirty="0">
              <a:solidFill>
                <a:srgbClr val="FF0000"/>
              </a:solidFill>
            </a:endParaRPr>
          </a:p>
        </p:txBody>
      </p:sp>
      <p:sp>
        <p:nvSpPr>
          <p:cNvPr id="17" name="Freeform 16"/>
          <p:cNvSpPr/>
          <p:nvPr/>
        </p:nvSpPr>
        <p:spPr>
          <a:xfrm>
            <a:off x="2140027" y="1878265"/>
            <a:ext cx="1382233" cy="718304"/>
          </a:xfrm>
          <a:custGeom>
            <a:avLst/>
            <a:gdLst>
              <a:gd name="connsiteX0" fmla="*/ 388349 w 769550"/>
              <a:gd name="connsiteY0" fmla="*/ 747 h 551301"/>
              <a:gd name="connsiteX1" fmla="*/ 2587 w 769550"/>
              <a:gd name="connsiteY1" fmla="*/ 200772 h 551301"/>
              <a:gd name="connsiteX2" fmla="*/ 245474 w 769550"/>
              <a:gd name="connsiteY2" fmla="*/ 543672 h 551301"/>
              <a:gd name="connsiteX3" fmla="*/ 731249 w 769550"/>
              <a:gd name="connsiteY3" fmla="*/ 415085 h 551301"/>
              <a:gd name="connsiteX4" fmla="*/ 702674 w 769550"/>
              <a:gd name="connsiteY4" fmla="*/ 143622 h 551301"/>
              <a:gd name="connsiteX5" fmla="*/ 388349 w 769550"/>
              <a:gd name="connsiteY5" fmla="*/ 747 h 55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550" h="551301">
                <a:moveTo>
                  <a:pt x="388349" y="747"/>
                </a:moveTo>
                <a:cubicBezTo>
                  <a:pt x="271668" y="10272"/>
                  <a:pt x="26399" y="110285"/>
                  <a:pt x="2587" y="200772"/>
                </a:cubicBezTo>
                <a:cubicBezTo>
                  <a:pt x="-21225" y="291259"/>
                  <a:pt x="124030" y="507953"/>
                  <a:pt x="245474" y="543672"/>
                </a:cubicBezTo>
                <a:cubicBezTo>
                  <a:pt x="366918" y="579391"/>
                  <a:pt x="655049" y="481760"/>
                  <a:pt x="731249" y="415085"/>
                </a:cubicBezTo>
                <a:cubicBezTo>
                  <a:pt x="807449" y="348410"/>
                  <a:pt x="755061" y="212678"/>
                  <a:pt x="702674" y="143622"/>
                </a:cubicBezTo>
                <a:cubicBezTo>
                  <a:pt x="650287" y="74566"/>
                  <a:pt x="505030" y="-8778"/>
                  <a:pt x="388349" y="747"/>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0"/>
                <a:solidFill>
                  <a:schemeClr val="tx1"/>
                </a:solidFill>
                <a:effectLst>
                  <a:outerShdw blurRad="38100" dist="19050" dir="2700000" algn="tl" rotWithShape="0">
                    <a:schemeClr val="dk1">
                      <a:alpha val="40000"/>
                    </a:schemeClr>
                  </a:outerShdw>
                </a:effectLst>
              </a:rPr>
              <a:t>T Cell</a:t>
            </a:r>
            <a:endParaRPr lang="en-US" dirty="0">
              <a:ln w="0"/>
              <a:solidFill>
                <a:schemeClr val="tx1"/>
              </a:solidFill>
              <a:effectLst>
                <a:outerShdw blurRad="38100" dist="19050" dir="2700000" algn="tl" rotWithShape="0">
                  <a:schemeClr val="dk1">
                    <a:alpha val="40000"/>
                  </a:schemeClr>
                </a:outerShdw>
              </a:effectLst>
            </a:endParaRPr>
          </a:p>
        </p:txBody>
      </p:sp>
      <p:sp>
        <p:nvSpPr>
          <p:cNvPr id="18" name="Freeform 17"/>
          <p:cNvSpPr/>
          <p:nvPr/>
        </p:nvSpPr>
        <p:spPr>
          <a:xfrm>
            <a:off x="3294886" y="2331413"/>
            <a:ext cx="255181" cy="303028"/>
          </a:xfrm>
          <a:custGeom>
            <a:avLst/>
            <a:gdLst>
              <a:gd name="connsiteX0" fmla="*/ 127591 w 255181"/>
              <a:gd name="connsiteY0" fmla="*/ 0 h 404037"/>
              <a:gd name="connsiteX1" fmla="*/ 127591 w 255181"/>
              <a:gd name="connsiteY1" fmla="*/ 170121 h 404037"/>
              <a:gd name="connsiteX2" fmla="*/ 0 w 255181"/>
              <a:gd name="connsiteY2" fmla="*/ 287079 h 404037"/>
              <a:gd name="connsiteX3" fmla="*/ 42530 w 255181"/>
              <a:gd name="connsiteY3" fmla="*/ 404037 h 404037"/>
              <a:gd name="connsiteX4" fmla="*/ 116958 w 255181"/>
              <a:gd name="connsiteY4" fmla="*/ 255181 h 404037"/>
              <a:gd name="connsiteX5" fmla="*/ 170121 w 255181"/>
              <a:gd name="connsiteY5" fmla="*/ 361507 h 404037"/>
              <a:gd name="connsiteX6" fmla="*/ 244549 w 255181"/>
              <a:gd name="connsiteY6" fmla="*/ 404037 h 404037"/>
              <a:gd name="connsiteX7" fmla="*/ 255181 w 255181"/>
              <a:gd name="connsiteY7" fmla="*/ 244549 h 404037"/>
              <a:gd name="connsiteX8" fmla="*/ 159488 w 255181"/>
              <a:gd name="connsiteY8" fmla="*/ 170121 h 404037"/>
              <a:gd name="connsiteX9" fmla="*/ 127591 w 255181"/>
              <a:gd name="connsiteY9" fmla="*/ 0 h 404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5181" h="404037">
                <a:moveTo>
                  <a:pt x="127591" y="0"/>
                </a:moveTo>
                <a:lnTo>
                  <a:pt x="127591" y="170121"/>
                </a:lnTo>
                <a:lnTo>
                  <a:pt x="0" y="287079"/>
                </a:lnTo>
                <a:lnTo>
                  <a:pt x="42530" y="404037"/>
                </a:lnTo>
                <a:lnTo>
                  <a:pt x="116958" y="255181"/>
                </a:lnTo>
                <a:lnTo>
                  <a:pt x="170121" y="361507"/>
                </a:lnTo>
                <a:lnTo>
                  <a:pt x="244549" y="404037"/>
                </a:lnTo>
                <a:lnTo>
                  <a:pt x="255181" y="244549"/>
                </a:lnTo>
                <a:lnTo>
                  <a:pt x="159488" y="170121"/>
                </a:lnTo>
                <a:lnTo>
                  <a:pt x="127591"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484839" y="2423326"/>
            <a:ext cx="801823" cy="307777"/>
          </a:xfrm>
          <a:prstGeom prst="rect">
            <a:avLst/>
          </a:prstGeom>
          <a:noFill/>
        </p:spPr>
        <p:txBody>
          <a:bodyPr wrap="none" rtlCol="0">
            <a:spAutoFit/>
          </a:bodyPr>
          <a:lstStyle/>
          <a:p>
            <a:r>
              <a:rPr lang="en-US" sz="1400" dirty="0" smtClean="0"/>
              <a:t>CTLA-4</a:t>
            </a:r>
            <a:endParaRPr lang="en-US" sz="1400" dirty="0"/>
          </a:p>
        </p:txBody>
      </p:sp>
      <p:sp>
        <p:nvSpPr>
          <p:cNvPr id="20" name="Freeform 19"/>
          <p:cNvSpPr/>
          <p:nvPr/>
        </p:nvSpPr>
        <p:spPr>
          <a:xfrm>
            <a:off x="2116535" y="2811451"/>
            <a:ext cx="1278900" cy="622005"/>
          </a:xfrm>
          <a:custGeom>
            <a:avLst/>
            <a:gdLst>
              <a:gd name="connsiteX0" fmla="*/ 362622 w 1278900"/>
              <a:gd name="connsiteY0" fmla="*/ 116958 h 829340"/>
              <a:gd name="connsiteX1" fmla="*/ 362622 w 1278900"/>
              <a:gd name="connsiteY1" fmla="*/ 116958 h 829340"/>
              <a:gd name="connsiteX2" fmla="*/ 192501 w 1278900"/>
              <a:gd name="connsiteY2" fmla="*/ 95693 h 829340"/>
              <a:gd name="connsiteX3" fmla="*/ 203133 w 1278900"/>
              <a:gd name="connsiteY3" fmla="*/ 138224 h 829340"/>
              <a:gd name="connsiteX4" fmla="*/ 192501 w 1278900"/>
              <a:gd name="connsiteY4" fmla="*/ 170121 h 829340"/>
              <a:gd name="connsiteX5" fmla="*/ 160603 w 1278900"/>
              <a:gd name="connsiteY5" fmla="*/ 180754 h 829340"/>
              <a:gd name="connsiteX6" fmla="*/ 54277 w 1278900"/>
              <a:gd name="connsiteY6" fmla="*/ 191386 h 829340"/>
              <a:gd name="connsiteX7" fmla="*/ 22380 w 1278900"/>
              <a:gd name="connsiteY7" fmla="*/ 202019 h 829340"/>
              <a:gd name="connsiteX8" fmla="*/ 1115 w 1278900"/>
              <a:gd name="connsiteY8" fmla="*/ 233917 h 829340"/>
              <a:gd name="connsiteX9" fmla="*/ 22380 w 1278900"/>
              <a:gd name="connsiteY9" fmla="*/ 361507 h 829340"/>
              <a:gd name="connsiteX10" fmla="*/ 33012 w 1278900"/>
              <a:gd name="connsiteY10" fmla="*/ 467833 h 829340"/>
              <a:gd name="connsiteX11" fmla="*/ 43645 w 1278900"/>
              <a:gd name="connsiteY11" fmla="*/ 499730 h 829340"/>
              <a:gd name="connsiteX12" fmla="*/ 54277 w 1278900"/>
              <a:gd name="connsiteY12" fmla="*/ 552893 h 829340"/>
              <a:gd name="connsiteX13" fmla="*/ 75543 w 1278900"/>
              <a:gd name="connsiteY13" fmla="*/ 574158 h 829340"/>
              <a:gd name="connsiteX14" fmla="*/ 86175 w 1278900"/>
              <a:gd name="connsiteY14" fmla="*/ 616689 h 829340"/>
              <a:gd name="connsiteX15" fmla="*/ 149970 w 1278900"/>
              <a:gd name="connsiteY15" fmla="*/ 744279 h 829340"/>
              <a:gd name="connsiteX16" fmla="*/ 181868 w 1278900"/>
              <a:gd name="connsiteY16" fmla="*/ 754912 h 829340"/>
              <a:gd name="connsiteX17" fmla="*/ 213766 w 1278900"/>
              <a:gd name="connsiteY17" fmla="*/ 786810 h 829340"/>
              <a:gd name="connsiteX18" fmla="*/ 288194 w 1278900"/>
              <a:gd name="connsiteY18" fmla="*/ 808075 h 829340"/>
              <a:gd name="connsiteX19" fmla="*/ 330724 w 1278900"/>
              <a:gd name="connsiteY19" fmla="*/ 829340 h 829340"/>
              <a:gd name="connsiteX20" fmla="*/ 479580 w 1278900"/>
              <a:gd name="connsiteY20" fmla="*/ 818707 h 829340"/>
              <a:gd name="connsiteX21" fmla="*/ 500845 w 1278900"/>
              <a:gd name="connsiteY21" fmla="*/ 786810 h 829340"/>
              <a:gd name="connsiteX22" fmla="*/ 522110 w 1278900"/>
              <a:gd name="connsiteY22" fmla="*/ 723014 h 829340"/>
              <a:gd name="connsiteX23" fmla="*/ 575273 w 1278900"/>
              <a:gd name="connsiteY23" fmla="*/ 733647 h 829340"/>
              <a:gd name="connsiteX24" fmla="*/ 639068 w 1278900"/>
              <a:gd name="connsiteY24" fmla="*/ 754912 h 829340"/>
              <a:gd name="connsiteX25" fmla="*/ 670966 w 1278900"/>
              <a:gd name="connsiteY25" fmla="*/ 765544 h 829340"/>
              <a:gd name="connsiteX26" fmla="*/ 724129 w 1278900"/>
              <a:gd name="connsiteY26" fmla="*/ 776177 h 829340"/>
              <a:gd name="connsiteX27" fmla="*/ 756026 w 1278900"/>
              <a:gd name="connsiteY27" fmla="*/ 786810 h 829340"/>
              <a:gd name="connsiteX28" fmla="*/ 883617 w 1278900"/>
              <a:gd name="connsiteY28" fmla="*/ 797442 h 829340"/>
              <a:gd name="connsiteX29" fmla="*/ 1096268 w 1278900"/>
              <a:gd name="connsiteY29" fmla="*/ 616689 h 829340"/>
              <a:gd name="connsiteX30" fmla="*/ 1138798 w 1278900"/>
              <a:gd name="connsiteY30" fmla="*/ 606056 h 829340"/>
              <a:gd name="connsiteX31" fmla="*/ 1234491 w 1278900"/>
              <a:gd name="connsiteY31" fmla="*/ 563526 h 829340"/>
              <a:gd name="connsiteX32" fmla="*/ 1245124 w 1278900"/>
              <a:gd name="connsiteY32" fmla="*/ 531628 h 829340"/>
              <a:gd name="connsiteX33" fmla="*/ 1277022 w 1278900"/>
              <a:gd name="connsiteY33" fmla="*/ 510363 h 829340"/>
              <a:gd name="connsiteX34" fmla="*/ 1266389 w 1278900"/>
              <a:gd name="connsiteY34" fmla="*/ 340242 h 829340"/>
              <a:gd name="connsiteX35" fmla="*/ 1255757 w 1278900"/>
              <a:gd name="connsiteY35" fmla="*/ 308344 h 829340"/>
              <a:gd name="connsiteX36" fmla="*/ 1234491 w 1278900"/>
              <a:gd name="connsiteY36" fmla="*/ 287079 h 829340"/>
              <a:gd name="connsiteX37" fmla="*/ 1223859 w 1278900"/>
              <a:gd name="connsiteY37" fmla="*/ 255182 h 829340"/>
              <a:gd name="connsiteX38" fmla="*/ 1191961 w 1278900"/>
              <a:gd name="connsiteY38" fmla="*/ 233917 h 829340"/>
              <a:gd name="connsiteX39" fmla="*/ 1170696 w 1278900"/>
              <a:gd name="connsiteY39" fmla="*/ 212651 h 829340"/>
              <a:gd name="connsiteX40" fmla="*/ 1128166 w 1278900"/>
              <a:gd name="connsiteY40" fmla="*/ 148856 h 829340"/>
              <a:gd name="connsiteX41" fmla="*/ 1064370 w 1278900"/>
              <a:gd name="connsiteY41" fmla="*/ 116958 h 829340"/>
              <a:gd name="connsiteX42" fmla="*/ 1032473 w 1278900"/>
              <a:gd name="connsiteY42" fmla="*/ 95693 h 829340"/>
              <a:gd name="connsiteX43" fmla="*/ 915515 w 1278900"/>
              <a:gd name="connsiteY43" fmla="*/ 85061 h 829340"/>
              <a:gd name="connsiteX44" fmla="*/ 809189 w 1278900"/>
              <a:gd name="connsiteY44" fmla="*/ 53163 h 829340"/>
              <a:gd name="connsiteX45" fmla="*/ 745394 w 1278900"/>
              <a:gd name="connsiteY45" fmla="*/ 31898 h 829340"/>
              <a:gd name="connsiteX46" fmla="*/ 692231 w 1278900"/>
              <a:gd name="connsiteY46" fmla="*/ 21265 h 829340"/>
              <a:gd name="connsiteX47" fmla="*/ 660333 w 1278900"/>
              <a:gd name="connsiteY47" fmla="*/ 10633 h 829340"/>
              <a:gd name="connsiteX48" fmla="*/ 575273 w 1278900"/>
              <a:gd name="connsiteY48" fmla="*/ 0 h 829340"/>
              <a:gd name="connsiteX49" fmla="*/ 479580 w 1278900"/>
              <a:gd name="connsiteY49" fmla="*/ 10633 h 829340"/>
              <a:gd name="connsiteX50" fmla="*/ 447682 w 1278900"/>
              <a:gd name="connsiteY50" fmla="*/ 31898 h 829340"/>
              <a:gd name="connsiteX51" fmla="*/ 415784 w 1278900"/>
              <a:gd name="connsiteY51" fmla="*/ 42530 h 829340"/>
              <a:gd name="connsiteX52" fmla="*/ 405152 w 1278900"/>
              <a:gd name="connsiteY52" fmla="*/ 74428 h 829340"/>
              <a:gd name="connsiteX53" fmla="*/ 362622 w 1278900"/>
              <a:gd name="connsiteY53" fmla="*/ 116958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278900" h="829340">
                <a:moveTo>
                  <a:pt x="362622" y="116958"/>
                </a:moveTo>
                <a:lnTo>
                  <a:pt x="362622" y="116958"/>
                </a:lnTo>
                <a:cubicBezTo>
                  <a:pt x="316801" y="99775"/>
                  <a:pt x="245336" y="57954"/>
                  <a:pt x="192501" y="95693"/>
                </a:cubicBezTo>
                <a:cubicBezTo>
                  <a:pt x="180610" y="104187"/>
                  <a:pt x="199589" y="124047"/>
                  <a:pt x="203133" y="138224"/>
                </a:cubicBezTo>
                <a:cubicBezTo>
                  <a:pt x="199589" y="148856"/>
                  <a:pt x="200426" y="162196"/>
                  <a:pt x="192501" y="170121"/>
                </a:cubicBezTo>
                <a:cubicBezTo>
                  <a:pt x="184576" y="178046"/>
                  <a:pt x="171681" y="179050"/>
                  <a:pt x="160603" y="180754"/>
                </a:cubicBezTo>
                <a:cubicBezTo>
                  <a:pt x="125398" y="186170"/>
                  <a:pt x="89719" y="187842"/>
                  <a:pt x="54277" y="191386"/>
                </a:cubicBezTo>
                <a:cubicBezTo>
                  <a:pt x="43645" y="194930"/>
                  <a:pt x="31132" y="195018"/>
                  <a:pt x="22380" y="202019"/>
                </a:cubicBezTo>
                <a:cubicBezTo>
                  <a:pt x="12402" y="210002"/>
                  <a:pt x="2176" y="221182"/>
                  <a:pt x="1115" y="233917"/>
                </a:cubicBezTo>
                <a:cubicBezTo>
                  <a:pt x="-3634" y="290898"/>
                  <a:pt x="7401" y="316572"/>
                  <a:pt x="22380" y="361507"/>
                </a:cubicBezTo>
                <a:cubicBezTo>
                  <a:pt x="25924" y="396949"/>
                  <a:pt x="27596" y="432628"/>
                  <a:pt x="33012" y="467833"/>
                </a:cubicBezTo>
                <a:cubicBezTo>
                  <a:pt x="34716" y="478910"/>
                  <a:pt x="40927" y="488857"/>
                  <a:pt x="43645" y="499730"/>
                </a:cubicBezTo>
                <a:cubicBezTo>
                  <a:pt x="48028" y="517262"/>
                  <a:pt x="47158" y="536282"/>
                  <a:pt x="54277" y="552893"/>
                </a:cubicBezTo>
                <a:cubicBezTo>
                  <a:pt x="58226" y="562107"/>
                  <a:pt x="68454" y="567070"/>
                  <a:pt x="75543" y="574158"/>
                </a:cubicBezTo>
                <a:cubicBezTo>
                  <a:pt x="79087" y="588335"/>
                  <a:pt x="81976" y="602692"/>
                  <a:pt x="86175" y="616689"/>
                </a:cubicBezTo>
                <a:cubicBezTo>
                  <a:pt x="93514" y="641153"/>
                  <a:pt x="120099" y="734322"/>
                  <a:pt x="149970" y="744279"/>
                </a:cubicBezTo>
                <a:lnTo>
                  <a:pt x="181868" y="754912"/>
                </a:lnTo>
                <a:cubicBezTo>
                  <a:pt x="192501" y="765545"/>
                  <a:pt x="201255" y="778469"/>
                  <a:pt x="213766" y="786810"/>
                </a:cubicBezTo>
                <a:cubicBezTo>
                  <a:pt x="224778" y="794151"/>
                  <a:pt x="280098" y="805039"/>
                  <a:pt x="288194" y="808075"/>
                </a:cubicBezTo>
                <a:cubicBezTo>
                  <a:pt x="303035" y="813640"/>
                  <a:pt x="316547" y="822252"/>
                  <a:pt x="330724" y="829340"/>
                </a:cubicBezTo>
                <a:cubicBezTo>
                  <a:pt x="380343" y="825796"/>
                  <a:pt x="431320" y="830772"/>
                  <a:pt x="479580" y="818707"/>
                </a:cubicBezTo>
                <a:cubicBezTo>
                  <a:pt x="491977" y="815608"/>
                  <a:pt x="495655" y="798487"/>
                  <a:pt x="500845" y="786810"/>
                </a:cubicBezTo>
                <a:cubicBezTo>
                  <a:pt x="509949" y="766326"/>
                  <a:pt x="522110" y="723014"/>
                  <a:pt x="522110" y="723014"/>
                </a:cubicBezTo>
                <a:cubicBezTo>
                  <a:pt x="539831" y="726558"/>
                  <a:pt x="557838" y="728892"/>
                  <a:pt x="575273" y="733647"/>
                </a:cubicBezTo>
                <a:cubicBezTo>
                  <a:pt x="596898" y="739545"/>
                  <a:pt x="617803" y="747824"/>
                  <a:pt x="639068" y="754912"/>
                </a:cubicBezTo>
                <a:cubicBezTo>
                  <a:pt x="649701" y="758456"/>
                  <a:pt x="659976" y="763346"/>
                  <a:pt x="670966" y="765544"/>
                </a:cubicBezTo>
                <a:cubicBezTo>
                  <a:pt x="688687" y="769088"/>
                  <a:pt x="706597" y="771794"/>
                  <a:pt x="724129" y="776177"/>
                </a:cubicBezTo>
                <a:cubicBezTo>
                  <a:pt x="735002" y="778895"/>
                  <a:pt x="744917" y="785329"/>
                  <a:pt x="756026" y="786810"/>
                </a:cubicBezTo>
                <a:cubicBezTo>
                  <a:pt x="798329" y="792450"/>
                  <a:pt x="841087" y="793898"/>
                  <a:pt x="883617" y="797442"/>
                </a:cubicBezTo>
                <a:cubicBezTo>
                  <a:pt x="1208666" y="780335"/>
                  <a:pt x="1025575" y="857051"/>
                  <a:pt x="1096268" y="616689"/>
                </a:cubicBezTo>
                <a:cubicBezTo>
                  <a:pt x="1100391" y="602670"/>
                  <a:pt x="1124801" y="610255"/>
                  <a:pt x="1138798" y="606056"/>
                </a:cubicBezTo>
                <a:cubicBezTo>
                  <a:pt x="1207817" y="585350"/>
                  <a:pt x="1187877" y="594603"/>
                  <a:pt x="1234491" y="563526"/>
                </a:cubicBezTo>
                <a:cubicBezTo>
                  <a:pt x="1238035" y="552893"/>
                  <a:pt x="1238122" y="540380"/>
                  <a:pt x="1245124" y="531628"/>
                </a:cubicBezTo>
                <a:cubicBezTo>
                  <a:pt x="1253107" y="521649"/>
                  <a:pt x="1275611" y="523064"/>
                  <a:pt x="1277022" y="510363"/>
                </a:cubicBezTo>
                <a:cubicBezTo>
                  <a:pt x="1283296" y="453893"/>
                  <a:pt x="1272337" y="396747"/>
                  <a:pt x="1266389" y="340242"/>
                </a:cubicBezTo>
                <a:cubicBezTo>
                  <a:pt x="1265216" y="329096"/>
                  <a:pt x="1261523" y="317955"/>
                  <a:pt x="1255757" y="308344"/>
                </a:cubicBezTo>
                <a:cubicBezTo>
                  <a:pt x="1250599" y="299748"/>
                  <a:pt x="1241580" y="294167"/>
                  <a:pt x="1234491" y="287079"/>
                </a:cubicBezTo>
                <a:cubicBezTo>
                  <a:pt x="1230947" y="276447"/>
                  <a:pt x="1230860" y="263933"/>
                  <a:pt x="1223859" y="255182"/>
                </a:cubicBezTo>
                <a:cubicBezTo>
                  <a:pt x="1215876" y="245203"/>
                  <a:pt x="1201940" y="241900"/>
                  <a:pt x="1191961" y="233917"/>
                </a:cubicBezTo>
                <a:cubicBezTo>
                  <a:pt x="1184133" y="227655"/>
                  <a:pt x="1176711" y="220671"/>
                  <a:pt x="1170696" y="212651"/>
                </a:cubicBezTo>
                <a:cubicBezTo>
                  <a:pt x="1155362" y="192205"/>
                  <a:pt x="1149431" y="163033"/>
                  <a:pt x="1128166" y="148856"/>
                </a:cubicBezTo>
                <a:cubicBezTo>
                  <a:pt x="1036746" y="87911"/>
                  <a:pt x="1152416" y="160982"/>
                  <a:pt x="1064370" y="116958"/>
                </a:cubicBezTo>
                <a:cubicBezTo>
                  <a:pt x="1052941" y="111243"/>
                  <a:pt x="1044968" y="98370"/>
                  <a:pt x="1032473" y="95693"/>
                </a:cubicBezTo>
                <a:cubicBezTo>
                  <a:pt x="994195" y="87491"/>
                  <a:pt x="954501" y="88605"/>
                  <a:pt x="915515" y="85061"/>
                </a:cubicBezTo>
                <a:cubicBezTo>
                  <a:pt x="851240" y="68992"/>
                  <a:pt x="886844" y="79048"/>
                  <a:pt x="809189" y="53163"/>
                </a:cubicBezTo>
                <a:lnTo>
                  <a:pt x="745394" y="31898"/>
                </a:lnTo>
                <a:cubicBezTo>
                  <a:pt x="727673" y="28354"/>
                  <a:pt x="709763" y="25648"/>
                  <a:pt x="692231" y="21265"/>
                </a:cubicBezTo>
                <a:cubicBezTo>
                  <a:pt x="681358" y="18547"/>
                  <a:pt x="671360" y="12638"/>
                  <a:pt x="660333" y="10633"/>
                </a:cubicBezTo>
                <a:cubicBezTo>
                  <a:pt x="632220" y="5522"/>
                  <a:pt x="603626" y="3544"/>
                  <a:pt x="575273" y="0"/>
                </a:cubicBezTo>
                <a:cubicBezTo>
                  <a:pt x="543375" y="3544"/>
                  <a:pt x="510716" y="2849"/>
                  <a:pt x="479580" y="10633"/>
                </a:cubicBezTo>
                <a:cubicBezTo>
                  <a:pt x="467183" y="13732"/>
                  <a:pt x="459112" y="26183"/>
                  <a:pt x="447682" y="31898"/>
                </a:cubicBezTo>
                <a:cubicBezTo>
                  <a:pt x="437657" y="36910"/>
                  <a:pt x="426417" y="38986"/>
                  <a:pt x="415784" y="42530"/>
                </a:cubicBezTo>
                <a:cubicBezTo>
                  <a:pt x="412240" y="53163"/>
                  <a:pt x="414272" y="67914"/>
                  <a:pt x="405152" y="74428"/>
                </a:cubicBezTo>
                <a:cubicBezTo>
                  <a:pt x="386912" y="87457"/>
                  <a:pt x="369710" y="109870"/>
                  <a:pt x="362622" y="11695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APC</a:t>
            </a:r>
            <a:endParaRPr lang="en-US" dirty="0">
              <a:solidFill>
                <a:schemeClr val="tx1"/>
              </a:solidFill>
            </a:endParaRPr>
          </a:p>
        </p:txBody>
      </p:sp>
      <p:sp>
        <p:nvSpPr>
          <p:cNvPr id="21" name="Freeform 20"/>
          <p:cNvSpPr/>
          <p:nvPr/>
        </p:nvSpPr>
        <p:spPr>
          <a:xfrm>
            <a:off x="2773653" y="2685596"/>
            <a:ext cx="95693" cy="199361"/>
          </a:xfrm>
          <a:custGeom>
            <a:avLst/>
            <a:gdLst>
              <a:gd name="connsiteX0" fmla="*/ 0 w 95693"/>
              <a:gd name="connsiteY0" fmla="*/ 85061 h 265814"/>
              <a:gd name="connsiteX1" fmla="*/ 0 w 95693"/>
              <a:gd name="connsiteY1" fmla="*/ 85061 h 265814"/>
              <a:gd name="connsiteX2" fmla="*/ 42530 w 95693"/>
              <a:gd name="connsiteY2" fmla="*/ 0 h 265814"/>
              <a:gd name="connsiteX3" fmla="*/ 95693 w 95693"/>
              <a:gd name="connsiteY3" fmla="*/ 74428 h 265814"/>
              <a:gd name="connsiteX4" fmla="*/ 74428 w 95693"/>
              <a:gd name="connsiteY4" fmla="*/ 138223 h 265814"/>
              <a:gd name="connsiteX5" fmla="*/ 63795 w 95693"/>
              <a:gd name="connsiteY5" fmla="*/ 223284 h 265814"/>
              <a:gd name="connsiteX6" fmla="*/ 63795 w 95693"/>
              <a:gd name="connsiteY6" fmla="*/ 255181 h 265814"/>
              <a:gd name="connsiteX7" fmla="*/ 42530 w 95693"/>
              <a:gd name="connsiteY7" fmla="*/ 265814 h 265814"/>
              <a:gd name="connsiteX8" fmla="*/ 42530 w 95693"/>
              <a:gd name="connsiteY8" fmla="*/ 138223 h 265814"/>
              <a:gd name="connsiteX9" fmla="*/ 0 w 95693"/>
              <a:gd name="connsiteY9" fmla="*/ 85061 h 265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5693" h="265814">
                <a:moveTo>
                  <a:pt x="0" y="85061"/>
                </a:moveTo>
                <a:lnTo>
                  <a:pt x="0" y="85061"/>
                </a:lnTo>
                <a:lnTo>
                  <a:pt x="42530" y="0"/>
                </a:lnTo>
                <a:lnTo>
                  <a:pt x="95693" y="74428"/>
                </a:lnTo>
                <a:lnTo>
                  <a:pt x="74428" y="138223"/>
                </a:lnTo>
                <a:lnTo>
                  <a:pt x="63795" y="223284"/>
                </a:lnTo>
                <a:lnTo>
                  <a:pt x="63795" y="255181"/>
                </a:lnTo>
                <a:lnTo>
                  <a:pt x="42530" y="265814"/>
                </a:lnTo>
                <a:lnTo>
                  <a:pt x="42530" y="138223"/>
                </a:lnTo>
                <a:lnTo>
                  <a:pt x="0" y="85061"/>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876867" y="2672530"/>
            <a:ext cx="404278" cy="307777"/>
          </a:xfrm>
          <a:prstGeom prst="rect">
            <a:avLst/>
          </a:prstGeom>
          <a:noFill/>
        </p:spPr>
        <p:txBody>
          <a:bodyPr wrap="none" rtlCol="0">
            <a:spAutoFit/>
          </a:bodyPr>
          <a:lstStyle/>
          <a:p>
            <a:r>
              <a:rPr lang="en-US" sz="1400" dirty="0" smtClean="0"/>
              <a:t>B7</a:t>
            </a:r>
            <a:endParaRPr lang="en-US" sz="1400" dirty="0"/>
          </a:p>
        </p:txBody>
      </p:sp>
      <p:sp>
        <p:nvSpPr>
          <p:cNvPr id="23" name="Freeform 22"/>
          <p:cNvSpPr/>
          <p:nvPr/>
        </p:nvSpPr>
        <p:spPr>
          <a:xfrm>
            <a:off x="2714184" y="2512835"/>
            <a:ext cx="233916" cy="219297"/>
          </a:xfrm>
          <a:custGeom>
            <a:avLst/>
            <a:gdLst>
              <a:gd name="connsiteX0" fmla="*/ 0 w 116958"/>
              <a:gd name="connsiteY0" fmla="*/ 212652 h 212652"/>
              <a:gd name="connsiteX1" fmla="*/ 53163 w 116958"/>
              <a:gd name="connsiteY1" fmla="*/ 116959 h 212652"/>
              <a:gd name="connsiteX2" fmla="*/ 116958 w 116958"/>
              <a:gd name="connsiteY2" fmla="*/ 212652 h 212652"/>
              <a:gd name="connsiteX3" fmla="*/ 53163 w 116958"/>
              <a:gd name="connsiteY3" fmla="*/ 0 h 212652"/>
              <a:gd name="connsiteX4" fmla="*/ 0 w 116958"/>
              <a:gd name="connsiteY4" fmla="*/ 212652 h 212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958" h="212652">
                <a:moveTo>
                  <a:pt x="0" y="212652"/>
                </a:moveTo>
                <a:lnTo>
                  <a:pt x="53163" y="116959"/>
                </a:lnTo>
                <a:lnTo>
                  <a:pt x="116958" y="212652"/>
                </a:lnTo>
                <a:lnTo>
                  <a:pt x="53163" y="0"/>
                </a:lnTo>
                <a:lnTo>
                  <a:pt x="0" y="212652"/>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139988" y="2516820"/>
            <a:ext cx="643125" cy="307777"/>
          </a:xfrm>
          <a:prstGeom prst="rect">
            <a:avLst/>
          </a:prstGeom>
          <a:noFill/>
        </p:spPr>
        <p:txBody>
          <a:bodyPr wrap="none" rtlCol="0">
            <a:spAutoFit/>
          </a:bodyPr>
          <a:lstStyle/>
          <a:p>
            <a:r>
              <a:rPr lang="en-US" sz="1400" dirty="0" smtClean="0"/>
              <a:t>CD28</a:t>
            </a:r>
            <a:endParaRPr lang="en-US" sz="1400" dirty="0"/>
          </a:p>
        </p:txBody>
      </p:sp>
      <p:sp>
        <p:nvSpPr>
          <p:cNvPr id="25" name="TextBox 24"/>
          <p:cNvSpPr txBox="1"/>
          <p:nvPr/>
        </p:nvSpPr>
        <p:spPr>
          <a:xfrm>
            <a:off x="2358410" y="1619380"/>
            <a:ext cx="1561068" cy="369332"/>
          </a:xfrm>
          <a:prstGeom prst="rect">
            <a:avLst/>
          </a:prstGeom>
          <a:noFill/>
        </p:spPr>
        <p:txBody>
          <a:bodyPr wrap="none" rtlCol="0">
            <a:spAutoFit/>
          </a:bodyPr>
          <a:lstStyle/>
          <a:p>
            <a:r>
              <a:rPr lang="en-US" b="1" dirty="0" smtClean="0">
                <a:solidFill>
                  <a:srgbClr val="00FF00"/>
                </a:solidFill>
              </a:rPr>
              <a:t>ACTIVATION</a:t>
            </a:r>
            <a:endParaRPr lang="en-US" b="1" dirty="0">
              <a:solidFill>
                <a:srgbClr val="00FF00"/>
              </a:solidFill>
            </a:endParaRPr>
          </a:p>
        </p:txBody>
      </p:sp>
      <p:sp>
        <p:nvSpPr>
          <p:cNvPr id="28" name="Freeform 27"/>
          <p:cNvSpPr/>
          <p:nvPr/>
        </p:nvSpPr>
        <p:spPr>
          <a:xfrm rot="19679911">
            <a:off x="3361516" y="2573293"/>
            <a:ext cx="167406" cy="224606"/>
          </a:xfrm>
          <a:custGeom>
            <a:avLst/>
            <a:gdLst>
              <a:gd name="connsiteX0" fmla="*/ 565 w 213216"/>
              <a:gd name="connsiteY0" fmla="*/ 116958 h 308344"/>
              <a:gd name="connsiteX1" fmla="*/ 565 w 213216"/>
              <a:gd name="connsiteY1" fmla="*/ 116958 h 308344"/>
              <a:gd name="connsiteX2" fmla="*/ 43095 w 213216"/>
              <a:gd name="connsiteY2" fmla="*/ 0 h 308344"/>
              <a:gd name="connsiteX3" fmla="*/ 64361 w 213216"/>
              <a:gd name="connsiteY3" fmla="*/ 21265 h 308344"/>
              <a:gd name="connsiteX4" fmla="*/ 85626 w 213216"/>
              <a:gd name="connsiteY4" fmla="*/ 85060 h 308344"/>
              <a:gd name="connsiteX5" fmla="*/ 96258 w 213216"/>
              <a:gd name="connsiteY5" fmla="*/ 138223 h 308344"/>
              <a:gd name="connsiteX6" fmla="*/ 138789 w 213216"/>
              <a:gd name="connsiteY6" fmla="*/ 138223 h 308344"/>
              <a:gd name="connsiteX7" fmla="*/ 138789 w 213216"/>
              <a:gd name="connsiteY7" fmla="*/ 0 h 308344"/>
              <a:gd name="connsiteX8" fmla="*/ 202584 w 213216"/>
              <a:gd name="connsiteY8" fmla="*/ 31898 h 308344"/>
              <a:gd name="connsiteX9" fmla="*/ 213216 w 213216"/>
              <a:gd name="connsiteY9" fmla="*/ 138223 h 308344"/>
              <a:gd name="connsiteX10" fmla="*/ 128156 w 213216"/>
              <a:gd name="connsiteY10" fmla="*/ 297712 h 308344"/>
              <a:gd name="connsiteX11" fmla="*/ 64361 w 213216"/>
              <a:gd name="connsiteY11" fmla="*/ 308344 h 308344"/>
              <a:gd name="connsiteX12" fmla="*/ 85626 w 213216"/>
              <a:gd name="connsiteY12" fmla="*/ 212651 h 308344"/>
              <a:gd name="connsiteX13" fmla="*/ 565 w 213216"/>
              <a:gd name="connsiteY13" fmla="*/ 116958 h 30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216" h="308344">
                <a:moveTo>
                  <a:pt x="565" y="116958"/>
                </a:moveTo>
                <a:lnTo>
                  <a:pt x="565" y="116958"/>
                </a:lnTo>
                <a:cubicBezTo>
                  <a:pt x="1706" y="106685"/>
                  <a:pt x="-11165" y="0"/>
                  <a:pt x="43095" y="0"/>
                </a:cubicBezTo>
                <a:cubicBezTo>
                  <a:pt x="53120" y="0"/>
                  <a:pt x="57272" y="14177"/>
                  <a:pt x="64361" y="21265"/>
                </a:cubicBezTo>
                <a:cubicBezTo>
                  <a:pt x="71449" y="42530"/>
                  <a:pt x="81230" y="63080"/>
                  <a:pt x="85626" y="85060"/>
                </a:cubicBezTo>
                <a:lnTo>
                  <a:pt x="96258" y="138223"/>
                </a:lnTo>
                <a:lnTo>
                  <a:pt x="138789" y="138223"/>
                </a:lnTo>
                <a:lnTo>
                  <a:pt x="138789" y="0"/>
                </a:lnTo>
                <a:lnTo>
                  <a:pt x="202584" y="31898"/>
                </a:lnTo>
                <a:lnTo>
                  <a:pt x="213216" y="138223"/>
                </a:lnTo>
                <a:lnTo>
                  <a:pt x="128156" y="297712"/>
                </a:lnTo>
                <a:lnTo>
                  <a:pt x="64361" y="308344"/>
                </a:lnTo>
                <a:lnTo>
                  <a:pt x="85626" y="212651"/>
                </a:lnTo>
                <a:lnTo>
                  <a:pt x="565" y="116958"/>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422476" y="2733994"/>
            <a:ext cx="1158203" cy="738664"/>
          </a:xfrm>
          <a:prstGeom prst="rect">
            <a:avLst/>
          </a:prstGeom>
          <a:noFill/>
        </p:spPr>
        <p:txBody>
          <a:bodyPr wrap="square" rtlCol="0">
            <a:spAutoFit/>
          </a:bodyPr>
          <a:lstStyle/>
          <a:p>
            <a:r>
              <a:rPr lang="en-US" sz="1400" b="1" dirty="0" smtClean="0"/>
              <a:t>Ipilimumab (anti-CTLA-4)</a:t>
            </a:r>
            <a:endParaRPr lang="en-US" sz="1400" b="1" dirty="0"/>
          </a:p>
        </p:txBody>
      </p:sp>
      <p:cxnSp>
        <p:nvCxnSpPr>
          <p:cNvPr id="34" name="Straight Connector 33"/>
          <p:cNvCxnSpPr/>
          <p:nvPr/>
        </p:nvCxnSpPr>
        <p:spPr>
          <a:xfrm>
            <a:off x="4412973" y="1619380"/>
            <a:ext cx="0" cy="2080043"/>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156385" y="1250048"/>
            <a:ext cx="1967205" cy="369332"/>
          </a:xfrm>
          <a:prstGeom prst="rect">
            <a:avLst/>
          </a:prstGeom>
          <a:solidFill>
            <a:schemeClr val="accent2"/>
          </a:solidFill>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i="1" dirty="0" smtClean="0">
                <a:solidFill>
                  <a:schemeClr val="accent1">
                    <a:lumMod val="50000"/>
                  </a:schemeClr>
                </a:solidFill>
              </a:rPr>
              <a:t>CTLA-4 Inhibition</a:t>
            </a:r>
            <a:endParaRPr lang="en-US" i="1" dirty="0">
              <a:solidFill>
                <a:schemeClr val="accent1">
                  <a:lumMod val="50000"/>
                </a:schemeClr>
              </a:solidFill>
            </a:endParaRPr>
          </a:p>
        </p:txBody>
      </p:sp>
      <p:sp>
        <p:nvSpPr>
          <p:cNvPr id="37" name="TextBox 36"/>
          <p:cNvSpPr txBox="1"/>
          <p:nvPr/>
        </p:nvSpPr>
        <p:spPr>
          <a:xfrm>
            <a:off x="5448772" y="1250048"/>
            <a:ext cx="1697901" cy="369332"/>
          </a:xfrm>
          <a:prstGeom prst="rect">
            <a:avLst/>
          </a:prstGeom>
          <a:solidFill>
            <a:schemeClr val="accent2"/>
          </a:solidFill>
        </p:spPr>
        <p:style>
          <a:lnRef idx="0">
            <a:schemeClr val="accent4"/>
          </a:lnRef>
          <a:fillRef idx="3">
            <a:schemeClr val="accent4"/>
          </a:fillRef>
          <a:effectRef idx="3">
            <a:schemeClr val="accent4"/>
          </a:effectRef>
          <a:fontRef idx="minor">
            <a:schemeClr val="lt1"/>
          </a:fontRef>
        </p:style>
        <p:txBody>
          <a:bodyPr wrap="none" rtlCol="0">
            <a:spAutoFit/>
          </a:bodyPr>
          <a:lstStyle/>
          <a:p>
            <a:r>
              <a:rPr lang="en-US" i="1" dirty="0" smtClean="0">
                <a:solidFill>
                  <a:schemeClr val="accent1">
                    <a:lumMod val="50000"/>
                  </a:schemeClr>
                </a:solidFill>
              </a:rPr>
              <a:t>PD-1 Inhibition</a:t>
            </a:r>
            <a:endParaRPr lang="en-US" i="1" dirty="0">
              <a:solidFill>
                <a:schemeClr val="accent1">
                  <a:lumMod val="50000"/>
                </a:schemeClr>
              </a:solidFill>
            </a:endParaRPr>
          </a:p>
        </p:txBody>
      </p:sp>
      <p:sp>
        <p:nvSpPr>
          <p:cNvPr id="38" name="Freeform 37"/>
          <p:cNvSpPr/>
          <p:nvPr/>
        </p:nvSpPr>
        <p:spPr>
          <a:xfrm>
            <a:off x="4837577" y="1916357"/>
            <a:ext cx="906869" cy="483045"/>
          </a:xfrm>
          <a:custGeom>
            <a:avLst/>
            <a:gdLst>
              <a:gd name="connsiteX0" fmla="*/ 388349 w 769550"/>
              <a:gd name="connsiteY0" fmla="*/ 747 h 551301"/>
              <a:gd name="connsiteX1" fmla="*/ 2587 w 769550"/>
              <a:gd name="connsiteY1" fmla="*/ 200772 h 551301"/>
              <a:gd name="connsiteX2" fmla="*/ 245474 w 769550"/>
              <a:gd name="connsiteY2" fmla="*/ 543672 h 551301"/>
              <a:gd name="connsiteX3" fmla="*/ 731249 w 769550"/>
              <a:gd name="connsiteY3" fmla="*/ 415085 h 551301"/>
              <a:gd name="connsiteX4" fmla="*/ 702674 w 769550"/>
              <a:gd name="connsiteY4" fmla="*/ 143622 h 551301"/>
              <a:gd name="connsiteX5" fmla="*/ 388349 w 769550"/>
              <a:gd name="connsiteY5" fmla="*/ 747 h 55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550" h="551301">
                <a:moveTo>
                  <a:pt x="388349" y="747"/>
                </a:moveTo>
                <a:cubicBezTo>
                  <a:pt x="271668" y="10272"/>
                  <a:pt x="26399" y="110285"/>
                  <a:pt x="2587" y="200772"/>
                </a:cubicBezTo>
                <a:cubicBezTo>
                  <a:pt x="-21225" y="291259"/>
                  <a:pt x="124030" y="507953"/>
                  <a:pt x="245474" y="543672"/>
                </a:cubicBezTo>
                <a:cubicBezTo>
                  <a:pt x="366918" y="579391"/>
                  <a:pt x="655049" y="481760"/>
                  <a:pt x="731249" y="415085"/>
                </a:cubicBezTo>
                <a:cubicBezTo>
                  <a:pt x="807449" y="348410"/>
                  <a:pt x="755061" y="212678"/>
                  <a:pt x="702674" y="143622"/>
                </a:cubicBezTo>
                <a:cubicBezTo>
                  <a:pt x="650287" y="74566"/>
                  <a:pt x="505030" y="-8778"/>
                  <a:pt x="388349" y="747"/>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rPr>
              <a:t>T Cell</a:t>
            </a:r>
            <a:endParaRPr lang="en-US" sz="1600" dirty="0">
              <a:ln w="0"/>
              <a:solidFill>
                <a:schemeClr val="tx1"/>
              </a:solidFill>
              <a:effectLst>
                <a:outerShdw blurRad="38100" dist="19050" dir="2700000" algn="tl" rotWithShape="0">
                  <a:schemeClr val="dk1">
                    <a:alpha val="40000"/>
                  </a:schemeClr>
                </a:outerShdw>
              </a:effectLst>
            </a:endParaRPr>
          </a:p>
        </p:txBody>
      </p:sp>
      <p:grpSp>
        <p:nvGrpSpPr>
          <p:cNvPr id="4" name="Group 38"/>
          <p:cNvGrpSpPr/>
          <p:nvPr/>
        </p:nvGrpSpPr>
        <p:grpSpPr>
          <a:xfrm>
            <a:off x="4743437" y="2473330"/>
            <a:ext cx="1819694" cy="1002742"/>
            <a:chOff x="5693945" y="1575311"/>
            <a:chExt cx="1819694" cy="1442811"/>
          </a:xfrm>
        </p:grpSpPr>
        <p:sp>
          <p:nvSpPr>
            <p:cNvPr id="40" name="Freeform 39"/>
            <p:cNvSpPr/>
            <p:nvPr/>
          </p:nvSpPr>
          <p:spPr>
            <a:xfrm>
              <a:off x="5693945" y="1575311"/>
              <a:ext cx="1819694" cy="1442811"/>
            </a:xfrm>
            <a:custGeom>
              <a:avLst/>
              <a:gdLst>
                <a:gd name="connsiteX0" fmla="*/ 690581 w 1418213"/>
                <a:gd name="connsiteY0" fmla="*/ 162474 h 1109254"/>
                <a:gd name="connsiteX1" fmla="*/ 56400 w 1418213"/>
                <a:gd name="connsiteY1" fmla="*/ 221468 h 1109254"/>
                <a:gd name="connsiteX2" fmla="*/ 71148 w 1418213"/>
                <a:gd name="connsiteY2" fmla="*/ 663919 h 1109254"/>
                <a:gd name="connsiteX3" fmla="*/ 410361 w 1418213"/>
                <a:gd name="connsiteY3" fmla="*/ 1106371 h 1109254"/>
                <a:gd name="connsiteX4" fmla="*/ 661084 w 1418213"/>
                <a:gd name="connsiteY4" fmla="*/ 855648 h 1109254"/>
                <a:gd name="connsiteX5" fmla="*/ 911806 w 1418213"/>
                <a:gd name="connsiteY5" fmla="*/ 870397 h 1109254"/>
                <a:gd name="connsiteX6" fmla="*/ 1251019 w 1418213"/>
                <a:gd name="connsiteY6" fmla="*/ 722913 h 1109254"/>
                <a:gd name="connsiteX7" fmla="*/ 1413252 w 1418213"/>
                <a:gd name="connsiteY7" fmla="*/ 132977 h 1109254"/>
                <a:gd name="connsiteX8" fmla="*/ 1074039 w 1418213"/>
                <a:gd name="connsiteY8" fmla="*/ 88732 h 1109254"/>
                <a:gd name="connsiteX9" fmla="*/ 734826 w 1418213"/>
                <a:gd name="connsiteY9" fmla="*/ 242 h 1109254"/>
                <a:gd name="connsiteX10" fmla="*/ 690581 w 1418213"/>
                <a:gd name="connsiteY10" fmla="*/ 162474 h 1109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18213" h="1109254">
                  <a:moveTo>
                    <a:pt x="690581" y="162474"/>
                  </a:moveTo>
                  <a:cubicBezTo>
                    <a:pt x="577510" y="199345"/>
                    <a:pt x="159639" y="137894"/>
                    <a:pt x="56400" y="221468"/>
                  </a:cubicBezTo>
                  <a:cubicBezTo>
                    <a:pt x="-46839" y="305042"/>
                    <a:pt x="12154" y="516435"/>
                    <a:pt x="71148" y="663919"/>
                  </a:cubicBezTo>
                  <a:cubicBezTo>
                    <a:pt x="130141" y="811403"/>
                    <a:pt x="312038" y="1074416"/>
                    <a:pt x="410361" y="1106371"/>
                  </a:cubicBezTo>
                  <a:cubicBezTo>
                    <a:pt x="508684" y="1138326"/>
                    <a:pt x="577510" y="894977"/>
                    <a:pt x="661084" y="855648"/>
                  </a:cubicBezTo>
                  <a:cubicBezTo>
                    <a:pt x="744658" y="816319"/>
                    <a:pt x="813484" y="892520"/>
                    <a:pt x="911806" y="870397"/>
                  </a:cubicBezTo>
                  <a:cubicBezTo>
                    <a:pt x="1010129" y="848275"/>
                    <a:pt x="1167445" y="845816"/>
                    <a:pt x="1251019" y="722913"/>
                  </a:cubicBezTo>
                  <a:cubicBezTo>
                    <a:pt x="1334593" y="600010"/>
                    <a:pt x="1442749" y="238674"/>
                    <a:pt x="1413252" y="132977"/>
                  </a:cubicBezTo>
                  <a:cubicBezTo>
                    <a:pt x="1383755" y="27280"/>
                    <a:pt x="1187110" y="110854"/>
                    <a:pt x="1074039" y="88732"/>
                  </a:cubicBezTo>
                  <a:cubicBezTo>
                    <a:pt x="960968" y="66610"/>
                    <a:pt x="798736" y="-4674"/>
                    <a:pt x="734826" y="242"/>
                  </a:cubicBezTo>
                  <a:cubicBezTo>
                    <a:pt x="670916" y="5158"/>
                    <a:pt x="803652" y="125603"/>
                    <a:pt x="690581" y="162474"/>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p>
          </p:txBody>
        </p:sp>
        <p:sp>
          <p:nvSpPr>
            <p:cNvPr id="41" name="TextBox 40"/>
            <p:cNvSpPr txBox="1"/>
            <p:nvPr/>
          </p:nvSpPr>
          <p:spPr>
            <a:xfrm>
              <a:off x="5883467" y="1963841"/>
              <a:ext cx="1504130" cy="575705"/>
            </a:xfrm>
            <a:prstGeom prst="rect">
              <a:avLst/>
            </a:prstGeom>
            <a:noFill/>
          </p:spPr>
          <p:txBody>
            <a:bodyPr wrap="none" rtlCol="0">
              <a:spAutoFit/>
            </a:bodyPr>
            <a:lstStyle/>
            <a:p>
              <a:r>
                <a:rPr lang="en-US" sz="2000" b="1" dirty="0" smtClean="0">
                  <a:solidFill>
                    <a:schemeClr val="bg1"/>
                  </a:solidFill>
                </a:rPr>
                <a:t>Tumor Cell</a:t>
              </a:r>
              <a:endParaRPr lang="en-US" sz="2000" b="1" dirty="0">
                <a:solidFill>
                  <a:schemeClr val="bg1"/>
                </a:solidFill>
              </a:endParaRPr>
            </a:p>
          </p:txBody>
        </p:sp>
      </p:grpSp>
      <p:sp>
        <p:nvSpPr>
          <p:cNvPr id="43" name="Freeform 42"/>
          <p:cNvSpPr/>
          <p:nvPr/>
        </p:nvSpPr>
        <p:spPr>
          <a:xfrm>
            <a:off x="5051131" y="2487835"/>
            <a:ext cx="96278" cy="163268"/>
          </a:xfrm>
          <a:custGeom>
            <a:avLst/>
            <a:gdLst>
              <a:gd name="connsiteX0" fmla="*/ 0 w 191386"/>
              <a:gd name="connsiteY0" fmla="*/ 340241 h 340241"/>
              <a:gd name="connsiteX1" fmla="*/ 0 w 191386"/>
              <a:gd name="connsiteY1" fmla="*/ 106325 h 340241"/>
              <a:gd name="connsiteX2" fmla="*/ 85060 w 191386"/>
              <a:gd name="connsiteY2" fmla="*/ 0 h 340241"/>
              <a:gd name="connsiteX3" fmla="*/ 148856 w 191386"/>
              <a:gd name="connsiteY3" fmla="*/ 0 h 340241"/>
              <a:gd name="connsiteX4" fmla="*/ 191386 w 191386"/>
              <a:gd name="connsiteY4" fmla="*/ 106325 h 340241"/>
              <a:gd name="connsiteX5" fmla="*/ 191386 w 191386"/>
              <a:gd name="connsiteY5" fmla="*/ 340241 h 340241"/>
              <a:gd name="connsiteX6" fmla="*/ 127591 w 191386"/>
              <a:gd name="connsiteY6" fmla="*/ 340241 h 340241"/>
              <a:gd name="connsiteX7" fmla="*/ 148856 w 191386"/>
              <a:gd name="connsiteY7" fmla="*/ 138223 h 340241"/>
              <a:gd name="connsiteX8" fmla="*/ 116958 w 191386"/>
              <a:gd name="connsiteY8" fmla="*/ 74428 h 340241"/>
              <a:gd name="connsiteX9" fmla="*/ 85060 w 191386"/>
              <a:gd name="connsiteY9" fmla="*/ 85060 h 340241"/>
              <a:gd name="connsiteX10" fmla="*/ 85060 w 191386"/>
              <a:gd name="connsiteY10" fmla="*/ 85060 h 340241"/>
              <a:gd name="connsiteX11" fmla="*/ 42530 w 191386"/>
              <a:gd name="connsiteY11" fmla="*/ 255181 h 340241"/>
              <a:gd name="connsiteX12" fmla="*/ 53163 w 191386"/>
              <a:gd name="connsiteY12" fmla="*/ 329609 h 340241"/>
              <a:gd name="connsiteX13" fmla="*/ 0 w 191386"/>
              <a:gd name="connsiteY13" fmla="*/ 340241 h 340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86" h="340241">
                <a:moveTo>
                  <a:pt x="0" y="340241"/>
                </a:moveTo>
                <a:lnTo>
                  <a:pt x="0" y="106325"/>
                </a:lnTo>
                <a:lnTo>
                  <a:pt x="85060" y="0"/>
                </a:lnTo>
                <a:lnTo>
                  <a:pt x="148856" y="0"/>
                </a:lnTo>
                <a:lnTo>
                  <a:pt x="191386" y="106325"/>
                </a:lnTo>
                <a:lnTo>
                  <a:pt x="191386" y="340241"/>
                </a:lnTo>
                <a:lnTo>
                  <a:pt x="127591" y="340241"/>
                </a:lnTo>
                <a:lnTo>
                  <a:pt x="148856" y="138223"/>
                </a:lnTo>
                <a:lnTo>
                  <a:pt x="116958" y="74428"/>
                </a:lnTo>
                <a:lnTo>
                  <a:pt x="85060" y="85060"/>
                </a:lnTo>
                <a:lnTo>
                  <a:pt x="85060" y="85060"/>
                </a:lnTo>
                <a:lnTo>
                  <a:pt x="42530" y="255181"/>
                </a:lnTo>
                <a:lnTo>
                  <a:pt x="53163" y="329609"/>
                </a:lnTo>
                <a:lnTo>
                  <a:pt x="0" y="3402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5448772" y="2444194"/>
            <a:ext cx="93074" cy="183404"/>
          </a:xfrm>
          <a:custGeom>
            <a:avLst/>
            <a:gdLst>
              <a:gd name="connsiteX0" fmla="*/ 0 w 191386"/>
              <a:gd name="connsiteY0" fmla="*/ 340241 h 340241"/>
              <a:gd name="connsiteX1" fmla="*/ 0 w 191386"/>
              <a:gd name="connsiteY1" fmla="*/ 106325 h 340241"/>
              <a:gd name="connsiteX2" fmla="*/ 85060 w 191386"/>
              <a:gd name="connsiteY2" fmla="*/ 0 h 340241"/>
              <a:gd name="connsiteX3" fmla="*/ 148856 w 191386"/>
              <a:gd name="connsiteY3" fmla="*/ 0 h 340241"/>
              <a:gd name="connsiteX4" fmla="*/ 191386 w 191386"/>
              <a:gd name="connsiteY4" fmla="*/ 106325 h 340241"/>
              <a:gd name="connsiteX5" fmla="*/ 191386 w 191386"/>
              <a:gd name="connsiteY5" fmla="*/ 340241 h 340241"/>
              <a:gd name="connsiteX6" fmla="*/ 127591 w 191386"/>
              <a:gd name="connsiteY6" fmla="*/ 340241 h 340241"/>
              <a:gd name="connsiteX7" fmla="*/ 148856 w 191386"/>
              <a:gd name="connsiteY7" fmla="*/ 138223 h 340241"/>
              <a:gd name="connsiteX8" fmla="*/ 116958 w 191386"/>
              <a:gd name="connsiteY8" fmla="*/ 74428 h 340241"/>
              <a:gd name="connsiteX9" fmla="*/ 85060 w 191386"/>
              <a:gd name="connsiteY9" fmla="*/ 85060 h 340241"/>
              <a:gd name="connsiteX10" fmla="*/ 85060 w 191386"/>
              <a:gd name="connsiteY10" fmla="*/ 85060 h 340241"/>
              <a:gd name="connsiteX11" fmla="*/ 42530 w 191386"/>
              <a:gd name="connsiteY11" fmla="*/ 255181 h 340241"/>
              <a:gd name="connsiteX12" fmla="*/ 53163 w 191386"/>
              <a:gd name="connsiteY12" fmla="*/ 329609 h 340241"/>
              <a:gd name="connsiteX13" fmla="*/ 0 w 191386"/>
              <a:gd name="connsiteY13" fmla="*/ 340241 h 340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86" h="340241">
                <a:moveTo>
                  <a:pt x="0" y="340241"/>
                </a:moveTo>
                <a:lnTo>
                  <a:pt x="0" y="106325"/>
                </a:lnTo>
                <a:lnTo>
                  <a:pt x="85060" y="0"/>
                </a:lnTo>
                <a:lnTo>
                  <a:pt x="148856" y="0"/>
                </a:lnTo>
                <a:lnTo>
                  <a:pt x="191386" y="106325"/>
                </a:lnTo>
                <a:lnTo>
                  <a:pt x="191386" y="340241"/>
                </a:lnTo>
                <a:lnTo>
                  <a:pt x="127591" y="340241"/>
                </a:lnTo>
                <a:lnTo>
                  <a:pt x="148856" y="138223"/>
                </a:lnTo>
                <a:lnTo>
                  <a:pt x="116958" y="74428"/>
                </a:lnTo>
                <a:lnTo>
                  <a:pt x="85060" y="85060"/>
                </a:lnTo>
                <a:lnTo>
                  <a:pt x="85060" y="85060"/>
                </a:lnTo>
                <a:lnTo>
                  <a:pt x="42530" y="255181"/>
                </a:lnTo>
                <a:lnTo>
                  <a:pt x="53163" y="329609"/>
                </a:lnTo>
                <a:lnTo>
                  <a:pt x="0" y="3402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45"/>
          <p:cNvGrpSpPr/>
          <p:nvPr/>
        </p:nvGrpSpPr>
        <p:grpSpPr>
          <a:xfrm rot="5682973">
            <a:off x="5000547" y="2359796"/>
            <a:ext cx="196860" cy="233913"/>
            <a:chOff x="3729647" y="4369982"/>
            <a:chExt cx="262480" cy="233913"/>
          </a:xfrm>
        </p:grpSpPr>
        <p:cxnSp>
          <p:nvCxnSpPr>
            <p:cNvPr id="47" name="Straight Connector 46"/>
            <p:cNvCxnSpPr/>
            <p:nvPr/>
          </p:nvCxnSpPr>
          <p:spPr>
            <a:xfrm>
              <a:off x="3729647" y="4449170"/>
              <a:ext cx="1433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729647" y="4519682"/>
              <a:ext cx="1379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850358" y="4523224"/>
              <a:ext cx="139549" cy="80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3852578" y="4369982"/>
              <a:ext cx="139549" cy="71729"/>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 name="Group 50"/>
          <p:cNvGrpSpPr/>
          <p:nvPr/>
        </p:nvGrpSpPr>
        <p:grpSpPr>
          <a:xfrm rot="5400000">
            <a:off x="5398188" y="2296796"/>
            <a:ext cx="196860" cy="233913"/>
            <a:chOff x="3729647" y="4369982"/>
            <a:chExt cx="262480" cy="233913"/>
          </a:xfrm>
        </p:grpSpPr>
        <p:cxnSp>
          <p:nvCxnSpPr>
            <p:cNvPr id="52" name="Straight Connector 51"/>
            <p:cNvCxnSpPr/>
            <p:nvPr/>
          </p:nvCxnSpPr>
          <p:spPr>
            <a:xfrm>
              <a:off x="3729647" y="4449170"/>
              <a:ext cx="1433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729647" y="4519682"/>
              <a:ext cx="1379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850358" y="4523224"/>
              <a:ext cx="139549" cy="80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3852578" y="4369982"/>
              <a:ext cx="139549" cy="71729"/>
            </a:xfrm>
            <a:prstGeom prst="line">
              <a:avLst/>
            </a:prstGeom>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4596895" y="2285981"/>
            <a:ext cx="550514" cy="276999"/>
          </a:xfrm>
          <a:prstGeom prst="rect">
            <a:avLst/>
          </a:prstGeom>
          <a:noFill/>
        </p:spPr>
        <p:txBody>
          <a:bodyPr wrap="square" rtlCol="0">
            <a:spAutoFit/>
          </a:bodyPr>
          <a:lstStyle/>
          <a:p>
            <a:r>
              <a:rPr lang="en-US" sz="1200" dirty="0" smtClean="0"/>
              <a:t>PD-1 </a:t>
            </a:r>
            <a:endParaRPr lang="en-US" sz="1200" dirty="0"/>
          </a:p>
        </p:txBody>
      </p:sp>
      <p:sp>
        <p:nvSpPr>
          <p:cNvPr id="57" name="TextBox 56"/>
          <p:cNvSpPr txBox="1"/>
          <p:nvPr/>
        </p:nvSpPr>
        <p:spPr>
          <a:xfrm>
            <a:off x="4538515" y="2493730"/>
            <a:ext cx="636225" cy="276999"/>
          </a:xfrm>
          <a:prstGeom prst="rect">
            <a:avLst/>
          </a:prstGeom>
          <a:noFill/>
        </p:spPr>
        <p:txBody>
          <a:bodyPr wrap="square" rtlCol="0">
            <a:spAutoFit/>
          </a:bodyPr>
          <a:lstStyle/>
          <a:p>
            <a:r>
              <a:rPr lang="en-US" sz="1200" dirty="0" smtClean="0"/>
              <a:t>PD-L1</a:t>
            </a:r>
            <a:endParaRPr lang="en-US" sz="1200" dirty="0"/>
          </a:p>
        </p:txBody>
      </p:sp>
      <p:grpSp>
        <p:nvGrpSpPr>
          <p:cNvPr id="10" name="Group 58"/>
          <p:cNvGrpSpPr/>
          <p:nvPr/>
        </p:nvGrpSpPr>
        <p:grpSpPr>
          <a:xfrm rot="16557253">
            <a:off x="7255696" y="1730745"/>
            <a:ext cx="196860" cy="233913"/>
            <a:chOff x="3729647" y="4369982"/>
            <a:chExt cx="262480" cy="233913"/>
          </a:xfrm>
        </p:grpSpPr>
        <p:cxnSp>
          <p:nvCxnSpPr>
            <p:cNvPr id="60" name="Straight Connector 59"/>
            <p:cNvCxnSpPr/>
            <p:nvPr/>
          </p:nvCxnSpPr>
          <p:spPr>
            <a:xfrm>
              <a:off x="3729647" y="4449170"/>
              <a:ext cx="1433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729647" y="4519682"/>
              <a:ext cx="1379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850358" y="4523224"/>
              <a:ext cx="139549" cy="80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3852578" y="4369982"/>
              <a:ext cx="139549" cy="71729"/>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6" name="Group 63"/>
          <p:cNvGrpSpPr/>
          <p:nvPr/>
        </p:nvGrpSpPr>
        <p:grpSpPr>
          <a:xfrm rot="12320152">
            <a:off x="6796768" y="1978683"/>
            <a:ext cx="262480" cy="175435"/>
            <a:chOff x="3729647" y="4369982"/>
            <a:chExt cx="262480" cy="233913"/>
          </a:xfrm>
        </p:grpSpPr>
        <p:cxnSp>
          <p:nvCxnSpPr>
            <p:cNvPr id="65" name="Straight Connector 64"/>
            <p:cNvCxnSpPr/>
            <p:nvPr/>
          </p:nvCxnSpPr>
          <p:spPr>
            <a:xfrm>
              <a:off x="3729647" y="4449170"/>
              <a:ext cx="1433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729647" y="4519682"/>
              <a:ext cx="1379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3850358" y="4523224"/>
              <a:ext cx="139549" cy="80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3852578" y="4369982"/>
              <a:ext cx="139549" cy="71729"/>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7" name="Group 68"/>
          <p:cNvGrpSpPr/>
          <p:nvPr/>
        </p:nvGrpSpPr>
        <p:grpSpPr>
          <a:xfrm>
            <a:off x="6781092" y="2234132"/>
            <a:ext cx="1422494" cy="861468"/>
            <a:chOff x="5693945" y="1575311"/>
            <a:chExt cx="1819694" cy="1442811"/>
          </a:xfrm>
        </p:grpSpPr>
        <p:sp>
          <p:nvSpPr>
            <p:cNvPr id="70" name="Freeform 69"/>
            <p:cNvSpPr/>
            <p:nvPr/>
          </p:nvSpPr>
          <p:spPr>
            <a:xfrm>
              <a:off x="5693945" y="1575311"/>
              <a:ext cx="1819694" cy="1442811"/>
            </a:xfrm>
            <a:custGeom>
              <a:avLst/>
              <a:gdLst>
                <a:gd name="connsiteX0" fmla="*/ 690581 w 1418213"/>
                <a:gd name="connsiteY0" fmla="*/ 162474 h 1109254"/>
                <a:gd name="connsiteX1" fmla="*/ 56400 w 1418213"/>
                <a:gd name="connsiteY1" fmla="*/ 221468 h 1109254"/>
                <a:gd name="connsiteX2" fmla="*/ 71148 w 1418213"/>
                <a:gd name="connsiteY2" fmla="*/ 663919 h 1109254"/>
                <a:gd name="connsiteX3" fmla="*/ 410361 w 1418213"/>
                <a:gd name="connsiteY3" fmla="*/ 1106371 h 1109254"/>
                <a:gd name="connsiteX4" fmla="*/ 661084 w 1418213"/>
                <a:gd name="connsiteY4" fmla="*/ 855648 h 1109254"/>
                <a:gd name="connsiteX5" fmla="*/ 911806 w 1418213"/>
                <a:gd name="connsiteY5" fmla="*/ 870397 h 1109254"/>
                <a:gd name="connsiteX6" fmla="*/ 1251019 w 1418213"/>
                <a:gd name="connsiteY6" fmla="*/ 722913 h 1109254"/>
                <a:gd name="connsiteX7" fmla="*/ 1413252 w 1418213"/>
                <a:gd name="connsiteY7" fmla="*/ 132977 h 1109254"/>
                <a:gd name="connsiteX8" fmla="*/ 1074039 w 1418213"/>
                <a:gd name="connsiteY8" fmla="*/ 88732 h 1109254"/>
                <a:gd name="connsiteX9" fmla="*/ 734826 w 1418213"/>
                <a:gd name="connsiteY9" fmla="*/ 242 h 1109254"/>
                <a:gd name="connsiteX10" fmla="*/ 690581 w 1418213"/>
                <a:gd name="connsiteY10" fmla="*/ 162474 h 1109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18213" h="1109254">
                  <a:moveTo>
                    <a:pt x="690581" y="162474"/>
                  </a:moveTo>
                  <a:cubicBezTo>
                    <a:pt x="577510" y="199345"/>
                    <a:pt x="159639" y="137894"/>
                    <a:pt x="56400" y="221468"/>
                  </a:cubicBezTo>
                  <a:cubicBezTo>
                    <a:pt x="-46839" y="305042"/>
                    <a:pt x="12154" y="516435"/>
                    <a:pt x="71148" y="663919"/>
                  </a:cubicBezTo>
                  <a:cubicBezTo>
                    <a:pt x="130141" y="811403"/>
                    <a:pt x="312038" y="1074416"/>
                    <a:pt x="410361" y="1106371"/>
                  </a:cubicBezTo>
                  <a:cubicBezTo>
                    <a:pt x="508684" y="1138326"/>
                    <a:pt x="577510" y="894977"/>
                    <a:pt x="661084" y="855648"/>
                  </a:cubicBezTo>
                  <a:cubicBezTo>
                    <a:pt x="744658" y="816319"/>
                    <a:pt x="813484" y="892520"/>
                    <a:pt x="911806" y="870397"/>
                  </a:cubicBezTo>
                  <a:cubicBezTo>
                    <a:pt x="1010129" y="848275"/>
                    <a:pt x="1167445" y="845816"/>
                    <a:pt x="1251019" y="722913"/>
                  </a:cubicBezTo>
                  <a:cubicBezTo>
                    <a:pt x="1334593" y="600010"/>
                    <a:pt x="1442749" y="238674"/>
                    <a:pt x="1413252" y="132977"/>
                  </a:cubicBezTo>
                  <a:cubicBezTo>
                    <a:pt x="1383755" y="27280"/>
                    <a:pt x="1187110" y="110854"/>
                    <a:pt x="1074039" y="88732"/>
                  </a:cubicBezTo>
                  <a:cubicBezTo>
                    <a:pt x="960968" y="66610"/>
                    <a:pt x="798736" y="-4674"/>
                    <a:pt x="734826" y="242"/>
                  </a:cubicBezTo>
                  <a:cubicBezTo>
                    <a:pt x="670916" y="5158"/>
                    <a:pt x="803652" y="125603"/>
                    <a:pt x="690581" y="162474"/>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p>
          </p:txBody>
        </p:sp>
        <p:sp>
          <p:nvSpPr>
            <p:cNvPr id="71" name="TextBox 70"/>
            <p:cNvSpPr txBox="1"/>
            <p:nvPr/>
          </p:nvSpPr>
          <p:spPr>
            <a:xfrm>
              <a:off x="5883466" y="1963841"/>
              <a:ext cx="1416723" cy="515474"/>
            </a:xfrm>
            <a:prstGeom prst="rect">
              <a:avLst/>
            </a:prstGeom>
            <a:noFill/>
          </p:spPr>
          <p:txBody>
            <a:bodyPr wrap="none" rtlCol="0">
              <a:spAutoFit/>
            </a:bodyPr>
            <a:lstStyle/>
            <a:p>
              <a:r>
                <a:rPr lang="en-US" sz="1400" b="1" dirty="0" smtClean="0">
                  <a:solidFill>
                    <a:schemeClr val="bg1"/>
                  </a:solidFill>
                </a:rPr>
                <a:t>Tumor Cell</a:t>
              </a:r>
              <a:endParaRPr lang="en-US" sz="1400" b="1" dirty="0">
                <a:solidFill>
                  <a:schemeClr val="bg1"/>
                </a:solidFill>
              </a:endParaRPr>
            </a:p>
          </p:txBody>
        </p:sp>
      </p:grpSp>
      <p:sp>
        <p:nvSpPr>
          <p:cNvPr id="58" name="Freeform 57"/>
          <p:cNvSpPr/>
          <p:nvPr/>
        </p:nvSpPr>
        <p:spPr>
          <a:xfrm rot="19104219">
            <a:off x="6869046" y="1949363"/>
            <a:ext cx="906869" cy="483045"/>
          </a:xfrm>
          <a:custGeom>
            <a:avLst/>
            <a:gdLst>
              <a:gd name="connsiteX0" fmla="*/ 388349 w 769550"/>
              <a:gd name="connsiteY0" fmla="*/ 747 h 551301"/>
              <a:gd name="connsiteX1" fmla="*/ 2587 w 769550"/>
              <a:gd name="connsiteY1" fmla="*/ 200772 h 551301"/>
              <a:gd name="connsiteX2" fmla="*/ 245474 w 769550"/>
              <a:gd name="connsiteY2" fmla="*/ 543672 h 551301"/>
              <a:gd name="connsiteX3" fmla="*/ 731249 w 769550"/>
              <a:gd name="connsiteY3" fmla="*/ 415085 h 551301"/>
              <a:gd name="connsiteX4" fmla="*/ 702674 w 769550"/>
              <a:gd name="connsiteY4" fmla="*/ 143622 h 551301"/>
              <a:gd name="connsiteX5" fmla="*/ 388349 w 769550"/>
              <a:gd name="connsiteY5" fmla="*/ 747 h 55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550" h="551301">
                <a:moveTo>
                  <a:pt x="388349" y="747"/>
                </a:moveTo>
                <a:cubicBezTo>
                  <a:pt x="271668" y="10272"/>
                  <a:pt x="26399" y="110285"/>
                  <a:pt x="2587" y="200772"/>
                </a:cubicBezTo>
                <a:cubicBezTo>
                  <a:pt x="-21225" y="291259"/>
                  <a:pt x="124030" y="507953"/>
                  <a:pt x="245474" y="543672"/>
                </a:cubicBezTo>
                <a:cubicBezTo>
                  <a:pt x="366918" y="579391"/>
                  <a:pt x="655049" y="481760"/>
                  <a:pt x="731249" y="415085"/>
                </a:cubicBezTo>
                <a:cubicBezTo>
                  <a:pt x="807449" y="348410"/>
                  <a:pt x="755061" y="212678"/>
                  <a:pt x="702674" y="143622"/>
                </a:cubicBezTo>
                <a:cubicBezTo>
                  <a:pt x="650287" y="74566"/>
                  <a:pt x="505030" y="-8778"/>
                  <a:pt x="388349" y="747"/>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rPr>
              <a:t>T Cell</a:t>
            </a:r>
            <a:endParaRPr lang="en-US" sz="1600" dirty="0">
              <a:ln w="0"/>
              <a:solidFill>
                <a:schemeClr val="tx1"/>
              </a:solidFill>
              <a:effectLst>
                <a:outerShdw blurRad="38100" dist="19050" dir="2700000" algn="tl" rotWithShape="0">
                  <a:schemeClr val="dk1">
                    <a:alpha val="40000"/>
                  </a:schemeClr>
                </a:outerShdw>
              </a:effectLst>
            </a:endParaRPr>
          </a:p>
        </p:txBody>
      </p:sp>
      <p:sp>
        <p:nvSpPr>
          <p:cNvPr id="72" name="Freeform 71"/>
          <p:cNvSpPr/>
          <p:nvPr/>
        </p:nvSpPr>
        <p:spPr>
          <a:xfrm rot="3047953">
            <a:off x="7525093" y="2781810"/>
            <a:ext cx="790760" cy="644060"/>
          </a:xfrm>
          <a:custGeom>
            <a:avLst/>
            <a:gdLst>
              <a:gd name="connsiteX0" fmla="*/ 388349 w 769550"/>
              <a:gd name="connsiteY0" fmla="*/ 747 h 551301"/>
              <a:gd name="connsiteX1" fmla="*/ 2587 w 769550"/>
              <a:gd name="connsiteY1" fmla="*/ 200772 h 551301"/>
              <a:gd name="connsiteX2" fmla="*/ 245474 w 769550"/>
              <a:gd name="connsiteY2" fmla="*/ 543672 h 551301"/>
              <a:gd name="connsiteX3" fmla="*/ 731249 w 769550"/>
              <a:gd name="connsiteY3" fmla="*/ 415085 h 551301"/>
              <a:gd name="connsiteX4" fmla="*/ 702674 w 769550"/>
              <a:gd name="connsiteY4" fmla="*/ 143622 h 551301"/>
              <a:gd name="connsiteX5" fmla="*/ 388349 w 769550"/>
              <a:gd name="connsiteY5" fmla="*/ 747 h 551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550" h="551301">
                <a:moveTo>
                  <a:pt x="388349" y="747"/>
                </a:moveTo>
                <a:cubicBezTo>
                  <a:pt x="271668" y="10272"/>
                  <a:pt x="26399" y="110285"/>
                  <a:pt x="2587" y="200772"/>
                </a:cubicBezTo>
                <a:cubicBezTo>
                  <a:pt x="-21225" y="291259"/>
                  <a:pt x="124030" y="507953"/>
                  <a:pt x="245474" y="543672"/>
                </a:cubicBezTo>
                <a:cubicBezTo>
                  <a:pt x="366918" y="579391"/>
                  <a:pt x="655049" y="481760"/>
                  <a:pt x="731249" y="415085"/>
                </a:cubicBezTo>
                <a:cubicBezTo>
                  <a:pt x="807449" y="348410"/>
                  <a:pt x="755061" y="212678"/>
                  <a:pt x="702674" y="143622"/>
                </a:cubicBezTo>
                <a:cubicBezTo>
                  <a:pt x="650287" y="74566"/>
                  <a:pt x="505030" y="-8778"/>
                  <a:pt x="388349" y="747"/>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n w="0"/>
                <a:solidFill>
                  <a:schemeClr val="tx1"/>
                </a:solidFill>
                <a:effectLst>
                  <a:outerShdw blurRad="38100" dist="19050" dir="2700000" algn="tl" rotWithShape="0">
                    <a:schemeClr val="dk1">
                      <a:alpha val="40000"/>
                    </a:schemeClr>
                  </a:outerShdw>
                </a:effectLst>
              </a:rPr>
              <a:t>T Cell</a:t>
            </a:r>
            <a:endParaRPr lang="en-US" sz="1600" dirty="0">
              <a:ln w="0"/>
              <a:solidFill>
                <a:schemeClr val="tx1"/>
              </a:solidFill>
              <a:effectLst>
                <a:outerShdw blurRad="38100" dist="19050" dir="2700000" algn="tl" rotWithShape="0">
                  <a:schemeClr val="dk1">
                    <a:alpha val="40000"/>
                  </a:schemeClr>
                </a:outerShdw>
              </a:effectLst>
            </a:endParaRPr>
          </a:p>
        </p:txBody>
      </p:sp>
      <p:grpSp>
        <p:nvGrpSpPr>
          <p:cNvPr id="30" name="Group 72"/>
          <p:cNvGrpSpPr/>
          <p:nvPr/>
        </p:nvGrpSpPr>
        <p:grpSpPr>
          <a:xfrm rot="7353101">
            <a:off x="7443848" y="3027298"/>
            <a:ext cx="196860" cy="233913"/>
            <a:chOff x="3729647" y="4369982"/>
            <a:chExt cx="262480" cy="233913"/>
          </a:xfrm>
        </p:grpSpPr>
        <p:cxnSp>
          <p:nvCxnSpPr>
            <p:cNvPr id="74" name="Straight Connector 73"/>
            <p:cNvCxnSpPr/>
            <p:nvPr/>
          </p:nvCxnSpPr>
          <p:spPr>
            <a:xfrm>
              <a:off x="3729647" y="4449170"/>
              <a:ext cx="1433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729647" y="4519682"/>
              <a:ext cx="1379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850358" y="4523224"/>
              <a:ext cx="139549" cy="80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3852578" y="4369982"/>
              <a:ext cx="139549" cy="71729"/>
            </a:xfrm>
            <a:prstGeom prst="line">
              <a:avLst/>
            </a:prstGeom>
          </p:spPr>
          <p:style>
            <a:lnRef idx="1">
              <a:schemeClr val="accent1"/>
            </a:lnRef>
            <a:fillRef idx="0">
              <a:schemeClr val="accent1"/>
            </a:fillRef>
            <a:effectRef idx="0">
              <a:schemeClr val="accent1"/>
            </a:effectRef>
            <a:fontRef idx="minor">
              <a:schemeClr val="tx1"/>
            </a:fontRef>
          </p:style>
        </p:cxnSp>
      </p:grpSp>
      <p:sp>
        <p:nvSpPr>
          <p:cNvPr id="83" name="Freeform 82"/>
          <p:cNvSpPr/>
          <p:nvPr/>
        </p:nvSpPr>
        <p:spPr>
          <a:xfrm rot="14310762" flipH="1">
            <a:off x="6849558" y="2744558"/>
            <a:ext cx="71897" cy="203370"/>
          </a:xfrm>
          <a:custGeom>
            <a:avLst/>
            <a:gdLst>
              <a:gd name="connsiteX0" fmla="*/ 0 w 138223"/>
              <a:gd name="connsiteY0" fmla="*/ 255182 h 255182"/>
              <a:gd name="connsiteX1" fmla="*/ 10633 w 138223"/>
              <a:gd name="connsiteY1" fmla="*/ 95693 h 255182"/>
              <a:gd name="connsiteX2" fmla="*/ 74428 w 138223"/>
              <a:gd name="connsiteY2" fmla="*/ 0 h 255182"/>
              <a:gd name="connsiteX3" fmla="*/ 95693 w 138223"/>
              <a:gd name="connsiteY3" fmla="*/ 0 h 255182"/>
              <a:gd name="connsiteX4" fmla="*/ 138223 w 138223"/>
              <a:gd name="connsiteY4" fmla="*/ 106326 h 255182"/>
              <a:gd name="connsiteX5" fmla="*/ 127591 w 138223"/>
              <a:gd name="connsiteY5" fmla="*/ 244549 h 255182"/>
              <a:gd name="connsiteX6" fmla="*/ 95693 w 138223"/>
              <a:gd name="connsiteY6" fmla="*/ 255182 h 255182"/>
              <a:gd name="connsiteX7" fmla="*/ 116958 w 138223"/>
              <a:gd name="connsiteY7" fmla="*/ 138224 h 255182"/>
              <a:gd name="connsiteX8" fmla="*/ 85061 w 138223"/>
              <a:gd name="connsiteY8" fmla="*/ 42531 h 255182"/>
              <a:gd name="connsiteX9" fmla="*/ 31898 w 138223"/>
              <a:gd name="connsiteY9" fmla="*/ 138224 h 255182"/>
              <a:gd name="connsiteX10" fmla="*/ 0 w 138223"/>
              <a:gd name="connsiteY10" fmla="*/ 255182 h 25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8223" h="255182">
                <a:moveTo>
                  <a:pt x="0" y="255182"/>
                </a:moveTo>
                <a:lnTo>
                  <a:pt x="10633" y="95693"/>
                </a:lnTo>
                <a:lnTo>
                  <a:pt x="74428" y="0"/>
                </a:lnTo>
                <a:lnTo>
                  <a:pt x="95693" y="0"/>
                </a:lnTo>
                <a:lnTo>
                  <a:pt x="138223" y="106326"/>
                </a:lnTo>
                <a:lnTo>
                  <a:pt x="127591" y="244549"/>
                </a:lnTo>
                <a:lnTo>
                  <a:pt x="95693" y="255182"/>
                </a:lnTo>
                <a:lnTo>
                  <a:pt x="116958" y="138224"/>
                </a:lnTo>
                <a:lnTo>
                  <a:pt x="85061" y="42531"/>
                </a:lnTo>
                <a:lnTo>
                  <a:pt x="31898" y="138224"/>
                </a:lnTo>
                <a:lnTo>
                  <a:pt x="0" y="25518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83"/>
          <p:cNvSpPr/>
          <p:nvPr/>
        </p:nvSpPr>
        <p:spPr>
          <a:xfrm rot="16756002">
            <a:off x="6671518" y="2459362"/>
            <a:ext cx="60728" cy="173725"/>
          </a:xfrm>
          <a:custGeom>
            <a:avLst/>
            <a:gdLst>
              <a:gd name="connsiteX0" fmla="*/ 0 w 191386"/>
              <a:gd name="connsiteY0" fmla="*/ 340241 h 340241"/>
              <a:gd name="connsiteX1" fmla="*/ 0 w 191386"/>
              <a:gd name="connsiteY1" fmla="*/ 106325 h 340241"/>
              <a:gd name="connsiteX2" fmla="*/ 85060 w 191386"/>
              <a:gd name="connsiteY2" fmla="*/ 0 h 340241"/>
              <a:gd name="connsiteX3" fmla="*/ 148856 w 191386"/>
              <a:gd name="connsiteY3" fmla="*/ 0 h 340241"/>
              <a:gd name="connsiteX4" fmla="*/ 191386 w 191386"/>
              <a:gd name="connsiteY4" fmla="*/ 106325 h 340241"/>
              <a:gd name="connsiteX5" fmla="*/ 191386 w 191386"/>
              <a:gd name="connsiteY5" fmla="*/ 340241 h 340241"/>
              <a:gd name="connsiteX6" fmla="*/ 127591 w 191386"/>
              <a:gd name="connsiteY6" fmla="*/ 340241 h 340241"/>
              <a:gd name="connsiteX7" fmla="*/ 148856 w 191386"/>
              <a:gd name="connsiteY7" fmla="*/ 138223 h 340241"/>
              <a:gd name="connsiteX8" fmla="*/ 116958 w 191386"/>
              <a:gd name="connsiteY8" fmla="*/ 74428 h 340241"/>
              <a:gd name="connsiteX9" fmla="*/ 85060 w 191386"/>
              <a:gd name="connsiteY9" fmla="*/ 85060 h 340241"/>
              <a:gd name="connsiteX10" fmla="*/ 85060 w 191386"/>
              <a:gd name="connsiteY10" fmla="*/ 85060 h 340241"/>
              <a:gd name="connsiteX11" fmla="*/ 42530 w 191386"/>
              <a:gd name="connsiteY11" fmla="*/ 255181 h 340241"/>
              <a:gd name="connsiteX12" fmla="*/ 53163 w 191386"/>
              <a:gd name="connsiteY12" fmla="*/ 329609 h 340241"/>
              <a:gd name="connsiteX13" fmla="*/ 0 w 191386"/>
              <a:gd name="connsiteY13" fmla="*/ 340241 h 340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86" h="340241">
                <a:moveTo>
                  <a:pt x="0" y="340241"/>
                </a:moveTo>
                <a:lnTo>
                  <a:pt x="0" y="106325"/>
                </a:lnTo>
                <a:lnTo>
                  <a:pt x="85060" y="0"/>
                </a:lnTo>
                <a:lnTo>
                  <a:pt x="148856" y="0"/>
                </a:lnTo>
                <a:lnTo>
                  <a:pt x="191386" y="106325"/>
                </a:lnTo>
                <a:lnTo>
                  <a:pt x="191386" y="340241"/>
                </a:lnTo>
                <a:lnTo>
                  <a:pt x="127591" y="340241"/>
                </a:lnTo>
                <a:lnTo>
                  <a:pt x="148856" y="138223"/>
                </a:lnTo>
                <a:lnTo>
                  <a:pt x="116958" y="74428"/>
                </a:lnTo>
                <a:lnTo>
                  <a:pt x="85060" y="85060"/>
                </a:lnTo>
                <a:lnTo>
                  <a:pt x="85060" y="85060"/>
                </a:lnTo>
                <a:lnTo>
                  <a:pt x="42530" y="255181"/>
                </a:lnTo>
                <a:lnTo>
                  <a:pt x="53163" y="329609"/>
                </a:lnTo>
                <a:lnTo>
                  <a:pt x="0" y="3402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84"/>
          <p:cNvSpPr/>
          <p:nvPr/>
        </p:nvSpPr>
        <p:spPr>
          <a:xfrm rot="20156118">
            <a:off x="7272240" y="1577655"/>
            <a:ext cx="215991" cy="208409"/>
          </a:xfrm>
          <a:custGeom>
            <a:avLst/>
            <a:gdLst>
              <a:gd name="connsiteX0" fmla="*/ 0 w 212651"/>
              <a:gd name="connsiteY0" fmla="*/ 106325 h 245165"/>
              <a:gd name="connsiteX1" fmla="*/ 0 w 212651"/>
              <a:gd name="connsiteY1" fmla="*/ 106325 h 245165"/>
              <a:gd name="connsiteX2" fmla="*/ 31897 w 212651"/>
              <a:gd name="connsiteY2" fmla="*/ 233916 h 245165"/>
              <a:gd name="connsiteX3" fmla="*/ 63795 w 212651"/>
              <a:gd name="connsiteY3" fmla="*/ 244548 h 245165"/>
              <a:gd name="connsiteX4" fmla="*/ 85060 w 212651"/>
              <a:gd name="connsiteY4" fmla="*/ 244548 h 245165"/>
              <a:gd name="connsiteX5" fmla="*/ 85060 w 212651"/>
              <a:gd name="connsiteY5" fmla="*/ 244548 h 245165"/>
              <a:gd name="connsiteX6" fmla="*/ 191386 w 212651"/>
              <a:gd name="connsiteY6" fmla="*/ 159488 h 245165"/>
              <a:gd name="connsiteX7" fmla="*/ 212651 w 212651"/>
              <a:gd name="connsiteY7" fmla="*/ 63795 h 245165"/>
              <a:gd name="connsiteX8" fmla="*/ 148856 w 212651"/>
              <a:gd name="connsiteY8" fmla="*/ 0 h 245165"/>
              <a:gd name="connsiteX9" fmla="*/ 85060 w 212651"/>
              <a:gd name="connsiteY9" fmla="*/ 10632 h 245165"/>
              <a:gd name="connsiteX10" fmla="*/ 0 w 212651"/>
              <a:gd name="connsiteY10" fmla="*/ 106325 h 245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2651" h="245165">
                <a:moveTo>
                  <a:pt x="0" y="106325"/>
                </a:moveTo>
                <a:lnTo>
                  <a:pt x="0" y="106325"/>
                </a:lnTo>
                <a:cubicBezTo>
                  <a:pt x="3667" y="139333"/>
                  <a:pt x="-3835" y="205330"/>
                  <a:pt x="31897" y="233916"/>
                </a:cubicBezTo>
                <a:cubicBezTo>
                  <a:pt x="40649" y="240917"/>
                  <a:pt x="52805" y="242350"/>
                  <a:pt x="63795" y="244548"/>
                </a:cubicBezTo>
                <a:cubicBezTo>
                  <a:pt x="70746" y="245938"/>
                  <a:pt x="77972" y="244548"/>
                  <a:pt x="85060" y="244548"/>
                </a:cubicBezTo>
                <a:lnTo>
                  <a:pt x="85060" y="244548"/>
                </a:lnTo>
                <a:lnTo>
                  <a:pt x="191386" y="159488"/>
                </a:lnTo>
                <a:lnTo>
                  <a:pt x="212651" y="63795"/>
                </a:lnTo>
                <a:lnTo>
                  <a:pt x="148856" y="0"/>
                </a:lnTo>
                <a:lnTo>
                  <a:pt x="85060" y="10632"/>
                </a:lnTo>
                <a:lnTo>
                  <a:pt x="0" y="106325"/>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4665363" y="1619380"/>
            <a:ext cx="1428596" cy="369332"/>
          </a:xfrm>
          <a:prstGeom prst="rect">
            <a:avLst/>
          </a:prstGeom>
          <a:noFill/>
        </p:spPr>
        <p:txBody>
          <a:bodyPr wrap="none" rtlCol="0">
            <a:spAutoFit/>
          </a:bodyPr>
          <a:lstStyle/>
          <a:p>
            <a:r>
              <a:rPr lang="en-US" b="1" dirty="0" smtClean="0">
                <a:solidFill>
                  <a:srgbClr val="FF0000"/>
                </a:solidFill>
              </a:rPr>
              <a:t>INHIBITION</a:t>
            </a:r>
            <a:endParaRPr lang="en-US" b="1" dirty="0">
              <a:solidFill>
                <a:srgbClr val="FF0000"/>
              </a:solidFill>
            </a:endParaRPr>
          </a:p>
        </p:txBody>
      </p:sp>
      <p:sp>
        <p:nvSpPr>
          <p:cNvPr id="87" name="TextBox 86"/>
          <p:cNvSpPr txBox="1"/>
          <p:nvPr/>
        </p:nvSpPr>
        <p:spPr>
          <a:xfrm>
            <a:off x="7391629" y="1579666"/>
            <a:ext cx="1561068" cy="369332"/>
          </a:xfrm>
          <a:prstGeom prst="rect">
            <a:avLst/>
          </a:prstGeom>
          <a:noFill/>
        </p:spPr>
        <p:txBody>
          <a:bodyPr wrap="none" rtlCol="0">
            <a:spAutoFit/>
          </a:bodyPr>
          <a:lstStyle/>
          <a:p>
            <a:r>
              <a:rPr lang="en-US" b="1" dirty="0" smtClean="0">
                <a:solidFill>
                  <a:srgbClr val="00FF00"/>
                </a:solidFill>
              </a:rPr>
              <a:t>ACTIVATION</a:t>
            </a:r>
            <a:endParaRPr lang="en-US" b="1" dirty="0">
              <a:solidFill>
                <a:srgbClr val="00FF00"/>
              </a:solidFill>
            </a:endParaRPr>
          </a:p>
        </p:txBody>
      </p:sp>
      <p:sp>
        <p:nvSpPr>
          <p:cNvPr id="88" name="Freeform 87"/>
          <p:cNvSpPr/>
          <p:nvPr/>
        </p:nvSpPr>
        <p:spPr>
          <a:xfrm rot="14837037">
            <a:off x="6679578" y="1898474"/>
            <a:ext cx="231737" cy="160600"/>
          </a:xfrm>
          <a:custGeom>
            <a:avLst/>
            <a:gdLst>
              <a:gd name="connsiteX0" fmla="*/ 0 w 212651"/>
              <a:gd name="connsiteY0" fmla="*/ 106325 h 245165"/>
              <a:gd name="connsiteX1" fmla="*/ 0 w 212651"/>
              <a:gd name="connsiteY1" fmla="*/ 106325 h 245165"/>
              <a:gd name="connsiteX2" fmla="*/ 31897 w 212651"/>
              <a:gd name="connsiteY2" fmla="*/ 233916 h 245165"/>
              <a:gd name="connsiteX3" fmla="*/ 63795 w 212651"/>
              <a:gd name="connsiteY3" fmla="*/ 244548 h 245165"/>
              <a:gd name="connsiteX4" fmla="*/ 85060 w 212651"/>
              <a:gd name="connsiteY4" fmla="*/ 244548 h 245165"/>
              <a:gd name="connsiteX5" fmla="*/ 85060 w 212651"/>
              <a:gd name="connsiteY5" fmla="*/ 244548 h 245165"/>
              <a:gd name="connsiteX6" fmla="*/ 191386 w 212651"/>
              <a:gd name="connsiteY6" fmla="*/ 159488 h 245165"/>
              <a:gd name="connsiteX7" fmla="*/ 212651 w 212651"/>
              <a:gd name="connsiteY7" fmla="*/ 63795 h 245165"/>
              <a:gd name="connsiteX8" fmla="*/ 148856 w 212651"/>
              <a:gd name="connsiteY8" fmla="*/ 0 h 245165"/>
              <a:gd name="connsiteX9" fmla="*/ 85060 w 212651"/>
              <a:gd name="connsiteY9" fmla="*/ 10632 h 245165"/>
              <a:gd name="connsiteX10" fmla="*/ 0 w 212651"/>
              <a:gd name="connsiteY10" fmla="*/ 106325 h 245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2651" h="245165">
                <a:moveTo>
                  <a:pt x="0" y="106325"/>
                </a:moveTo>
                <a:lnTo>
                  <a:pt x="0" y="106325"/>
                </a:lnTo>
                <a:cubicBezTo>
                  <a:pt x="3667" y="139333"/>
                  <a:pt x="-3835" y="205330"/>
                  <a:pt x="31897" y="233916"/>
                </a:cubicBezTo>
                <a:cubicBezTo>
                  <a:pt x="40649" y="240917"/>
                  <a:pt x="52805" y="242350"/>
                  <a:pt x="63795" y="244548"/>
                </a:cubicBezTo>
                <a:cubicBezTo>
                  <a:pt x="70746" y="245938"/>
                  <a:pt x="77972" y="244548"/>
                  <a:pt x="85060" y="244548"/>
                </a:cubicBezTo>
                <a:lnTo>
                  <a:pt x="85060" y="244548"/>
                </a:lnTo>
                <a:lnTo>
                  <a:pt x="191386" y="159488"/>
                </a:lnTo>
                <a:lnTo>
                  <a:pt x="212651" y="63795"/>
                </a:lnTo>
                <a:lnTo>
                  <a:pt x="148856" y="0"/>
                </a:lnTo>
                <a:lnTo>
                  <a:pt x="85060" y="10632"/>
                </a:lnTo>
                <a:lnTo>
                  <a:pt x="0" y="106325"/>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88"/>
          <p:cNvSpPr/>
          <p:nvPr/>
        </p:nvSpPr>
        <p:spPr>
          <a:xfrm rot="21221344">
            <a:off x="7308370" y="3177152"/>
            <a:ext cx="256217" cy="175106"/>
          </a:xfrm>
          <a:custGeom>
            <a:avLst/>
            <a:gdLst>
              <a:gd name="connsiteX0" fmla="*/ 0 w 212651"/>
              <a:gd name="connsiteY0" fmla="*/ 106325 h 245165"/>
              <a:gd name="connsiteX1" fmla="*/ 0 w 212651"/>
              <a:gd name="connsiteY1" fmla="*/ 106325 h 245165"/>
              <a:gd name="connsiteX2" fmla="*/ 31897 w 212651"/>
              <a:gd name="connsiteY2" fmla="*/ 233916 h 245165"/>
              <a:gd name="connsiteX3" fmla="*/ 63795 w 212651"/>
              <a:gd name="connsiteY3" fmla="*/ 244548 h 245165"/>
              <a:gd name="connsiteX4" fmla="*/ 85060 w 212651"/>
              <a:gd name="connsiteY4" fmla="*/ 244548 h 245165"/>
              <a:gd name="connsiteX5" fmla="*/ 85060 w 212651"/>
              <a:gd name="connsiteY5" fmla="*/ 244548 h 245165"/>
              <a:gd name="connsiteX6" fmla="*/ 191386 w 212651"/>
              <a:gd name="connsiteY6" fmla="*/ 159488 h 245165"/>
              <a:gd name="connsiteX7" fmla="*/ 212651 w 212651"/>
              <a:gd name="connsiteY7" fmla="*/ 63795 h 245165"/>
              <a:gd name="connsiteX8" fmla="*/ 148856 w 212651"/>
              <a:gd name="connsiteY8" fmla="*/ 0 h 245165"/>
              <a:gd name="connsiteX9" fmla="*/ 85060 w 212651"/>
              <a:gd name="connsiteY9" fmla="*/ 10632 h 245165"/>
              <a:gd name="connsiteX10" fmla="*/ 0 w 212651"/>
              <a:gd name="connsiteY10" fmla="*/ 106325 h 245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2651" h="245165">
                <a:moveTo>
                  <a:pt x="0" y="106325"/>
                </a:moveTo>
                <a:lnTo>
                  <a:pt x="0" y="106325"/>
                </a:lnTo>
                <a:cubicBezTo>
                  <a:pt x="3667" y="139333"/>
                  <a:pt x="-3835" y="205330"/>
                  <a:pt x="31897" y="233916"/>
                </a:cubicBezTo>
                <a:cubicBezTo>
                  <a:pt x="40649" y="240917"/>
                  <a:pt x="52805" y="242350"/>
                  <a:pt x="63795" y="244548"/>
                </a:cubicBezTo>
                <a:cubicBezTo>
                  <a:pt x="70746" y="245938"/>
                  <a:pt x="77972" y="244548"/>
                  <a:pt x="85060" y="244548"/>
                </a:cubicBezTo>
                <a:lnTo>
                  <a:pt x="85060" y="244548"/>
                </a:lnTo>
                <a:lnTo>
                  <a:pt x="191386" y="159488"/>
                </a:lnTo>
                <a:lnTo>
                  <a:pt x="212651" y="63795"/>
                </a:lnTo>
                <a:lnTo>
                  <a:pt x="148856" y="0"/>
                </a:lnTo>
                <a:lnTo>
                  <a:pt x="85060" y="10632"/>
                </a:lnTo>
                <a:lnTo>
                  <a:pt x="0" y="106325"/>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5040873" y="3686840"/>
            <a:ext cx="3911824" cy="307777"/>
          </a:xfrm>
          <a:prstGeom prst="rect">
            <a:avLst/>
          </a:prstGeom>
          <a:noFill/>
        </p:spPr>
        <p:txBody>
          <a:bodyPr wrap="square" rtlCol="0">
            <a:spAutoFit/>
          </a:bodyPr>
          <a:lstStyle/>
          <a:p>
            <a:r>
              <a:rPr lang="en-US" sz="1200" dirty="0" smtClean="0"/>
              <a:t>= </a:t>
            </a:r>
            <a:r>
              <a:rPr lang="en-US" sz="1400" b="1" dirty="0" err="1" smtClean="0"/>
              <a:t>Nivolumab</a:t>
            </a:r>
            <a:r>
              <a:rPr lang="en-US" sz="1400" b="1" dirty="0" smtClean="0"/>
              <a:t> or </a:t>
            </a:r>
            <a:r>
              <a:rPr lang="en-US" sz="1400" b="1" dirty="0" err="1" smtClean="0"/>
              <a:t>pembrolizumab</a:t>
            </a:r>
            <a:r>
              <a:rPr lang="en-US" sz="1400" b="1" dirty="0" smtClean="0"/>
              <a:t> (anti-PD-1)  </a:t>
            </a:r>
            <a:endParaRPr lang="en-US" sz="1400" b="1" dirty="0"/>
          </a:p>
        </p:txBody>
      </p:sp>
      <p:sp>
        <p:nvSpPr>
          <p:cNvPr id="91" name="Freeform 90"/>
          <p:cNvSpPr/>
          <p:nvPr/>
        </p:nvSpPr>
        <p:spPr>
          <a:xfrm rot="21221344">
            <a:off x="4833448" y="3709453"/>
            <a:ext cx="256217" cy="175106"/>
          </a:xfrm>
          <a:custGeom>
            <a:avLst/>
            <a:gdLst>
              <a:gd name="connsiteX0" fmla="*/ 0 w 212651"/>
              <a:gd name="connsiteY0" fmla="*/ 106325 h 245165"/>
              <a:gd name="connsiteX1" fmla="*/ 0 w 212651"/>
              <a:gd name="connsiteY1" fmla="*/ 106325 h 245165"/>
              <a:gd name="connsiteX2" fmla="*/ 31897 w 212651"/>
              <a:gd name="connsiteY2" fmla="*/ 233916 h 245165"/>
              <a:gd name="connsiteX3" fmla="*/ 63795 w 212651"/>
              <a:gd name="connsiteY3" fmla="*/ 244548 h 245165"/>
              <a:gd name="connsiteX4" fmla="*/ 85060 w 212651"/>
              <a:gd name="connsiteY4" fmla="*/ 244548 h 245165"/>
              <a:gd name="connsiteX5" fmla="*/ 85060 w 212651"/>
              <a:gd name="connsiteY5" fmla="*/ 244548 h 245165"/>
              <a:gd name="connsiteX6" fmla="*/ 191386 w 212651"/>
              <a:gd name="connsiteY6" fmla="*/ 159488 h 245165"/>
              <a:gd name="connsiteX7" fmla="*/ 212651 w 212651"/>
              <a:gd name="connsiteY7" fmla="*/ 63795 h 245165"/>
              <a:gd name="connsiteX8" fmla="*/ 148856 w 212651"/>
              <a:gd name="connsiteY8" fmla="*/ 0 h 245165"/>
              <a:gd name="connsiteX9" fmla="*/ 85060 w 212651"/>
              <a:gd name="connsiteY9" fmla="*/ 10632 h 245165"/>
              <a:gd name="connsiteX10" fmla="*/ 0 w 212651"/>
              <a:gd name="connsiteY10" fmla="*/ 106325 h 245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2651" h="245165">
                <a:moveTo>
                  <a:pt x="0" y="106325"/>
                </a:moveTo>
                <a:lnTo>
                  <a:pt x="0" y="106325"/>
                </a:lnTo>
                <a:cubicBezTo>
                  <a:pt x="3667" y="139333"/>
                  <a:pt x="-3835" y="205330"/>
                  <a:pt x="31897" y="233916"/>
                </a:cubicBezTo>
                <a:cubicBezTo>
                  <a:pt x="40649" y="240917"/>
                  <a:pt x="52805" y="242350"/>
                  <a:pt x="63795" y="244548"/>
                </a:cubicBezTo>
                <a:cubicBezTo>
                  <a:pt x="70746" y="245938"/>
                  <a:pt x="77972" y="244548"/>
                  <a:pt x="85060" y="244548"/>
                </a:cubicBezTo>
                <a:lnTo>
                  <a:pt x="85060" y="244548"/>
                </a:lnTo>
                <a:lnTo>
                  <a:pt x="191386" y="159488"/>
                </a:lnTo>
                <a:lnTo>
                  <a:pt x="212651" y="63795"/>
                </a:lnTo>
                <a:lnTo>
                  <a:pt x="148856" y="0"/>
                </a:lnTo>
                <a:lnTo>
                  <a:pt x="85060" y="10632"/>
                </a:lnTo>
                <a:lnTo>
                  <a:pt x="0" y="106325"/>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p:cNvSpPr txBox="1"/>
          <p:nvPr/>
        </p:nvSpPr>
        <p:spPr>
          <a:xfrm>
            <a:off x="717775" y="3686839"/>
            <a:ext cx="2879601" cy="276999"/>
          </a:xfrm>
          <a:prstGeom prst="rect">
            <a:avLst/>
          </a:prstGeom>
          <a:noFill/>
        </p:spPr>
        <p:txBody>
          <a:bodyPr wrap="square" rtlCol="0">
            <a:spAutoFit/>
          </a:bodyPr>
          <a:lstStyle/>
          <a:p>
            <a:r>
              <a:rPr lang="en-US" sz="1200" dirty="0" smtClean="0"/>
              <a:t>APC = Antigen-Presenting Cell </a:t>
            </a:r>
            <a:endParaRPr lang="en-US" sz="1200" dirty="0"/>
          </a:p>
        </p:txBody>
      </p:sp>
      <p:sp>
        <p:nvSpPr>
          <p:cNvPr id="78" name="TextBox 77"/>
          <p:cNvSpPr txBox="1"/>
          <p:nvPr/>
        </p:nvSpPr>
        <p:spPr>
          <a:xfrm>
            <a:off x="960509" y="3963838"/>
            <a:ext cx="6959964" cy="584775"/>
          </a:xfrm>
          <a:prstGeom prst="rect">
            <a:avLst/>
          </a:prstGeom>
          <a:noFill/>
        </p:spPr>
        <p:txBody>
          <a:bodyPr wrap="square" rtlCol="0">
            <a:spAutoFit/>
          </a:bodyPr>
          <a:lstStyle/>
          <a:p>
            <a:r>
              <a:rPr lang="en-US" sz="1600" b="1" i="1" dirty="0" smtClean="0">
                <a:latin typeface="Arial" panose="020B0604020202020204" pitchFamily="34" charset="0"/>
                <a:cs typeface="Arial" panose="020B0604020202020204" pitchFamily="34" charset="0"/>
              </a:rPr>
              <a:t>Immuno-oncology agents such as checkpoint inhibitors are changing the treatment paradigm for many oncology disease states</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054611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5188"/>
            <a:ext cx="9058275" cy="1119168"/>
          </a:xfrm>
        </p:spPr>
        <p:txBody>
          <a:bodyPr/>
          <a:lstStyle/>
          <a:p>
            <a:r>
              <a:rPr lang="en-US" sz="2800" dirty="0" smtClean="0"/>
              <a:t>The CTLA-4 inhibitor </a:t>
            </a:r>
            <a:r>
              <a:rPr lang="en-US" sz="2800" dirty="0" err="1" smtClean="0"/>
              <a:t>ipilimumab</a:t>
            </a:r>
            <a:r>
              <a:rPr lang="en-US" sz="2800" dirty="0"/>
              <a:t> </a:t>
            </a:r>
            <a:r>
              <a:rPr lang="en-US" sz="2800" dirty="0" smtClean="0"/>
              <a:t>dramatically improved survival for patients with advanced melanoma</a:t>
            </a:r>
            <a:endParaRPr lang="en-US" sz="2800" dirty="0"/>
          </a:p>
        </p:txBody>
      </p:sp>
      <p:sp>
        <p:nvSpPr>
          <p:cNvPr id="4" name="Content Placeholder 2"/>
          <p:cNvSpPr txBox="1">
            <a:spLocks/>
          </p:cNvSpPr>
          <p:nvPr/>
        </p:nvSpPr>
        <p:spPr>
          <a:xfrm>
            <a:off x="931334" y="1341836"/>
            <a:ext cx="7145867" cy="91778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Arial"/>
                <a:ea typeface="+mn-ea"/>
                <a:cs typeface="Arial"/>
              </a:defRPr>
            </a:lvl1pPr>
            <a:lvl2pPr marL="868680" indent="-457200" algn="l" defTabSz="914400" rtl="0" eaLnBrk="1" latinLnBrk="0" hangingPunct="1">
              <a:spcBef>
                <a:spcPct val="20000"/>
              </a:spcBef>
              <a:buClr>
                <a:schemeClr val="accent2"/>
              </a:buClr>
              <a:buFont typeface="Courier New" panose="02070309020205020404" pitchFamily="49" charset="0"/>
              <a:buChar char="o"/>
              <a:defRPr sz="2000" kern="1200">
                <a:solidFill>
                  <a:schemeClr val="tx1"/>
                </a:solidFill>
                <a:latin typeface="Arial"/>
                <a:ea typeface="+mn-ea"/>
                <a:cs typeface="Arial"/>
              </a:defRPr>
            </a:lvl2pPr>
            <a:lvl3pPr marL="1005840" indent="-228600" algn="l" defTabSz="914400" rtl="0" eaLnBrk="1" latinLnBrk="0" hangingPunct="1">
              <a:spcBef>
                <a:spcPct val="20000"/>
              </a:spcBef>
              <a:buClr>
                <a:schemeClr val="accent3"/>
              </a:buClr>
              <a:buFont typeface="Wingdings" panose="05000000000000000000" pitchFamily="2" charset="2"/>
              <a:buChar char="Ø"/>
              <a:defRPr sz="1800" kern="1200">
                <a:solidFill>
                  <a:schemeClr val="tx1"/>
                </a:solidFill>
                <a:latin typeface="Arial"/>
                <a:ea typeface="+mn-ea"/>
                <a:cs typeface="Arial"/>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Arial"/>
                <a:ea typeface="+mn-ea"/>
                <a:cs typeface="Arial"/>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Arial"/>
                <a:ea typeface="+mn-ea"/>
                <a:cs typeface="Arial"/>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US" sz="1800" b="1" i="1" dirty="0">
                <a:latin typeface="+mn-lt"/>
              </a:rPr>
              <a:t>P</a:t>
            </a:r>
            <a:r>
              <a:rPr lang="en-US" sz="1800" b="1" i="1" dirty="0" smtClean="0">
                <a:latin typeface="+mn-lt"/>
              </a:rPr>
              <a:t>atients with </a:t>
            </a:r>
            <a:r>
              <a:rPr lang="en-US" sz="1800" b="1" i="1" dirty="0" err="1" smtClean="0">
                <a:latin typeface="+mn-lt"/>
              </a:rPr>
              <a:t>unresectable</a:t>
            </a:r>
            <a:r>
              <a:rPr lang="en-US" sz="1800" b="1" i="1" dirty="0" smtClean="0">
                <a:latin typeface="+mn-lt"/>
              </a:rPr>
              <a:t> or metastatic melanoma previously treated with one or more of the following: </a:t>
            </a:r>
            <a:r>
              <a:rPr lang="en-US" sz="1800" b="1" i="1" dirty="0" err="1" smtClean="0">
                <a:latin typeface="+mn-lt"/>
              </a:rPr>
              <a:t>aldesleukin</a:t>
            </a:r>
            <a:r>
              <a:rPr lang="en-US" sz="1800" b="1" i="1" dirty="0" smtClean="0">
                <a:latin typeface="+mn-lt"/>
              </a:rPr>
              <a:t>, </a:t>
            </a:r>
            <a:r>
              <a:rPr lang="en-US" sz="1800" b="1" i="1" dirty="0" err="1" smtClean="0">
                <a:latin typeface="+mn-lt"/>
              </a:rPr>
              <a:t>dacarbazine</a:t>
            </a:r>
            <a:r>
              <a:rPr lang="en-US" sz="1800" b="1" i="1" dirty="0" smtClean="0">
                <a:latin typeface="+mn-lt"/>
              </a:rPr>
              <a:t>, </a:t>
            </a:r>
            <a:r>
              <a:rPr lang="en-US" sz="1800" b="1" i="1" dirty="0" err="1" smtClean="0">
                <a:latin typeface="+mn-lt"/>
              </a:rPr>
              <a:t>temozolomide</a:t>
            </a:r>
            <a:r>
              <a:rPr lang="en-US" sz="1800" b="1" i="1" dirty="0" smtClean="0">
                <a:latin typeface="+mn-lt"/>
              </a:rPr>
              <a:t>, </a:t>
            </a:r>
            <a:r>
              <a:rPr lang="en-US" sz="1800" b="1" i="1" dirty="0" err="1" smtClean="0">
                <a:latin typeface="+mn-lt"/>
              </a:rPr>
              <a:t>fotemustine</a:t>
            </a:r>
            <a:r>
              <a:rPr lang="en-US" sz="1800" b="1" i="1" dirty="0" smtClean="0">
                <a:latin typeface="+mn-lt"/>
              </a:rPr>
              <a:t>, or carboplatin:</a:t>
            </a:r>
            <a:endParaRPr lang="en-US" sz="1800" b="1" i="1" dirty="0">
              <a:latin typeface="+mn-lt"/>
            </a:endParaRPr>
          </a:p>
        </p:txBody>
      </p:sp>
      <p:graphicFrame>
        <p:nvGraphicFramePr>
          <p:cNvPr id="5" name="Table 4"/>
          <p:cNvGraphicFramePr>
            <a:graphicFrameLocks noGrp="1"/>
          </p:cNvGraphicFramePr>
          <p:nvPr>
            <p:extLst>
              <p:ext uri="{D42A27DB-BD31-4B8C-83A1-F6EECF244321}">
                <p14:modId xmlns="" xmlns:p14="http://schemas.microsoft.com/office/powerpoint/2010/main" val="3440137625"/>
              </p:ext>
            </p:extLst>
          </p:nvPr>
        </p:nvGraphicFramePr>
        <p:xfrm>
          <a:off x="457200" y="2353284"/>
          <a:ext cx="7884583" cy="1695928"/>
        </p:xfrm>
        <a:graphic>
          <a:graphicData uri="http://schemas.openxmlformats.org/drawingml/2006/table">
            <a:tbl>
              <a:tblPr/>
              <a:tblGrid>
                <a:gridCol w="781538"/>
                <a:gridCol w="1611923"/>
                <a:gridCol w="1709616"/>
                <a:gridCol w="1497949"/>
                <a:gridCol w="1502019"/>
                <a:gridCol w="781538"/>
              </a:tblGrid>
              <a:tr h="190024">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r>
              <a:tr h="372904">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smtClean="0">
                          <a:solidFill>
                            <a:srgbClr val="000000"/>
                          </a:solidFill>
                          <a:effectLst/>
                          <a:latin typeface="Calibri" panose="020F0502020204030204" pitchFamily="34" charset="0"/>
                        </a:rPr>
                        <a:t>HLA-A2*0201 </a:t>
                      </a:r>
                      <a:r>
                        <a:rPr lang="en-US" sz="1200" b="1" i="0" u="none" strike="noStrike" dirty="0">
                          <a:solidFill>
                            <a:srgbClr val="000000"/>
                          </a:solidFill>
                          <a:effectLst/>
                          <a:latin typeface="Calibri" panose="020F0502020204030204" pitchFamily="34" charset="0"/>
                        </a:rPr>
                        <a:t>genotype**</a:t>
                      </a:r>
                    </a:p>
                  </a:txBody>
                  <a:tcPr marL="9525" marR="9525" marT="71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200" b="1" i="0" u="none" strike="noStrike" dirty="0" err="1">
                          <a:solidFill>
                            <a:srgbClr val="000000"/>
                          </a:solidFill>
                          <a:effectLst/>
                          <a:latin typeface="Calibri" panose="020F0502020204030204" pitchFamily="34" charset="0"/>
                        </a:rPr>
                        <a:t>ipilimumab</a:t>
                      </a:r>
                      <a:r>
                        <a:rPr lang="en-US" sz="1200" b="1" i="0" u="none" strike="noStrike" dirty="0">
                          <a:solidFill>
                            <a:srgbClr val="000000"/>
                          </a:solidFill>
                          <a:effectLst/>
                          <a:latin typeface="Calibri" panose="020F0502020204030204" pitchFamily="34" charset="0"/>
                        </a:rPr>
                        <a:t> + gp100* (n=403)</a:t>
                      </a:r>
                    </a:p>
                  </a:txBody>
                  <a:tcPr marL="9525" marR="9525" marT="7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b"/>
                      <a:r>
                        <a:rPr lang="en-US" sz="1200" b="1" i="0" u="none" strike="noStrike" dirty="0" err="1">
                          <a:solidFill>
                            <a:srgbClr val="000000"/>
                          </a:solidFill>
                          <a:effectLst/>
                          <a:latin typeface="Calibri" panose="020F0502020204030204" pitchFamily="34" charset="0"/>
                        </a:rPr>
                        <a:t>ipilimumab</a:t>
                      </a:r>
                      <a:r>
                        <a:rPr lang="en-US" sz="1200" b="1" i="0" u="none" strike="noStrike" dirty="0">
                          <a:solidFill>
                            <a:srgbClr val="000000"/>
                          </a:solidFill>
                          <a:effectLst/>
                          <a:latin typeface="Calibri" panose="020F0502020204030204" pitchFamily="34" charset="0"/>
                        </a:rPr>
                        <a:t> (n=137)</a:t>
                      </a:r>
                    </a:p>
                  </a:txBody>
                  <a:tcPr marL="9525" marR="9525"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b"/>
                      <a:r>
                        <a:rPr lang="en-US" sz="1200" b="1" i="0" u="none" strike="noStrike" dirty="0">
                          <a:solidFill>
                            <a:srgbClr val="000000"/>
                          </a:solidFill>
                          <a:effectLst/>
                          <a:latin typeface="Calibri" panose="020F0502020204030204" pitchFamily="34" charset="0"/>
                        </a:rPr>
                        <a:t>gp100 (n=136)</a:t>
                      </a:r>
                    </a:p>
                  </a:txBody>
                  <a:tcPr marL="9525" marR="9525" marT="71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w="12700" cap="flat" cmpd="sng" algn="ctr">
                      <a:solidFill>
                        <a:srgbClr val="000000"/>
                      </a:solidFill>
                      <a:prstDash val="solid"/>
                      <a:round/>
                      <a:headEnd type="none" w="med" len="med"/>
                      <a:tailEnd type="none" w="med" len="med"/>
                    </a:lnL>
                    <a:lnR>
                      <a:noFill/>
                    </a:lnR>
                    <a:lnT>
                      <a:noFill/>
                    </a:lnT>
                    <a:lnB>
                      <a:noFill/>
                    </a:lnB>
                  </a:tcPr>
                </a:tc>
              </a:tr>
              <a:tr h="372904">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Overall Survival (OS), median</a:t>
                      </a:r>
                    </a:p>
                  </a:txBody>
                  <a:tcPr marL="9525" marR="9525" marT="714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kern="1200" dirty="0">
                          <a:solidFill>
                            <a:srgbClr val="000000"/>
                          </a:solidFill>
                          <a:effectLst/>
                          <a:latin typeface="Calibri" panose="020F0502020204030204" pitchFamily="34" charset="0"/>
                          <a:ea typeface="+mn-ea"/>
                          <a:cs typeface="+mn-cs"/>
                        </a:rPr>
                        <a:t>10 months</a:t>
                      </a:r>
                    </a:p>
                  </a:txBody>
                  <a:tcPr marL="9525" marR="9525" marT="7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10 months</a:t>
                      </a:r>
                    </a:p>
                  </a:txBody>
                  <a:tcPr marL="9525" marR="9525"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6 months</a:t>
                      </a:r>
                    </a:p>
                  </a:txBody>
                  <a:tcPr marL="9525" marR="9525" marT="714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7144" marB="0" anchor="b">
                    <a:lnL w="12700" cap="flat" cmpd="sng" algn="ctr">
                      <a:solidFill>
                        <a:srgbClr val="000000"/>
                      </a:solidFill>
                      <a:prstDash val="solid"/>
                      <a:round/>
                      <a:headEnd type="none" w="med" len="med"/>
                      <a:tailEnd type="none" w="med" len="med"/>
                    </a:lnL>
                    <a:lnR>
                      <a:noFill/>
                    </a:lnR>
                    <a:lnT>
                      <a:noFill/>
                    </a:lnT>
                    <a:lnB>
                      <a:noFill/>
                    </a:lnB>
                  </a:tcPr>
                </a:tc>
              </a:tr>
              <a:tr h="190024">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r>
              <a:tr h="190024">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gridSpan="3">
                  <a:txBody>
                    <a:bodyPr/>
                    <a:lstStyle/>
                    <a:p>
                      <a:pPr algn="l" fontAlgn="b"/>
                      <a:r>
                        <a:rPr lang="en-US" sz="900" b="0" i="1" u="none" strike="noStrike" dirty="0">
                          <a:solidFill>
                            <a:srgbClr val="000000"/>
                          </a:solidFill>
                          <a:effectLst/>
                          <a:latin typeface="Calibri" panose="020F0502020204030204" pitchFamily="34" charset="0"/>
                        </a:rPr>
                        <a:t>* gp100 is an investigational peptide vaccine</a:t>
                      </a:r>
                    </a:p>
                  </a:txBody>
                  <a:tcPr marL="9525" marR="9525" marT="7144"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900" b="0" i="1"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900" b="0" i="1"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r>
              <a:tr h="190024">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gridSpan="4">
                  <a:txBody>
                    <a:bodyPr/>
                    <a:lstStyle/>
                    <a:p>
                      <a:pPr algn="l" fontAlgn="b"/>
                      <a:r>
                        <a:rPr lang="en-US" sz="900" b="0" i="1" u="none" strike="noStrike" dirty="0">
                          <a:solidFill>
                            <a:srgbClr val="000000"/>
                          </a:solidFill>
                          <a:effectLst/>
                          <a:latin typeface="Calibri" panose="020F0502020204030204" pitchFamily="34" charset="0"/>
                        </a:rPr>
                        <a:t>** facilitates immune presentation of  the investigational peptide vaccine</a:t>
                      </a:r>
                    </a:p>
                  </a:txBody>
                  <a:tcPr marL="9525" marR="9525"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900" b="0" i="1"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r>
              <a:tr h="190024">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9525" marR="9525" marT="7144" marB="0" anchor="b">
                    <a:lnL>
                      <a:noFill/>
                    </a:lnL>
                    <a:lnR>
                      <a:noFill/>
                    </a:lnR>
                    <a:lnT>
                      <a:noFill/>
                    </a:lnT>
                    <a:lnB>
                      <a:noFill/>
                    </a:lnB>
                  </a:tcPr>
                </a:tc>
              </a:tr>
            </a:tbl>
          </a:graphicData>
        </a:graphic>
      </p:graphicFrame>
      <p:sp>
        <p:nvSpPr>
          <p:cNvPr id="3" name="Rectangle 2"/>
          <p:cNvSpPr/>
          <p:nvPr/>
        </p:nvSpPr>
        <p:spPr>
          <a:xfrm>
            <a:off x="931333" y="4049212"/>
            <a:ext cx="7410450" cy="276999"/>
          </a:xfrm>
          <a:prstGeom prst="rect">
            <a:avLst/>
          </a:prstGeom>
        </p:spPr>
        <p:txBody>
          <a:bodyPr wrap="square">
            <a:spAutoFit/>
          </a:bodyPr>
          <a:lstStyle/>
          <a:p>
            <a:r>
              <a:rPr lang="en-US" sz="1200" i="1" dirty="0" smtClean="0"/>
              <a:t>(source: </a:t>
            </a:r>
            <a:r>
              <a:rPr lang="en-US" sz="1200" i="1" dirty="0" err="1" smtClean="0"/>
              <a:t>Yervoy</a:t>
            </a:r>
            <a:r>
              <a:rPr lang="en-US" sz="1200" i="1" dirty="0" smtClean="0"/>
              <a:t> </a:t>
            </a:r>
            <a:r>
              <a:rPr lang="en-US" sz="1200" i="1" dirty="0"/>
              <a:t>(</a:t>
            </a:r>
            <a:r>
              <a:rPr lang="en-US" sz="1200" i="1" dirty="0" err="1"/>
              <a:t>ipilimumab</a:t>
            </a:r>
            <a:r>
              <a:rPr lang="en-US" sz="1200" i="1" dirty="0"/>
              <a:t>) FDA approved label, Bristol-Myers Squibb</a:t>
            </a:r>
          </a:p>
        </p:txBody>
      </p:sp>
    </p:spTree>
    <p:extLst>
      <p:ext uri="{BB962C8B-B14F-4D97-AF65-F5344CB8AC3E}">
        <p14:creationId xmlns="" xmlns:p14="http://schemas.microsoft.com/office/powerpoint/2010/main" val="1747645035"/>
      </p:ext>
    </p:extLst>
  </p:cSld>
  <p:clrMapOvr>
    <a:masterClrMapping/>
  </p:clrMapOvr>
</p:sld>
</file>

<file path=ppt/theme/theme1.xml><?xml version="1.0" encoding="utf-8"?>
<a:theme xmlns:a="http://schemas.openxmlformats.org/drawingml/2006/main" name="ICLIO power point template">
  <a:themeElements>
    <a:clrScheme name="ICLIO Colors">
      <a:dk1>
        <a:srgbClr val="000000"/>
      </a:dk1>
      <a:lt1>
        <a:sysClr val="window" lastClr="FFFFFF"/>
      </a:lt1>
      <a:dk2>
        <a:srgbClr val="6FCCFF"/>
      </a:dk2>
      <a:lt2>
        <a:srgbClr val="243B55"/>
      </a:lt2>
      <a:accent1>
        <a:srgbClr val="486588"/>
      </a:accent1>
      <a:accent2>
        <a:srgbClr val="B2C9DB"/>
      </a:accent2>
      <a:accent3>
        <a:srgbClr val="FFFFFF"/>
      </a:accent3>
      <a:accent4>
        <a:srgbClr val="FFFFFF"/>
      </a:accent4>
      <a:accent5>
        <a:srgbClr val="FFFFFF"/>
      </a:accent5>
      <a:accent6>
        <a:srgbClr val="FFFFFF"/>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ICLIO power point template</Template>
  <TotalTime>42</TotalTime>
  <Words>2913</Words>
  <Application>Microsoft Office PowerPoint</Application>
  <PresentationFormat>On-screen Show (16:9)</PresentationFormat>
  <Paragraphs>272</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ICLIO power point template</vt:lpstr>
      <vt:lpstr>Immuno-Oncology Applications</vt:lpstr>
      <vt:lpstr>Financial Disclosures</vt:lpstr>
      <vt:lpstr>Off-Label Use Disclosures</vt:lpstr>
      <vt:lpstr>Concept of immunotherapy to treat cancer has been around for over a century</vt:lpstr>
      <vt:lpstr>Immunosurveillance theory supports the view of an immune response against tumors</vt:lpstr>
      <vt:lpstr>The New Era of Cancer Treatments: Immunotherapy</vt:lpstr>
      <vt:lpstr>Immunotherapy has become a standard of care in cancer</vt:lpstr>
      <vt:lpstr>Checkpoint Inhibitors: Mechanisms of Action</vt:lpstr>
      <vt:lpstr>The CTLA-4 inhibitor ipilimumab dramatically improved survival for patients with advanced melanoma</vt:lpstr>
      <vt:lpstr>Pembrolizumab and nivolumab demonstrated impressive response rates for patients with metastatic melanoma experiencing disease progression </vt:lpstr>
      <vt:lpstr>Nivolumab was approved earlier this year as subsequent therapy in patients with metastatic NSCLC</vt:lpstr>
      <vt:lpstr>Immuno-oncology agents are being developed as both monotherapy and in combination with other agents to treat a number of tumor types </vt:lpstr>
      <vt:lpstr>Considerations for healthcare providers when using immunotherapy to treat patients with cancer:</vt:lpstr>
      <vt:lpstr>The unique MOA of immuno-oncology agents requires modified tumor response criteria </vt:lpstr>
      <vt:lpstr>Patterns of response observed in patients with advanced melanoma treated with ipilimumab</vt:lpstr>
      <vt:lpstr>Differences between WHO (World Health Organization) classification and irRC</vt:lpstr>
      <vt:lpstr>Application of immune-related Response Criteria</vt:lpstr>
      <vt:lpstr>Healthcare providers will need to recognize and manage irAEs related to immunotherapy</vt:lpstr>
      <vt:lpstr> Immuno-Oncology: Challenges &amp; Considerations</vt:lpstr>
      <vt:lpstr>Summary</vt:lpstr>
      <vt:lpstr>References</vt:lpstr>
      <vt:lpstr>Slide 22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Immuno-Oncology Applications</dc:title>
  <dc:creator>llucas</dc:creator>
  <cp:lastModifiedBy>llucas</cp:lastModifiedBy>
  <cp:revision>9</cp:revision>
  <dcterms:created xsi:type="dcterms:W3CDTF">2015-09-10T14:22:41Z</dcterms:created>
  <dcterms:modified xsi:type="dcterms:W3CDTF">2015-09-30T18:30:48Z</dcterms:modified>
</cp:coreProperties>
</file>