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8" r:id="rId2"/>
    <p:sldId id="292" r:id="rId3"/>
    <p:sldId id="293"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4"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02" y="-24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2B71DA-5977-4083-A952-F0C4C98D85D3}" type="datetimeFigureOut">
              <a:rPr lang="en-US" smtClean="0"/>
              <a:pPr/>
              <a:t>9/30/2015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9E45AB-695B-4AE9-9D21-A8CCCDB9EF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noTextEdit="1"/>
          </p:cNvSpPr>
          <p:nvPr>
            <p:ph type="sldImg"/>
          </p:nvPr>
        </p:nvSpPr>
        <p:spPr>
          <a:ln/>
        </p:spPr>
      </p:sp>
      <p:sp>
        <p:nvSpPr>
          <p:cNvPr id="17715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1771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b="1">
                <a:solidFill>
                  <a:schemeClr val="tx1"/>
                </a:solidFill>
                <a:latin typeface="Arial" charset="0"/>
                <a:ea typeface="ＭＳ Ｐゴシック" charset="0"/>
                <a:cs typeface="ＭＳ Ｐゴシック" charset="0"/>
              </a:defRPr>
            </a:lvl1pPr>
            <a:lvl2pPr marL="702756" indent="-270291">
              <a:defRPr sz="2300" b="1">
                <a:solidFill>
                  <a:schemeClr val="tx1"/>
                </a:solidFill>
                <a:latin typeface="Arial" charset="0"/>
                <a:ea typeface="ＭＳ Ｐゴシック" charset="0"/>
              </a:defRPr>
            </a:lvl2pPr>
            <a:lvl3pPr marL="1081164" indent="-216233">
              <a:defRPr sz="2300" b="1">
                <a:solidFill>
                  <a:schemeClr val="tx1"/>
                </a:solidFill>
                <a:latin typeface="Arial" charset="0"/>
                <a:ea typeface="ＭＳ Ｐゴシック" charset="0"/>
              </a:defRPr>
            </a:lvl3pPr>
            <a:lvl4pPr marL="1513629" indent="-216233">
              <a:defRPr sz="2300" b="1">
                <a:solidFill>
                  <a:schemeClr val="tx1"/>
                </a:solidFill>
                <a:latin typeface="Arial" charset="0"/>
                <a:ea typeface="ＭＳ Ｐゴシック" charset="0"/>
              </a:defRPr>
            </a:lvl4pPr>
            <a:lvl5pPr marL="1946095" indent="-216233">
              <a:defRPr sz="2300" b="1">
                <a:solidFill>
                  <a:schemeClr val="tx1"/>
                </a:solidFill>
                <a:latin typeface="Arial" charset="0"/>
                <a:ea typeface="ＭＳ Ｐゴシック" charset="0"/>
              </a:defRPr>
            </a:lvl5pPr>
            <a:lvl6pPr marL="2378560" indent="-216233" eaLnBrk="0" fontAlgn="base" hangingPunct="0">
              <a:spcBef>
                <a:spcPct val="0"/>
              </a:spcBef>
              <a:spcAft>
                <a:spcPct val="0"/>
              </a:spcAft>
              <a:defRPr sz="2300" b="1">
                <a:solidFill>
                  <a:schemeClr val="tx1"/>
                </a:solidFill>
                <a:latin typeface="Arial" charset="0"/>
                <a:ea typeface="ＭＳ Ｐゴシック" charset="0"/>
              </a:defRPr>
            </a:lvl6pPr>
            <a:lvl7pPr marL="2811026" indent="-216233" eaLnBrk="0" fontAlgn="base" hangingPunct="0">
              <a:spcBef>
                <a:spcPct val="0"/>
              </a:spcBef>
              <a:spcAft>
                <a:spcPct val="0"/>
              </a:spcAft>
              <a:defRPr sz="2300" b="1">
                <a:solidFill>
                  <a:schemeClr val="tx1"/>
                </a:solidFill>
                <a:latin typeface="Arial" charset="0"/>
                <a:ea typeface="ＭＳ Ｐゴシック" charset="0"/>
              </a:defRPr>
            </a:lvl7pPr>
            <a:lvl8pPr marL="3243491" indent="-216233" eaLnBrk="0" fontAlgn="base" hangingPunct="0">
              <a:spcBef>
                <a:spcPct val="0"/>
              </a:spcBef>
              <a:spcAft>
                <a:spcPct val="0"/>
              </a:spcAft>
              <a:defRPr sz="2300" b="1">
                <a:solidFill>
                  <a:schemeClr val="tx1"/>
                </a:solidFill>
                <a:latin typeface="Arial" charset="0"/>
                <a:ea typeface="ＭＳ Ｐゴシック" charset="0"/>
              </a:defRPr>
            </a:lvl8pPr>
            <a:lvl9pPr marL="3675957" indent="-216233" eaLnBrk="0" fontAlgn="base" hangingPunct="0">
              <a:spcBef>
                <a:spcPct val="0"/>
              </a:spcBef>
              <a:spcAft>
                <a:spcPct val="0"/>
              </a:spcAft>
              <a:defRPr sz="2300" b="1">
                <a:solidFill>
                  <a:schemeClr val="tx1"/>
                </a:solidFill>
                <a:latin typeface="Arial" charset="0"/>
                <a:ea typeface="ＭＳ Ｐゴシック" charset="0"/>
              </a:defRPr>
            </a:lvl9pPr>
          </a:lstStyle>
          <a:p>
            <a:fld id="{EEC10958-DF8A-8B41-8C6E-72EA3E64068B}" type="slidenum">
              <a:rPr lang="en-US" sz="1100" b="0">
                <a:solidFill>
                  <a:prstClr val="black"/>
                </a:solidFill>
              </a:rPr>
              <a:pPr/>
              <a:t>1</a:t>
            </a:fld>
            <a:endParaRPr lang="en-US" sz="1100" b="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p:cNvSpPr>
            <a:spLocks noGrp="1" noRot="1" noChangeAspect="1" noTextEdit="1"/>
          </p:cNvSpPr>
          <p:nvPr>
            <p:ph type="sldImg"/>
          </p:nvPr>
        </p:nvSpPr>
        <p:spPr>
          <a:ln/>
        </p:spPr>
      </p:sp>
      <p:sp>
        <p:nvSpPr>
          <p:cNvPr id="20275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i="1"/>
              <a:t>ORR, overall response rate; OS, overall survival; PD-1, programmed death-1; PD-L1, programmed death-ligand 1; PFS, progression-free survival; UM, uveal melanoma.</a:t>
            </a:r>
          </a:p>
          <a:p>
            <a:endParaRPr lang="en-US" i="1"/>
          </a:p>
          <a:p>
            <a:endParaRPr lang="en-US"/>
          </a:p>
        </p:txBody>
      </p:sp>
      <p:sp>
        <p:nvSpPr>
          <p:cNvPr id="2027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b="1">
                <a:solidFill>
                  <a:schemeClr val="tx1"/>
                </a:solidFill>
                <a:latin typeface="Arial" charset="0"/>
                <a:ea typeface="ＭＳ Ｐゴシック" charset="0"/>
                <a:cs typeface="ＭＳ Ｐゴシック" charset="0"/>
              </a:defRPr>
            </a:lvl1pPr>
            <a:lvl2pPr marL="702756" indent="-270291">
              <a:defRPr sz="2300" b="1">
                <a:solidFill>
                  <a:schemeClr val="tx1"/>
                </a:solidFill>
                <a:latin typeface="Arial" charset="0"/>
                <a:ea typeface="ＭＳ Ｐゴシック" charset="0"/>
              </a:defRPr>
            </a:lvl2pPr>
            <a:lvl3pPr marL="1081164" indent="-216233">
              <a:defRPr sz="2300" b="1">
                <a:solidFill>
                  <a:schemeClr val="tx1"/>
                </a:solidFill>
                <a:latin typeface="Arial" charset="0"/>
                <a:ea typeface="ＭＳ Ｐゴシック" charset="0"/>
              </a:defRPr>
            </a:lvl3pPr>
            <a:lvl4pPr marL="1513629" indent="-216233">
              <a:defRPr sz="2300" b="1">
                <a:solidFill>
                  <a:schemeClr val="tx1"/>
                </a:solidFill>
                <a:latin typeface="Arial" charset="0"/>
                <a:ea typeface="ＭＳ Ｐゴシック" charset="0"/>
              </a:defRPr>
            </a:lvl4pPr>
            <a:lvl5pPr marL="1946095" indent="-216233">
              <a:defRPr sz="2300" b="1">
                <a:solidFill>
                  <a:schemeClr val="tx1"/>
                </a:solidFill>
                <a:latin typeface="Arial" charset="0"/>
                <a:ea typeface="ＭＳ Ｐゴシック" charset="0"/>
              </a:defRPr>
            </a:lvl5pPr>
            <a:lvl6pPr marL="2378560" indent="-216233" eaLnBrk="0" fontAlgn="base" hangingPunct="0">
              <a:spcBef>
                <a:spcPct val="0"/>
              </a:spcBef>
              <a:spcAft>
                <a:spcPct val="0"/>
              </a:spcAft>
              <a:defRPr sz="2300" b="1">
                <a:solidFill>
                  <a:schemeClr val="tx1"/>
                </a:solidFill>
                <a:latin typeface="Arial" charset="0"/>
                <a:ea typeface="ＭＳ Ｐゴシック" charset="0"/>
              </a:defRPr>
            </a:lvl6pPr>
            <a:lvl7pPr marL="2811026" indent="-216233" eaLnBrk="0" fontAlgn="base" hangingPunct="0">
              <a:spcBef>
                <a:spcPct val="0"/>
              </a:spcBef>
              <a:spcAft>
                <a:spcPct val="0"/>
              </a:spcAft>
              <a:defRPr sz="2300" b="1">
                <a:solidFill>
                  <a:schemeClr val="tx1"/>
                </a:solidFill>
                <a:latin typeface="Arial" charset="0"/>
                <a:ea typeface="ＭＳ Ｐゴシック" charset="0"/>
              </a:defRPr>
            </a:lvl7pPr>
            <a:lvl8pPr marL="3243491" indent="-216233" eaLnBrk="0" fontAlgn="base" hangingPunct="0">
              <a:spcBef>
                <a:spcPct val="0"/>
              </a:spcBef>
              <a:spcAft>
                <a:spcPct val="0"/>
              </a:spcAft>
              <a:defRPr sz="2300" b="1">
                <a:solidFill>
                  <a:schemeClr val="tx1"/>
                </a:solidFill>
                <a:latin typeface="Arial" charset="0"/>
                <a:ea typeface="ＭＳ Ｐゴシック" charset="0"/>
              </a:defRPr>
            </a:lvl8pPr>
            <a:lvl9pPr marL="3675957" indent="-216233" eaLnBrk="0" fontAlgn="base" hangingPunct="0">
              <a:spcBef>
                <a:spcPct val="0"/>
              </a:spcBef>
              <a:spcAft>
                <a:spcPct val="0"/>
              </a:spcAft>
              <a:defRPr sz="2300" b="1">
                <a:solidFill>
                  <a:schemeClr val="tx1"/>
                </a:solidFill>
                <a:latin typeface="Arial" charset="0"/>
                <a:ea typeface="ＭＳ Ｐゴシック" charset="0"/>
              </a:defRPr>
            </a:lvl9pPr>
          </a:lstStyle>
          <a:p>
            <a:fld id="{D7B882D4-AD05-4046-9DC5-56CCA358539E}" type="slidenum">
              <a:rPr lang="en-US" sz="1100" b="0"/>
              <a:pPr/>
              <a:t>17</a:t>
            </a:fld>
            <a:endParaRPr lang="en-US" sz="1100"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381000" y="684213"/>
            <a:ext cx="6096000" cy="3430587"/>
          </a:xfrm>
          <a:ln/>
        </p:spPr>
      </p:sp>
      <p:sp>
        <p:nvSpPr>
          <p:cNvPr id="45059" name="Rectangle 3"/>
          <p:cNvSpPr>
            <a:spLocks noGrp="1" noChangeArrowheads="1"/>
          </p:cNvSpPr>
          <p:nvPr>
            <p:ph type="body" idx="1"/>
          </p:nvPr>
        </p:nvSpPr>
        <p:spPr>
          <a:noFill/>
          <a:ln/>
        </p:spPr>
        <p:txBody>
          <a:bodyPr/>
          <a:lstStyle/>
          <a:p>
            <a:r>
              <a:rPr lang="en-US" dirty="0" smtClean="0"/>
              <a:t>In CheckMate 069, 142 patients with previously</a:t>
            </a:r>
            <a:r>
              <a:rPr lang="en-US" baseline="0" dirty="0" smtClean="0"/>
              <a:t> untreated</a:t>
            </a:r>
            <a:r>
              <a:rPr lang="en-US" dirty="0" smtClean="0"/>
              <a:t> unresectable stage 3 or 4 melanoma were</a:t>
            </a:r>
            <a:r>
              <a:rPr lang="en-US" baseline="0" dirty="0" smtClean="0"/>
              <a:t> randomly assigned 2:1 and in a double blinded manner to receive either nivolumab 1mg/kg plus ipilimumab at 3mg/kg concurrently every 3 weeks for 4 doses and then nivolumab alone at 3mg/kg every 2 weeks OR ipilimumab 3mg/kg +placebo. Randomization was stratified by BRAF mutant status. Treatment was continued as long as clinical benefit was observed or until toxicity. Patients who had investigator assessed disease progression could be treated beyond progression.</a:t>
            </a:r>
          </a:p>
          <a:p>
            <a:r>
              <a:rPr lang="en-US" baseline="0" dirty="0" smtClean="0"/>
              <a:t>Because the primary endpoint of objective response rate was to be analyzed in BRAF wild type subjects, enrollment was stopped when 100 BRAF wild type patients had been randomized. Secondary endpoints included progression free survival, ORR and PFS in BRAF mutant patients and safety.</a:t>
            </a:r>
          </a:p>
        </p:txBody>
      </p:sp>
    </p:spTree>
    <p:extLst>
      <p:ext uri="{BB962C8B-B14F-4D97-AF65-F5344CB8AC3E}">
        <p14:creationId xmlns:p14="http://schemas.microsoft.com/office/powerpoint/2010/main" xmlns="" val="658262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30587"/>
          </a:xfrm>
        </p:spPr>
      </p:sp>
      <p:sp>
        <p:nvSpPr>
          <p:cNvPr id="3" name="Notes Placeholder 2"/>
          <p:cNvSpPr>
            <a:spLocks noGrp="1"/>
          </p:cNvSpPr>
          <p:nvPr>
            <p:ph type="body" idx="1"/>
          </p:nvPr>
        </p:nvSpPr>
        <p:spPr/>
        <p:txBody>
          <a:bodyPr/>
          <a:lstStyle/>
          <a:p>
            <a:r>
              <a:rPr lang="en-US" dirty="0" smtClean="0"/>
              <a:t>The median duration of</a:t>
            </a:r>
            <a:r>
              <a:rPr lang="en-US" baseline="0" dirty="0" smtClean="0"/>
              <a:t> response was not reached in either treatment arm with a minimum follow-up of 11 months. Ongoing responses at the time of the January 30 database lock was observed in 82% of combination treated patients who had developed a response and in the 4 out of 5 ipilimumab responders.</a:t>
            </a:r>
          </a:p>
          <a:p>
            <a:r>
              <a:rPr lang="en-US" baseline="0" dirty="0" smtClean="0"/>
              <a:t>The swimmer plot also describes the time to response which are depicted with white dots - as can be seen on the graph- the median time to response was around 2.8 months in both groups, with the majority of all responses observed at the time of first scan.</a:t>
            </a:r>
          </a:p>
          <a:p>
            <a:r>
              <a:rPr lang="en-US" baseline="0" dirty="0" smtClean="0"/>
              <a:t>Finally, the red bars on the swimmer depict when patients discontinued treatment for whatever reason. The majority of all discontinuations appeared to happen within the first 12 weeks of treatment. In this group of patients who discontinued due to toxicity, the objective response rate was 68% and the black arrows indicated that the majority of these patient still have ongoing responses.</a:t>
            </a:r>
            <a:endParaRPr lang="en-US" dirty="0"/>
          </a:p>
        </p:txBody>
      </p:sp>
      <p:sp>
        <p:nvSpPr>
          <p:cNvPr id="4" name="Slide Number Placeholder 3"/>
          <p:cNvSpPr>
            <a:spLocks noGrp="1"/>
          </p:cNvSpPr>
          <p:nvPr>
            <p:ph type="sldNum" sz="quarter" idx="10"/>
          </p:nvPr>
        </p:nvSpPr>
        <p:spPr/>
        <p:txBody>
          <a:bodyPr/>
          <a:lstStyle/>
          <a:p>
            <a:fld id="{4470E7FA-1659-4724-B04D-9C5482A4424C}" type="slidenum">
              <a:rPr lang="en-US" smtClean="0"/>
              <a:pPr/>
              <a:t>24</a:t>
            </a:fld>
            <a:endParaRPr lang="en-US" dirty="0"/>
          </a:p>
        </p:txBody>
      </p:sp>
    </p:spTree>
    <p:extLst>
      <p:ext uri="{BB962C8B-B14F-4D97-AF65-F5344CB8AC3E}">
        <p14:creationId xmlns:p14="http://schemas.microsoft.com/office/powerpoint/2010/main" xmlns="" val="2654941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30587"/>
          </a:xfrm>
        </p:spPr>
      </p:sp>
      <p:sp>
        <p:nvSpPr>
          <p:cNvPr id="3" name="Notes Placeholder 2"/>
          <p:cNvSpPr>
            <a:spLocks noGrp="1"/>
          </p:cNvSpPr>
          <p:nvPr>
            <p:ph type="body" idx="1"/>
          </p:nvPr>
        </p:nvSpPr>
        <p:spPr/>
        <p:txBody>
          <a:bodyPr/>
          <a:lstStyle/>
          <a:p>
            <a:r>
              <a:rPr lang="en-US" dirty="0" smtClean="0"/>
              <a:t>Subgroup</a:t>
            </a:r>
            <a:r>
              <a:rPr lang="en-US" baseline="0" dirty="0" smtClean="0"/>
              <a:t> analyses were conducted to assess the impact of M stage at study entry, age, PD-L1 status, and BRAF Status on efficacy. Numerically higher ORR differences as shown on the right of the screen- were observed across all subgroups when compared to the ipilimumab comparator. </a:t>
            </a:r>
            <a:endParaRPr lang="en-US" dirty="0" smtClean="0"/>
          </a:p>
          <a:p>
            <a:endParaRPr lang="en-US" dirty="0" smtClean="0"/>
          </a:p>
          <a:p>
            <a:r>
              <a:rPr lang="en-US" dirty="0"/>
              <a:t>In addition, high objective responses were observed in patients treated with the combination arm independent of PD-L1 expression status. For example, the patients with tumors showing at least 5% PD-L1 expression had a 58% ORR, whereas those whose tumors had a PD-L1 expression level less than 5%, the ORR was almost identical at 55%. Similar to earlier reports in the phase 1 004 study, BRAF mutant status also did not impact on response, with BRAF mutant patients and BRAF wild-type patients having similar high objective response rates of 55% and 60% respectively.</a:t>
            </a:r>
          </a:p>
          <a:p>
            <a:endParaRPr lang="en-US" dirty="0"/>
          </a:p>
        </p:txBody>
      </p:sp>
      <p:sp>
        <p:nvSpPr>
          <p:cNvPr id="4" name="Slide Number Placeholder 3"/>
          <p:cNvSpPr>
            <a:spLocks noGrp="1"/>
          </p:cNvSpPr>
          <p:nvPr>
            <p:ph type="sldNum" sz="quarter" idx="10"/>
          </p:nvPr>
        </p:nvSpPr>
        <p:spPr/>
        <p:txBody>
          <a:bodyPr/>
          <a:lstStyle/>
          <a:p>
            <a:fld id="{4470E7FA-1659-4724-B04D-9C5482A4424C}" type="slidenum">
              <a:rPr lang="en-US" smtClean="0">
                <a:solidFill>
                  <a:prstClr val="black"/>
                </a:solidFill>
                <a:latin typeface="Calibri"/>
              </a:rPr>
              <a:pPr/>
              <a:t>25</a:t>
            </a:fld>
            <a:endParaRPr lang="en-US" dirty="0">
              <a:solidFill>
                <a:prstClr val="black"/>
              </a:solidFill>
              <a:latin typeface="Calibri"/>
            </a:endParaRPr>
          </a:p>
        </p:txBody>
      </p:sp>
    </p:spTree>
    <p:extLst>
      <p:ext uri="{BB962C8B-B14F-4D97-AF65-F5344CB8AC3E}">
        <p14:creationId xmlns:p14="http://schemas.microsoft.com/office/powerpoint/2010/main" xmlns="" val="2654941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30587"/>
          </a:xfrm>
        </p:spPr>
      </p:sp>
      <p:sp>
        <p:nvSpPr>
          <p:cNvPr id="3" name="Notes Placeholder 2"/>
          <p:cNvSpPr>
            <a:spLocks noGrp="1"/>
          </p:cNvSpPr>
          <p:nvPr>
            <p:ph type="body" idx="1"/>
          </p:nvPr>
        </p:nvSpPr>
        <p:spPr/>
        <p:txBody>
          <a:bodyPr/>
          <a:lstStyle/>
          <a:p>
            <a:r>
              <a:rPr lang="en-US" dirty="0" smtClean="0"/>
              <a:t>In the secondary endpoint of progression</a:t>
            </a:r>
            <a:r>
              <a:rPr lang="en-US" baseline="0" dirty="0" smtClean="0"/>
              <a:t> free survival, the nivolumab plus ipilimumab combination also demonstrated superior benefit when compared to </a:t>
            </a:r>
            <a:r>
              <a:rPr lang="en-US" baseline="0" dirty="0" err="1" smtClean="0"/>
              <a:t>ipi</a:t>
            </a:r>
            <a:r>
              <a:rPr lang="en-US" baseline="0" dirty="0" smtClean="0"/>
              <a:t> alone. In the all randomized patient population, median progression free-survival for the combination was not reached with a minimum follow-up of 11 months versus 3.0 months for the </a:t>
            </a:r>
            <a:r>
              <a:rPr lang="en-US" baseline="0" dirty="0" err="1" smtClean="0"/>
              <a:t>ipi</a:t>
            </a:r>
            <a:r>
              <a:rPr lang="en-US" baseline="0" dirty="0" smtClean="0"/>
              <a:t> arm. The reduction in the risk of progression or death was 61% for the combination group when compared with the ipilimumab control group.</a:t>
            </a:r>
            <a:endParaRPr lang="en-US" dirty="0"/>
          </a:p>
        </p:txBody>
      </p:sp>
      <p:sp>
        <p:nvSpPr>
          <p:cNvPr id="4" name="Slide Number Placeholder 3"/>
          <p:cNvSpPr>
            <a:spLocks noGrp="1"/>
          </p:cNvSpPr>
          <p:nvPr>
            <p:ph type="sldNum" sz="quarter" idx="10"/>
          </p:nvPr>
        </p:nvSpPr>
        <p:spPr/>
        <p:txBody>
          <a:bodyPr/>
          <a:lstStyle/>
          <a:p>
            <a:fld id="{4470E7FA-1659-4724-B04D-9C5482A4424C}" type="slidenum">
              <a:rPr lang="en-US" smtClean="0">
                <a:solidFill>
                  <a:prstClr val="black"/>
                </a:solidFill>
                <a:latin typeface="Calibri"/>
              </a:rPr>
              <a:pPr/>
              <a:t>26</a:t>
            </a:fld>
            <a:endParaRPr lang="en-US" dirty="0">
              <a:solidFill>
                <a:prstClr val="black"/>
              </a:solidFill>
              <a:latin typeface="Calibri"/>
            </a:endParaRPr>
          </a:p>
        </p:txBody>
      </p:sp>
    </p:spTree>
    <p:extLst>
      <p:ext uri="{BB962C8B-B14F-4D97-AF65-F5344CB8AC3E}">
        <p14:creationId xmlns:p14="http://schemas.microsoft.com/office/powerpoint/2010/main" xmlns="" val="2654941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30587"/>
          </a:xfrm>
        </p:spPr>
      </p:sp>
      <p:sp>
        <p:nvSpPr>
          <p:cNvPr id="3" name="Notes Placeholder 2"/>
          <p:cNvSpPr>
            <a:spLocks noGrp="1"/>
          </p:cNvSpPr>
          <p:nvPr>
            <p:ph type="body" idx="1"/>
          </p:nvPr>
        </p:nvSpPr>
        <p:spPr/>
        <p:txBody>
          <a:bodyPr/>
          <a:lstStyle/>
          <a:p>
            <a:r>
              <a:rPr lang="en-US" dirty="0" smtClean="0"/>
              <a:t>This slide depicts when treatment</a:t>
            </a:r>
            <a:r>
              <a:rPr lang="en-US" baseline="0" dirty="0" smtClean="0"/>
              <a:t> related grade 3-4 select adverse events were most likely to appear in both treatment arms. As you will recall the nivolumab and ipilimumab combination phase comprised of 4 X 3 weekly infusions, before patients stop ipilimumab and continue with nivolumab monotherapy every two weeks. The majority of grade 3-4 select adverse events appear to occur during the first 12-14 weeks of treatment, with skin typically appearing in the first two weeks, followed by GI select adverse events and endocrine at around 9 weeks. </a:t>
            </a:r>
            <a:endParaRPr lang="en-US" dirty="0" smtClean="0"/>
          </a:p>
        </p:txBody>
      </p:sp>
      <p:sp>
        <p:nvSpPr>
          <p:cNvPr id="4" name="Slide Number Placeholder 3"/>
          <p:cNvSpPr>
            <a:spLocks noGrp="1"/>
          </p:cNvSpPr>
          <p:nvPr>
            <p:ph type="sldNum" sz="quarter" idx="10"/>
          </p:nvPr>
        </p:nvSpPr>
        <p:spPr/>
        <p:txBody>
          <a:bodyPr/>
          <a:lstStyle/>
          <a:p>
            <a:fld id="{4470E7FA-1659-4724-B04D-9C5482A4424C}" type="slidenum">
              <a:rPr lang="en-US" smtClean="0"/>
              <a:pPr/>
              <a:t>27</a:t>
            </a:fld>
            <a:endParaRPr lang="en-US" dirty="0"/>
          </a:p>
        </p:txBody>
      </p:sp>
    </p:spTree>
    <p:extLst>
      <p:ext uri="{BB962C8B-B14F-4D97-AF65-F5344CB8AC3E}">
        <p14:creationId xmlns:p14="http://schemas.microsoft.com/office/powerpoint/2010/main" xmlns="" val="3681088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r>
              <a:rPr lang="en-US" smtClean="0">
                <a:ea typeface="ＭＳ Ｐゴシック" pitchFamily="34" charset="-128"/>
              </a:rPr>
              <a:t>TCR clonality – performed high throughput quantitative sequencing of the rearranged TCR-beta genes using Immunoseq</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xfrm>
            <a:off x="914400" y="4343400"/>
            <a:ext cx="5029200" cy="4114800"/>
          </a:xfrm>
          <a:noFill/>
        </p:spPr>
        <p:txBody>
          <a:bodyPr lIns="90488" tIns="44450" rIns="90488" bIns="44450"/>
          <a:lstStyle/>
          <a:p>
            <a:r>
              <a:rPr lang="en-US" smtClean="0">
                <a:ea typeface="ＭＳ Ｐゴシック" pitchFamily="34" charset="-128"/>
              </a:rPr>
              <a:t>HiSeq 2000 platform (Illumina) provided more than 100x coverage for exome sequencing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p:spPr>
        <p:txBody>
          <a:bodyPr/>
          <a:lstStyle/>
          <a:p>
            <a:r>
              <a:rPr lang="en-US" smtClean="0">
                <a:ea typeface="ＭＳ Ｐゴシック" pitchFamily="34" charset="-128"/>
              </a:rPr>
              <a:t>Created a bioinformatic tool to translate all mutations in exomes and then evaluate the binding with major histocompatibility complex (MHC) class I molecules. This created a neoantigen signature.  From nonamers containing four amino acid strings of peptides that are common to tumors with long-term benefit.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p:cNvSpPr>
          <p:nvPr>
            <p:ph type="sldImg"/>
          </p:nvPr>
        </p:nvSpPr>
        <p:spPr>
          <a:ln/>
        </p:spPr>
      </p:sp>
      <p:sp>
        <p:nvSpPr>
          <p:cNvPr id="18022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a:r>
              <a:rPr lang="en-US" sz="2400">
                <a:latin typeface="Times" charset="0"/>
              </a:rPr>
              <a:t>Adjuvant treatment:</a:t>
            </a:r>
          </a:p>
          <a:p>
            <a:pPr lvl="2"/>
            <a:r>
              <a:rPr lang="en-US" sz="2400">
                <a:latin typeface="Times" charset="0"/>
              </a:rPr>
              <a:t>High dose interferon alpha 2b (Intron-A®)</a:t>
            </a:r>
          </a:p>
          <a:p>
            <a:pPr lvl="2"/>
            <a:r>
              <a:rPr lang="en-US" sz="2400">
                <a:latin typeface="Times" charset="0"/>
              </a:rPr>
              <a:t>Pegylated interferon alpha 2b (Sylatron®)</a:t>
            </a:r>
          </a:p>
          <a:p>
            <a:pPr lvl="1"/>
            <a:r>
              <a:rPr lang="en-US" sz="2400">
                <a:latin typeface="Times" charset="0"/>
              </a:rPr>
              <a:t>Metastatic melanoma:</a:t>
            </a:r>
          </a:p>
          <a:p>
            <a:pPr lvl="2"/>
            <a:r>
              <a:rPr lang="en-US" sz="2400">
                <a:latin typeface="Times" charset="0"/>
              </a:rPr>
              <a:t>High dose IL-2 (Proleukin®)</a:t>
            </a:r>
          </a:p>
          <a:p>
            <a:pPr lvl="2"/>
            <a:r>
              <a:rPr lang="en-US" sz="2400">
                <a:latin typeface="Times" charset="0"/>
              </a:rPr>
              <a:t>Ipilimumab (Yervoy®)</a:t>
            </a:r>
          </a:p>
          <a:p>
            <a:endParaRPr lang="en-US">
              <a:latin typeface="Times" charset="0"/>
            </a:endParaRPr>
          </a:p>
        </p:txBody>
      </p:sp>
      <p:sp>
        <p:nvSpPr>
          <p:cNvPr id="18022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b="1">
                <a:solidFill>
                  <a:schemeClr val="tx1"/>
                </a:solidFill>
                <a:latin typeface="Arial" charset="0"/>
                <a:ea typeface="ＭＳ Ｐゴシック" charset="0"/>
                <a:cs typeface="ＭＳ Ｐゴシック" charset="0"/>
              </a:defRPr>
            </a:lvl1pPr>
            <a:lvl2pPr marL="702756" indent="-270291">
              <a:defRPr sz="2300" b="1">
                <a:solidFill>
                  <a:schemeClr val="tx1"/>
                </a:solidFill>
                <a:latin typeface="Arial" charset="0"/>
                <a:ea typeface="ＭＳ Ｐゴシック" charset="0"/>
              </a:defRPr>
            </a:lvl2pPr>
            <a:lvl3pPr marL="1081164" indent="-216233">
              <a:defRPr sz="2300" b="1">
                <a:solidFill>
                  <a:schemeClr val="tx1"/>
                </a:solidFill>
                <a:latin typeface="Arial" charset="0"/>
                <a:ea typeface="ＭＳ Ｐゴシック" charset="0"/>
              </a:defRPr>
            </a:lvl3pPr>
            <a:lvl4pPr marL="1513629" indent="-216233">
              <a:defRPr sz="2300" b="1">
                <a:solidFill>
                  <a:schemeClr val="tx1"/>
                </a:solidFill>
                <a:latin typeface="Arial" charset="0"/>
                <a:ea typeface="ＭＳ Ｐゴシック" charset="0"/>
              </a:defRPr>
            </a:lvl4pPr>
            <a:lvl5pPr marL="1946095" indent="-216233">
              <a:defRPr sz="2300" b="1">
                <a:solidFill>
                  <a:schemeClr val="tx1"/>
                </a:solidFill>
                <a:latin typeface="Arial" charset="0"/>
                <a:ea typeface="ＭＳ Ｐゴシック" charset="0"/>
              </a:defRPr>
            </a:lvl5pPr>
            <a:lvl6pPr marL="2378560" indent="-216233" eaLnBrk="0" fontAlgn="base" hangingPunct="0">
              <a:spcBef>
                <a:spcPct val="0"/>
              </a:spcBef>
              <a:spcAft>
                <a:spcPct val="0"/>
              </a:spcAft>
              <a:defRPr sz="2300" b="1">
                <a:solidFill>
                  <a:schemeClr val="tx1"/>
                </a:solidFill>
                <a:latin typeface="Arial" charset="0"/>
                <a:ea typeface="ＭＳ Ｐゴシック" charset="0"/>
              </a:defRPr>
            </a:lvl6pPr>
            <a:lvl7pPr marL="2811026" indent="-216233" eaLnBrk="0" fontAlgn="base" hangingPunct="0">
              <a:spcBef>
                <a:spcPct val="0"/>
              </a:spcBef>
              <a:spcAft>
                <a:spcPct val="0"/>
              </a:spcAft>
              <a:defRPr sz="2300" b="1">
                <a:solidFill>
                  <a:schemeClr val="tx1"/>
                </a:solidFill>
                <a:latin typeface="Arial" charset="0"/>
                <a:ea typeface="ＭＳ Ｐゴシック" charset="0"/>
              </a:defRPr>
            </a:lvl7pPr>
            <a:lvl8pPr marL="3243491" indent="-216233" eaLnBrk="0" fontAlgn="base" hangingPunct="0">
              <a:spcBef>
                <a:spcPct val="0"/>
              </a:spcBef>
              <a:spcAft>
                <a:spcPct val="0"/>
              </a:spcAft>
              <a:defRPr sz="2300" b="1">
                <a:solidFill>
                  <a:schemeClr val="tx1"/>
                </a:solidFill>
                <a:latin typeface="Arial" charset="0"/>
                <a:ea typeface="ＭＳ Ｐゴシック" charset="0"/>
              </a:defRPr>
            </a:lvl8pPr>
            <a:lvl9pPr marL="3675957" indent="-216233" eaLnBrk="0" fontAlgn="base" hangingPunct="0">
              <a:spcBef>
                <a:spcPct val="0"/>
              </a:spcBef>
              <a:spcAft>
                <a:spcPct val="0"/>
              </a:spcAft>
              <a:defRPr sz="2300" b="1">
                <a:solidFill>
                  <a:schemeClr val="tx1"/>
                </a:solidFill>
                <a:latin typeface="Arial" charset="0"/>
                <a:ea typeface="ＭＳ Ｐゴシック" charset="0"/>
              </a:defRPr>
            </a:lvl9pPr>
          </a:lstStyle>
          <a:p>
            <a:fld id="{57B052C7-CA89-4C41-A1DF-057BD7E28F68}" type="slidenum">
              <a:rPr lang="en-US" sz="1200" b="0">
                <a:solidFill>
                  <a:srgbClr val="000000"/>
                </a:solidFill>
                <a:latin typeface="Times New Roman" charset="0"/>
              </a:rPr>
              <a:pPr/>
              <a:t>5</a:t>
            </a:fld>
            <a:endParaRPr lang="en-US" sz="1200" b="0">
              <a:solidFill>
                <a:srgbClr val="000000"/>
              </a:solidFill>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noTextEdit="1"/>
          </p:cNvSpPr>
          <p:nvPr>
            <p:ph type="sldImg"/>
          </p:nvPr>
        </p:nvSpPr>
        <p:spPr>
          <a:ln/>
        </p:spPr>
      </p:sp>
      <p:sp>
        <p:nvSpPr>
          <p:cNvPr id="17510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i="1">
                <a:latin typeface="Times New Roman" charset="0"/>
              </a:rPr>
              <a:t>CVD, cisplatin/vinblastine/dacarbazine; ECOG, Eastern Cooperative Oncology Group; EORTC, European Organisation for Research and Treatment of Cancer; GM-CSF, granulocyte-macrophage colony-stimulating factor; HDI, high-dose interferon; HLA, human leukocyte antigen; IFN, interferon; IL, interleukin; LDI, low-dose interferon; N, node; pegIFN, pegylated interferon. </a:t>
            </a:r>
          </a:p>
        </p:txBody>
      </p:sp>
      <p:sp>
        <p:nvSpPr>
          <p:cNvPr id="17510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b="1">
                <a:solidFill>
                  <a:schemeClr val="tx1"/>
                </a:solidFill>
                <a:latin typeface="Arial" charset="0"/>
                <a:ea typeface="ＭＳ Ｐゴシック" charset="0"/>
                <a:cs typeface="ＭＳ Ｐゴシック" charset="0"/>
              </a:defRPr>
            </a:lvl1pPr>
            <a:lvl2pPr marL="702756" indent="-270291">
              <a:defRPr sz="2300" b="1">
                <a:solidFill>
                  <a:schemeClr val="tx1"/>
                </a:solidFill>
                <a:latin typeface="Arial" charset="0"/>
                <a:ea typeface="ＭＳ Ｐゴシック" charset="0"/>
              </a:defRPr>
            </a:lvl2pPr>
            <a:lvl3pPr marL="1081164" indent="-216233">
              <a:defRPr sz="2300" b="1">
                <a:solidFill>
                  <a:schemeClr val="tx1"/>
                </a:solidFill>
                <a:latin typeface="Arial" charset="0"/>
                <a:ea typeface="ＭＳ Ｐゴシック" charset="0"/>
              </a:defRPr>
            </a:lvl3pPr>
            <a:lvl4pPr marL="1513629" indent="-216233">
              <a:defRPr sz="2300" b="1">
                <a:solidFill>
                  <a:schemeClr val="tx1"/>
                </a:solidFill>
                <a:latin typeface="Arial" charset="0"/>
                <a:ea typeface="ＭＳ Ｐゴシック" charset="0"/>
              </a:defRPr>
            </a:lvl4pPr>
            <a:lvl5pPr marL="1946095" indent="-216233">
              <a:defRPr sz="2300" b="1">
                <a:solidFill>
                  <a:schemeClr val="tx1"/>
                </a:solidFill>
                <a:latin typeface="Arial" charset="0"/>
                <a:ea typeface="ＭＳ Ｐゴシック" charset="0"/>
              </a:defRPr>
            </a:lvl5pPr>
            <a:lvl6pPr marL="2378560" indent="-216233" eaLnBrk="0" fontAlgn="base" hangingPunct="0">
              <a:spcBef>
                <a:spcPct val="0"/>
              </a:spcBef>
              <a:spcAft>
                <a:spcPct val="0"/>
              </a:spcAft>
              <a:defRPr sz="2300" b="1">
                <a:solidFill>
                  <a:schemeClr val="tx1"/>
                </a:solidFill>
                <a:latin typeface="Arial" charset="0"/>
                <a:ea typeface="ＭＳ Ｐゴシック" charset="0"/>
              </a:defRPr>
            </a:lvl6pPr>
            <a:lvl7pPr marL="2811026" indent="-216233" eaLnBrk="0" fontAlgn="base" hangingPunct="0">
              <a:spcBef>
                <a:spcPct val="0"/>
              </a:spcBef>
              <a:spcAft>
                <a:spcPct val="0"/>
              </a:spcAft>
              <a:defRPr sz="2300" b="1">
                <a:solidFill>
                  <a:schemeClr val="tx1"/>
                </a:solidFill>
                <a:latin typeface="Arial" charset="0"/>
                <a:ea typeface="ＭＳ Ｐゴシック" charset="0"/>
              </a:defRPr>
            </a:lvl7pPr>
            <a:lvl8pPr marL="3243491" indent="-216233" eaLnBrk="0" fontAlgn="base" hangingPunct="0">
              <a:spcBef>
                <a:spcPct val="0"/>
              </a:spcBef>
              <a:spcAft>
                <a:spcPct val="0"/>
              </a:spcAft>
              <a:defRPr sz="2300" b="1">
                <a:solidFill>
                  <a:schemeClr val="tx1"/>
                </a:solidFill>
                <a:latin typeface="Arial" charset="0"/>
                <a:ea typeface="ＭＳ Ｐゴシック" charset="0"/>
              </a:defRPr>
            </a:lvl8pPr>
            <a:lvl9pPr marL="3675957" indent="-216233" eaLnBrk="0" fontAlgn="base" hangingPunct="0">
              <a:spcBef>
                <a:spcPct val="0"/>
              </a:spcBef>
              <a:spcAft>
                <a:spcPct val="0"/>
              </a:spcAft>
              <a:defRPr sz="2300" b="1">
                <a:solidFill>
                  <a:schemeClr val="tx1"/>
                </a:solidFill>
                <a:latin typeface="Arial" charset="0"/>
                <a:ea typeface="ＭＳ Ｐゴシック" charset="0"/>
              </a:defRPr>
            </a:lvl9pPr>
          </a:lstStyle>
          <a:p>
            <a:fld id="{879993AD-FEF1-6A42-92F5-26AB2AB6BF3B}" type="slidenum">
              <a:rPr lang="en-US" sz="1200" b="0">
                <a:latin typeface="Times New Roman" charset="0"/>
              </a:rPr>
              <a:pPr/>
              <a:t>6</a:t>
            </a:fld>
            <a:endParaRPr lang="en-US" sz="1200" b="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Rot="1" noChangeAspect="1" noTextEdit="1"/>
          </p:cNvSpPr>
          <p:nvPr>
            <p:ph type="sldImg"/>
          </p:nvPr>
        </p:nvSpPr>
        <p:spPr>
          <a:ln/>
        </p:spPr>
      </p:sp>
      <p:sp>
        <p:nvSpPr>
          <p:cNvPr id="182274"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txBox="1">
            <a:spLocks noGrp="1" noChangeArrowheads="1"/>
          </p:cNvSpPr>
          <p:nvPr/>
        </p:nvSpPr>
        <p:spPr bwMode="auto">
          <a:xfrm>
            <a:off x="3885903" y="8685894"/>
            <a:ext cx="2970609"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994" tIns="44997" rIns="89994" bIns="44997" anchor="b"/>
          <a:lstStyle>
            <a:lvl1pPr defTabSz="949325">
              <a:defRPr sz="2400" b="1">
                <a:solidFill>
                  <a:schemeClr val="tx1"/>
                </a:solidFill>
                <a:latin typeface="Arial" charset="0"/>
                <a:ea typeface="ＭＳ Ｐゴシック" charset="0"/>
                <a:cs typeface="ＭＳ Ｐゴシック" charset="0"/>
              </a:defRPr>
            </a:lvl1pPr>
            <a:lvl2pPr marL="742950" indent="-285750" defTabSz="949325">
              <a:defRPr sz="2400" b="1">
                <a:solidFill>
                  <a:schemeClr val="tx1"/>
                </a:solidFill>
                <a:latin typeface="Arial" charset="0"/>
                <a:ea typeface="ＭＳ Ｐゴシック" charset="0"/>
              </a:defRPr>
            </a:lvl2pPr>
            <a:lvl3pPr marL="1143000" indent="-228600" defTabSz="949325">
              <a:defRPr sz="2400" b="1">
                <a:solidFill>
                  <a:schemeClr val="tx1"/>
                </a:solidFill>
                <a:latin typeface="Arial" charset="0"/>
                <a:ea typeface="ＭＳ Ｐゴシック" charset="0"/>
              </a:defRPr>
            </a:lvl3pPr>
            <a:lvl4pPr marL="1600200" indent="-228600" defTabSz="949325">
              <a:defRPr sz="2400" b="1">
                <a:solidFill>
                  <a:schemeClr val="tx1"/>
                </a:solidFill>
                <a:latin typeface="Arial" charset="0"/>
                <a:ea typeface="ＭＳ Ｐゴシック" charset="0"/>
              </a:defRPr>
            </a:lvl4pPr>
            <a:lvl5pPr marL="2057400" indent="-228600" defTabSz="949325">
              <a:defRPr sz="2400" b="1">
                <a:solidFill>
                  <a:schemeClr val="tx1"/>
                </a:solidFill>
                <a:latin typeface="Arial" charset="0"/>
                <a:ea typeface="ＭＳ Ｐゴシック" charset="0"/>
              </a:defRPr>
            </a:lvl5pPr>
            <a:lvl6pPr marL="2514600" indent="-228600" defTabSz="949325" eaLnBrk="0" fontAlgn="base" hangingPunct="0">
              <a:spcBef>
                <a:spcPct val="0"/>
              </a:spcBef>
              <a:spcAft>
                <a:spcPct val="0"/>
              </a:spcAft>
              <a:defRPr sz="2400" b="1">
                <a:solidFill>
                  <a:schemeClr val="tx1"/>
                </a:solidFill>
                <a:latin typeface="Arial" charset="0"/>
                <a:ea typeface="ＭＳ Ｐゴシック" charset="0"/>
              </a:defRPr>
            </a:lvl6pPr>
            <a:lvl7pPr marL="2971800" indent="-228600" defTabSz="949325" eaLnBrk="0" fontAlgn="base" hangingPunct="0">
              <a:spcBef>
                <a:spcPct val="0"/>
              </a:spcBef>
              <a:spcAft>
                <a:spcPct val="0"/>
              </a:spcAft>
              <a:defRPr sz="2400" b="1">
                <a:solidFill>
                  <a:schemeClr val="tx1"/>
                </a:solidFill>
                <a:latin typeface="Arial" charset="0"/>
                <a:ea typeface="ＭＳ Ｐゴシック" charset="0"/>
              </a:defRPr>
            </a:lvl7pPr>
            <a:lvl8pPr marL="3429000" indent="-228600" defTabSz="949325" eaLnBrk="0" fontAlgn="base" hangingPunct="0">
              <a:spcBef>
                <a:spcPct val="0"/>
              </a:spcBef>
              <a:spcAft>
                <a:spcPct val="0"/>
              </a:spcAft>
              <a:defRPr sz="2400" b="1">
                <a:solidFill>
                  <a:schemeClr val="tx1"/>
                </a:solidFill>
                <a:latin typeface="Arial" charset="0"/>
                <a:ea typeface="ＭＳ Ｐゴシック" charset="0"/>
              </a:defRPr>
            </a:lvl8pPr>
            <a:lvl9pPr marL="3886200" indent="-228600" defTabSz="949325" eaLnBrk="0" fontAlgn="base" hangingPunct="0">
              <a:spcBef>
                <a:spcPct val="0"/>
              </a:spcBef>
              <a:spcAft>
                <a:spcPct val="0"/>
              </a:spcAft>
              <a:defRPr sz="2400" b="1">
                <a:solidFill>
                  <a:schemeClr val="tx1"/>
                </a:solidFill>
                <a:latin typeface="Arial" charset="0"/>
                <a:ea typeface="ＭＳ Ｐゴシック" charset="0"/>
              </a:defRPr>
            </a:lvl9pPr>
          </a:lstStyle>
          <a:p>
            <a:pPr algn="r" fontAlgn="base">
              <a:lnSpc>
                <a:spcPct val="90000"/>
              </a:lnSpc>
              <a:spcBef>
                <a:spcPct val="35000"/>
              </a:spcBef>
              <a:spcAft>
                <a:spcPct val="25000"/>
              </a:spcAft>
              <a:buClr>
                <a:srgbClr val="800080"/>
              </a:buClr>
              <a:buFontTx/>
              <a:buChar char="•"/>
            </a:pPr>
            <a:fld id="{695B5EE3-8D7D-574C-9940-A998F97E6353}" type="slidenum">
              <a:rPr lang="en-US" sz="1100">
                <a:solidFill>
                  <a:srgbClr val="000000"/>
                </a:solidFill>
              </a:rPr>
              <a:pPr algn="r" fontAlgn="base">
                <a:lnSpc>
                  <a:spcPct val="90000"/>
                </a:lnSpc>
                <a:spcBef>
                  <a:spcPct val="35000"/>
                </a:spcBef>
                <a:spcAft>
                  <a:spcPct val="25000"/>
                </a:spcAft>
                <a:buClr>
                  <a:srgbClr val="800080"/>
                </a:buClr>
                <a:buFontTx/>
                <a:buChar char="•"/>
              </a:pPr>
              <a:t>9</a:t>
            </a:fld>
            <a:endParaRPr lang="en-US" sz="1100">
              <a:solidFill>
                <a:srgbClr val="000000"/>
              </a:solidFill>
            </a:endParaRPr>
          </a:p>
        </p:txBody>
      </p:sp>
      <p:sp>
        <p:nvSpPr>
          <p:cNvPr id="185346" name="Rectangle 2"/>
          <p:cNvSpPr>
            <a:spLocks noGrp="1" noRot="1" noChangeAspect="1" noChangeArrowheads="1" noTextEdit="1"/>
          </p:cNvSpPr>
          <p:nvPr>
            <p:ph type="sldImg"/>
          </p:nvPr>
        </p:nvSpPr>
        <p:spPr>
          <a:xfrm>
            <a:off x="400050" y="696913"/>
            <a:ext cx="6059488" cy="3409950"/>
          </a:xfrm>
          <a:ln/>
        </p:spPr>
      </p:sp>
      <p:sp>
        <p:nvSpPr>
          <p:cNvPr id="185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984" tIns="44992" rIns="89984" bIns="44992"/>
          <a:lstStyle/>
          <a:p>
            <a:r>
              <a:rPr lang="en-GB" i="1"/>
              <a:t>CR, complete response; DOR, duration of response; IL, interleukin; PR, partial response; ORR, overall response rate.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a:ln/>
        </p:spPr>
      </p:sp>
      <p:sp>
        <p:nvSpPr>
          <p:cNvPr id="18739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18739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b="1">
                <a:solidFill>
                  <a:schemeClr val="tx1"/>
                </a:solidFill>
                <a:latin typeface="Arial" charset="0"/>
                <a:ea typeface="ＭＳ Ｐゴシック" charset="0"/>
                <a:cs typeface="ＭＳ Ｐゴシック" charset="0"/>
              </a:defRPr>
            </a:lvl1pPr>
            <a:lvl2pPr marL="702756" indent="-270291">
              <a:defRPr sz="2300" b="1">
                <a:solidFill>
                  <a:schemeClr val="tx1"/>
                </a:solidFill>
                <a:latin typeface="Arial" charset="0"/>
                <a:ea typeface="ＭＳ Ｐゴシック" charset="0"/>
              </a:defRPr>
            </a:lvl2pPr>
            <a:lvl3pPr marL="1081164" indent="-216233">
              <a:defRPr sz="2300" b="1">
                <a:solidFill>
                  <a:schemeClr val="tx1"/>
                </a:solidFill>
                <a:latin typeface="Arial" charset="0"/>
                <a:ea typeface="ＭＳ Ｐゴシック" charset="0"/>
              </a:defRPr>
            </a:lvl3pPr>
            <a:lvl4pPr marL="1513629" indent="-216233">
              <a:defRPr sz="2300" b="1">
                <a:solidFill>
                  <a:schemeClr val="tx1"/>
                </a:solidFill>
                <a:latin typeface="Arial" charset="0"/>
                <a:ea typeface="ＭＳ Ｐゴシック" charset="0"/>
              </a:defRPr>
            </a:lvl4pPr>
            <a:lvl5pPr marL="1946095" indent="-216233">
              <a:defRPr sz="2300" b="1">
                <a:solidFill>
                  <a:schemeClr val="tx1"/>
                </a:solidFill>
                <a:latin typeface="Arial" charset="0"/>
                <a:ea typeface="ＭＳ Ｐゴシック" charset="0"/>
              </a:defRPr>
            </a:lvl5pPr>
            <a:lvl6pPr marL="2378560" indent="-216233" eaLnBrk="0" fontAlgn="base" hangingPunct="0">
              <a:spcBef>
                <a:spcPct val="0"/>
              </a:spcBef>
              <a:spcAft>
                <a:spcPct val="0"/>
              </a:spcAft>
              <a:defRPr sz="2300" b="1">
                <a:solidFill>
                  <a:schemeClr val="tx1"/>
                </a:solidFill>
                <a:latin typeface="Arial" charset="0"/>
                <a:ea typeface="ＭＳ Ｐゴシック" charset="0"/>
              </a:defRPr>
            </a:lvl6pPr>
            <a:lvl7pPr marL="2811026" indent="-216233" eaLnBrk="0" fontAlgn="base" hangingPunct="0">
              <a:spcBef>
                <a:spcPct val="0"/>
              </a:spcBef>
              <a:spcAft>
                <a:spcPct val="0"/>
              </a:spcAft>
              <a:defRPr sz="2300" b="1">
                <a:solidFill>
                  <a:schemeClr val="tx1"/>
                </a:solidFill>
                <a:latin typeface="Arial" charset="0"/>
                <a:ea typeface="ＭＳ Ｐゴシック" charset="0"/>
              </a:defRPr>
            </a:lvl7pPr>
            <a:lvl8pPr marL="3243491" indent="-216233" eaLnBrk="0" fontAlgn="base" hangingPunct="0">
              <a:spcBef>
                <a:spcPct val="0"/>
              </a:spcBef>
              <a:spcAft>
                <a:spcPct val="0"/>
              </a:spcAft>
              <a:defRPr sz="2300" b="1">
                <a:solidFill>
                  <a:schemeClr val="tx1"/>
                </a:solidFill>
                <a:latin typeface="Arial" charset="0"/>
                <a:ea typeface="ＭＳ Ｐゴシック" charset="0"/>
              </a:defRPr>
            </a:lvl8pPr>
            <a:lvl9pPr marL="3675957" indent="-216233" eaLnBrk="0" fontAlgn="base" hangingPunct="0">
              <a:spcBef>
                <a:spcPct val="0"/>
              </a:spcBef>
              <a:spcAft>
                <a:spcPct val="0"/>
              </a:spcAft>
              <a:defRPr sz="2300" b="1">
                <a:solidFill>
                  <a:schemeClr val="tx1"/>
                </a:solidFill>
                <a:latin typeface="Arial" charset="0"/>
                <a:ea typeface="ＭＳ Ｐゴシック" charset="0"/>
              </a:defRPr>
            </a:lvl9pPr>
          </a:lstStyle>
          <a:p>
            <a:fld id="{21B406BF-FAD0-2440-AE7F-2D2D42CB8DC2}" type="slidenum">
              <a:rPr lang="en-US" sz="1100" b="0">
                <a:solidFill>
                  <a:prstClr val="black"/>
                </a:solidFill>
              </a:rPr>
              <a:pPr/>
              <a:t>10</a:t>
            </a:fld>
            <a:endParaRPr lang="en-US" sz="1100" b="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noTextEdit="1"/>
          </p:cNvSpPr>
          <p:nvPr>
            <p:ph type="sldImg"/>
          </p:nvPr>
        </p:nvSpPr>
        <p:spPr>
          <a:ln/>
        </p:spPr>
      </p:sp>
      <p:sp>
        <p:nvSpPr>
          <p:cNvPr id="18944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i="1"/>
              <a:t>CTLA-4, cytotoxic T-lymphocyte antigen-4; PD-1, programmed death-1.</a:t>
            </a:r>
          </a:p>
        </p:txBody>
      </p:sp>
      <p:sp>
        <p:nvSpPr>
          <p:cNvPr id="18944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b="1">
                <a:solidFill>
                  <a:schemeClr val="tx1"/>
                </a:solidFill>
                <a:latin typeface="Arial" charset="0"/>
                <a:ea typeface="ＭＳ Ｐゴシック" charset="0"/>
                <a:cs typeface="ＭＳ Ｐゴシック" charset="0"/>
              </a:defRPr>
            </a:lvl1pPr>
            <a:lvl2pPr marL="702756" indent="-270291">
              <a:defRPr sz="2300" b="1">
                <a:solidFill>
                  <a:schemeClr val="tx1"/>
                </a:solidFill>
                <a:latin typeface="Arial" charset="0"/>
                <a:ea typeface="ＭＳ Ｐゴシック" charset="0"/>
              </a:defRPr>
            </a:lvl2pPr>
            <a:lvl3pPr marL="1081164" indent="-216233">
              <a:defRPr sz="2300" b="1">
                <a:solidFill>
                  <a:schemeClr val="tx1"/>
                </a:solidFill>
                <a:latin typeface="Arial" charset="0"/>
                <a:ea typeface="ＭＳ Ｐゴシック" charset="0"/>
              </a:defRPr>
            </a:lvl3pPr>
            <a:lvl4pPr marL="1513629" indent="-216233">
              <a:defRPr sz="2300" b="1">
                <a:solidFill>
                  <a:schemeClr val="tx1"/>
                </a:solidFill>
                <a:latin typeface="Arial" charset="0"/>
                <a:ea typeface="ＭＳ Ｐゴシック" charset="0"/>
              </a:defRPr>
            </a:lvl4pPr>
            <a:lvl5pPr marL="1946095" indent="-216233">
              <a:defRPr sz="2300" b="1">
                <a:solidFill>
                  <a:schemeClr val="tx1"/>
                </a:solidFill>
                <a:latin typeface="Arial" charset="0"/>
                <a:ea typeface="ＭＳ Ｐゴシック" charset="0"/>
              </a:defRPr>
            </a:lvl5pPr>
            <a:lvl6pPr marL="2378560" indent="-216233" eaLnBrk="0" fontAlgn="base" hangingPunct="0">
              <a:spcBef>
                <a:spcPct val="0"/>
              </a:spcBef>
              <a:spcAft>
                <a:spcPct val="0"/>
              </a:spcAft>
              <a:defRPr sz="2300" b="1">
                <a:solidFill>
                  <a:schemeClr val="tx1"/>
                </a:solidFill>
                <a:latin typeface="Arial" charset="0"/>
                <a:ea typeface="ＭＳ Ｐゴシック" charset="0"/>
              </a:defRPr>
            </a:lvl6pPr>
            <a:lvl7pPr marL="2811026" indent="-216233" eaLnBrk="0" fontAlgn="base" hangingPunct="0">
              <a:spcBef>
                <a:spcPct val="0"/>
              </a:spcBef>
              <a:spcAft>
                <a:spcPct val="0"/>
              </a:spcAft>
              <a:defRPr sz="2300" b="1">
                <a:solidFill>
                  <a:schemeClr val="tx1"/>
                </a:solidFill>
                <a:latin typeface="Arial" charset="0"/>
                <a:ea typeface="ＭＳ Ｐゴシック" charset="0"/>
              </a:defRPr>
            </a:lvl7pPr>
            <a:lvl8pPr marL="3243491" indent="-216233" eaLnBrk="0" fontAlgn="base" hangingPunct="0">
              <a:spcBef>
                <a:spcPct val="0"/>
              </a:spcBef>
              <a:spcAft>
                <a:spcPct val="0"/>
              </a:spcAft>
              <a:defRPr sz="2300" b="1">
                <a:solidFill>
                  <a:schemeClr val="tx1"/>
                </a:solidFill>
                <a:latin typeface="Arial" charset="0"/>
                <a:ea typeface="ＭＳ Ｐゴシック" charset="0"/>
              </a:defRPr>
            </a:lvl8pPr>
            <a:lvl9pPr marL="3675957" indent="-216233" eaLnBrk="0" fontAlgn="base" hangingPunct="0">
              <a:spcBef>
                <a:spcPct val="0"/>
              </a:spcBef>
              <a:spcAft>
                <a:spcPct val="0"/>
              </a:spcAft>
              <a:defRPr sz="2300" b="1">
                <a:solidFill>
                  <a:schemeClr val="tx1"/>
                </a:solidFill>
                <a:latin typeface="Arial" charset="0"/>
                <a:ea typeface="ＭＳ Ｐゴシック" charset="0"/>
              </a:defRPr>
            </a:lvl9pPr>
          </a:lstStyle>
          <a:p>
            <a:fld id="{76BD5585-603D-D446-89C6-0AE4B87AED3D}" type="slidenum">
              <a:rPr lang="en-US" sz="1100" b="0"/>
              <a:pPr/>
              <a:t>11</a:t>
            </a:fld>
            <a:endParaRPr lang="en-US" sz="1100"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lide Image Placeholder 1"/>
          <p:cNvSpPr>
            <a:spLocks noGrp="1" noRot="1" noChangeAspect="1" noTextEdit="1"/>
          </p:cNvSpPr>
          <p:nvPr>
            <p:ph type="sldImg"/>
          </p:nvPr>
        </p:nvSpPr>
        <p:spPr>
          <a:ln/>
        </p:spPr>
      </p:sp>
      <p:sp>
        <p:nvSpPr>
          <p:cNvPr id="19251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19251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b="1">
                <a:solidFill>
                  <a:schemeClr val="tx1"/>
                </a:solidFill>
                <a:latin typeface="Arial" charset="0"/>
                <a:ea typeface="ＭＳ Ｐゴシック" charset="0"/>
                <a:cs typeface="ＭＳ Ｐゴシック" charset="0"/>
              </a:defRPr>
            </a:lvl1pPr>
            <a:lvl2pPr marL="702756" indent="-270291">
              <a:defRPr sz="2300" b="1">
                <a:solidFill>
                  <a:schemeClr val="tx1"/>
                </a:solidFill>
                <a:latin typeface="Arial" charset="0"/>
                <a:ea typeface="ＭＳ Ｐゴシック" charset="0"/>
              </a:defRPr>
            </a:lvl2pPr>
            <a:lvl3pPr marL="1081164" indent="-216233">
              <a:defRPr sz="2300" b="1">
                <a:solidFill>
                  <a:schemeClr val="tx1"/>
                </a:solidFill>
                <a:latin typeface="Arial" charset="0"/>
                <a:ea typeface="ＭＳ Ｐゴシック" charset="0"/>
              </a:defRPr>
            </a:lvl3pPr>
            <a:lvl4pPr marL="1513629" indent="-216233">
              <a:defRPr sz="2300" b="1">
                <a:solidFill>
                  <a:schemeClr val="tx1"/>
                </a:solidFill>
                <a:latin typeface="Arial" charset="0"/>
                <a:ea typeface="ＭＳ Ｐゴシック" charset="0"/>
              </a:defRPr>
            </a:lvl4pPr>
            <a:lvl5pPr marL="1946095" indent="-216233">
              <a:defRPr sz="2300" b="1">
                <a:solidFill>
                  <a:schemeClr val="tx1"/>
                </a:solidFill>
                <a:latin typeface="Arial" charset="0"/>
                <a:ea typeface="ＭＳ Ｐゴシック" charset="0"/>
              </a:defRPr>
            </a:lvl5pPr>
            <a:lvl6pPr marL="2378560" indent="-216233" eaLnBrk="0" fontAlgn="base" hangingPunct="0">
              <a:spcBef>
                <a:spcPct val="0"/>
              </a:spcBef>
              <a:spcAft>
                <a:spcPct val="0"/>
              </a:spcAft>
              <a:defRPr sz="2300" b="1">
                <a:solidFill>
                  <a:schemeClr val="tx1"/>
                </a:solidFill>
                <a:latin typeface="Arial" charset="0"/>
                <a:ea typeface="ＭＳ Ｐゴシック" charset="0"/>
              </a:defRPr>
            </a:lvl6pPr>
            <a:lvl7pPr marL="2811026" indent="-216233" eaLnBrk="0" fontAlgn="base" hangingPunct="0">
              <a:spcBef>
                <a:spcPct val="0"/>
              </a:spcBef>
              <a:spcAft>
                <a:spcPct val="0"/>
              </a:spcAft>
              <a:defRPr sz="2300" b="1">
                <a:solidFill>
                  <a:schemeClr val="tx1"/>
                </a:solidFill>
                <a:latin typeface="Arial" charset="0"/>
                <a:ea typeface="ＭＳ Ｐゴシック" charset="0"/>
              </a:defRPr>
            </a:lvl7pPr>
            <a:lvl8pPr marL="3243491" indent="-216233" eaLnBrk="0" fontAlgn="base" hangingPunct="0">
              <a:spcBef>
                <a:spcPct val="0"/>
              </a:spcBef>
              <a:spcAft>
                <a:spcPct val="0"/>
              </a:spcAft>
              <a:defRPr sz="2300" b="1">
                <a:solidFill>
                  <a:schemeClr val="tx1"/>
                </a:solidFill>
                <a:latin typeface="Arial" charset="0"/>
                <a:ea typeface="ＭＳ Ｐゴシック" charset="0"/>
              </a:defRPr>
            </a:lvl8pPr>
            <a:lvl9pPr marL="3675957" indent="-216233" eaLnBrk="0" fontAlgn="base" hangingPunct="0">
              <a:spcBef>
                <a:spcPct val="0"/>
              </a:spcBef>
              <a:spcAft>
                <a:spcPct val="0"/>
              </a:spcAft>
              <a:defRPr sz="2300" b="1">
                <a:solidFill>
                  <a:schemeClr val="tx1"/>
                </a:solidFill>
                <a:latin typeface="Arial" charset="0"/>
                <a:ea typeface="ＭＳ Ｐゴシック" charset="0"/>
              </a:defRPr>
            </a:lvl9pPr>
          </a:lstStyle>
          <a:p>
            <a:fld id="{6A206DCB-E359-C64E-8F34-314F170BC09F}" type="slidenum">
              <a:rPr lang="en-US" sz="1100" b="0"/>
              <a:pPr/>
              <a:t>13</a:t>
            </a:fld>
            <a:endParaRPr lang="en-US" sz="1100"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Image Placeholder 1"/>
          <p:cNvSpPr>
            <a:spLocks noGrp="1" noRot="1" noChangeAspect="1" noTextEdit="1"/>
          </p:cNvSpPr>
          <p:nvPr>
            <p:ph type="sldImg"/>
          </p:nvPr>
        </p:nvSpPr>
        <p:spPr>
          <a:ln/>
        </p:spPr>
      </p:sp>
      <p:sp>
        <p:nvSpPr>
          <p:cNvPr id="20070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i="1"/>
              <a:t>CTL, cytotoxic lymphocyte; IHC, immunohistochemistry.</a:t>
            </a:r>
          </a:p>
        </p:txBody>
      </p:sp>
      <p:sp>
        <p:nvSpPr>
          <p:cNvPr id="20070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b="1">
                <a:solidFill>
                  <a:schemeClr val="tx1"/>
                </a:solidFill>
                <a:latin typeface="Arial" charset="0"/>
                <a:ea typeface="ＭＳ Ｐゴシック" charset="0"/>
                <a:cs typeface="ＭＳ Ｐゴシック" charset="0"/>
              </a:defRPr>
            </a:lvl1pPr>
            <a:lvl2pPr marL="702756" indent="-270291">
              <a:defRPr sz="2300" b="1">
                <a:solidFill>
                  <a:schemeClr val="tx1"/>
                </a:solidFill>
                <a:latin typeface="Arial" charset="0"/>
                <a:ea typeface="ＭＳ Ｐゴシック" charset="0"/>
              </a:defRPr>
            </a:lvl2pPr>
            <a:lvl3pPr marL="1081164" indent="-216233">
              <a:defRPr sz="2300" b="1">
                <a:solidFill>
                  <a:schemeClr val="tx1"/>
                </a:solidFill>
                <a:latin typeface="Arial" charset="0"/>
                <a:ea typeface="ＭＳ Ｐゴシック" charset="0"/>
              </a:defRPr>
            </a:lvl3pPr>
            <a:lvl4pPr marL="1513629" indent="-216233">
              <a:defRPr sz="2300" b="1">
                <a:solidFill>
                  <a:schemeClr val="tx1"/>
                </a:solidFill>
                <a:latin typeface="Arial" charset="0"/>
                <a:ea typeface="ＭＳ Ｐゴシック" charset="0"/>
              </a:defRPr>
            </a:lvl4pPr>
            <a:lvl5pPr marL="1946095" indent="-216233">
              <a:defRPr sz="2300" b="1">
                <a:solidFill>
                  <a:schemeClr val="tx1"/>
                </a:solidFill>
                <a:latin typeface="Arial" charset="0"/>
                <a:ea typeface="ＭＳ Ｐゴシック" charset="0"/>
              </a:defRPr>
            </a:lvl5pPr>
            <a:lvl6pPr marL="2378560" indent="-216233" eaLnBrk="0" fontAlgn="base" hangingPunct="0">
              <a:spcBef>
                <a:spcPct val="0"/>
              </a:spcBef>
              <a:spcAft>
                <a:spcPct val="0"/>
              </a:spcAft>
              <a:defRPr sz="2300" b="1">
                <a:solidFill>
                  <a:schemeClr val="tx1"/>
                </a:solidFill>
                <a:latin typeface="Arial" charset="0"/>
                <a:ea typeface="ＭＳ Ｐゴシック" charset="0"/>
              </a:defRPr>
            </a:lvl6pPr>
            <a:lvl7pPr marL="2811026" indent="-216233" eaLnBrk="0" fontAlgn="base" hangingPunct="0">
              <a:spcBef>
                <a:spcPct val="0"/>
              </a:spcBef>
              <a:spcAft>
                <a:spcPct val="0"/>
              </a:spcAft>
              <a:defRPr sz="2300" b="1">
                <a:solidFill>
                  <a:schemeClr val="tx1"/>
                </a:solidFill>
                <a:latin typeface="Arial" charset="0"/>
                <a:ea typeface="ＭＳ Ｐゴシック" charset="0"/>
              </a:defRPr>
            </a:lvl7pPr>
            <a:lvl8pPr marL="3243491" indent="-216233" eaLnBrk="0" fontAlgn="base" hangingPunct="0">
              <a:spcBef>
                <a:spcPct val="0"/>
              </a:spcBef>
              <a:spcAft>
                <a:spcPct val="0"/>
              </a:spcAft>
              <a:defRPr sz="2300" b="1">
                <a:solidFill>
                  <a:schemeClr val="tx1"/>
                </a:solidFill>
                <a:latin typeface="Arial" charset="0"/>
                <a:ea typeface="ＭＳ Ｐゴシック" charset="0"/>
              </a:defRPr>
            </a:lvl8pPr>
            <a:lvl9pPr marL="3675957" indent="-216233" eaLnBrk="0" fontAlgn="base" hangingPunct="0">
              <a:spcBef>
                <a:spcPct val="0"/>
              </a:spcBef>
              <a:spcAft>
                <a:spcPct val="0"/>
              </a:spcAft>
              <a:defRPr sz="2300" b="1">
                <a:solidFill>
                  <a:schemeClr val="tx1"/>
                </a:solidFill>
                <a:latin typeface="Arial" charset="0"/>
                <a:ea typeface="ＭＳ Ｐゴシック" charset="0"/>
              </a:defRPr>
            </a:lvl9pPr>
          </a:lstStyle>
          <a:p>
            <a:fld id="{C91660DF-304B-B64F-BB12-A546202C3E81}" type="slidenum">
              <a:rPr lang="en-US" sz="1100" b="0"/>
              <a:pPr/>
              <a:t>16</a:t>
            </a:fld>
            <a:endParaRPr lang="en-US" sz="1100" b="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 name="Picture 19" descr="coverslide.BMP"/>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39938" cy="5143500"/>
          </a:xfrm>
          <a:prstGeom prst="rect">
            <a:avLst/>
          </a:prstGeom>
        </p:spPr>
      </p:pic>
      <p:sp>
        <p:nvSpPr>
          <p:cNvPr id="2" name="Title 1"/>
          <p:cNvSpPr>
            <a:spLocks noGrp="1"/>
          </p:cNvSpPr>
          <p:nvPr>
            <p:ph type="ctrTitle" hasCustomPrompt="1"/>
          </p:nvPr>
        </p:nvSpPr>
        <p:spPr>
          <a:xfrm>
            <a:off x="542704" y="962846"/>
            <a:ext cx="6010496" cy="1196954"/>
          </a:xfrm>
          <a:prstGeom prst="rect">
            <a:avLst/>
          </a:prstGeom>
        </p:spPr>
        <p:txBody>
          <a:bodyPr/>
          <a:lstStyle>
            <a:lvl1pPr algn="l">
              <a:defRPr b="0" i="0">
                <a:solidFill>
                  <a:schemeClr val="accent1"/>
                </a:solidFill>
                <a:latin typeface="Arial"/>
                <a:cs typeface="Arial"/>
              </a:defRPr>
            </a:lvl1pPr>
          </a:lstStyle>
          <a:p>
            <a:r>
              <a:rPr lang="en-US" dirty="0" smtClean="0"/>
              <a:t>Click to add title</a:t>
            </a:r>
            <a:endParaRPr lang="en-US" dirty="0"/>
          </a:p>
        </p:txBody>
      </p:sp>
      <p:sp>
        <p:nvSpPr>
          <p:cNvPr id="3" name="Subtitle 2"/>
          <p:cNvSpPr>
            <a:spLocks noGrp="1"/>
          </p:cNvSpPr>
          <p:nvPr>
            <p:ph type="subTitle" idx="1"/>
          </p:nvPr>
        </p:nvSpPr>
        <p:spPr>
          <a:xfrm>
            <a:off x="542705" y="2382524"/>
            <a:ext cx="4179473" cy="1199993"/>
          </a:xfrm>
          <a:prstGeom prst="rect">
            <a:avLst/>
          </a:prstGeom>
        </p:spPr>
        <p:txBody>
          <a:bodyPr/>
          <a:lstStyle>
            <a:lvl1pPr marL="0" indent="0" algn="l">
              <a:buNone/>
              <a:defRPr sz="1800" b="0" i="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pic>
        <p:nvPicPr>
          <p:cNvPr id="4" name="Picture 3" descr="cover-logos.BMP"/>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542705" y="4396213"/>
            <a:ext cx="3807927" cy="423018"/>
          </a:xfrm>
          <a:prstGeom prst="rect">
            <a:avLst/>
          </a:prstGeom>
        </p:spPr>
      </p:pic>
    </p:spTree>
    <p:extLst>
      <p:ext uri="{BB962C8B-B14F-4D97-AF65-F5344CB8AC3E}">
        <p14:creationId xmlns="" xmlns:p14="http://schemas.microsoft.com/office/powerpoint/2010/main" val="18649511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96D22220-4BAF-4847-AF4D-4ACC17BE08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007884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11" name="Rectangle 10"/>
          <p:cNvSpPr/>
          <p:nvPr userDrawn="1"/>
        </p:nvSpPr>
        <p:spPr>
          <a:xfrm>
            <a:off x="-241905" y="4400091"/>
            <a:ext cx="9815286" cy="743410"/>
          </a:xfrm>
          <a:prstGeom prst="rect">
            <a:avLst/>
          </a:prstGeom>
          <a:effectLst>
            <a:outerShdw blurRad="222250" dir="16200000" sx="96000" sy="96000" rotWithShape="0">
              <a:prstClr val="black">
                <a:alpha val="27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05979"/>
            <a:ext cx="8229600" cy="857250"/>
          </a:xfrm>
          <a:prstGeom prst="rect">
            <a:avLst/>
          </a:prstGeom>
        </p:spPr>
        <p:txBody>
          <a:bodyPr/>
          <a:lstStyle>
            <a:lvl1pPr algn="l">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00151"/>
            <a:ext cx="8229600" cy="3034490"/>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spark-accc.BMP"/>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457201" y="4564943"/>
            <a:ext cx="1361315" cy="373813"/>
          </a:xfrm>
          <a:prstGeom prst="rect">
            <a:avLst/>
          </a:prstGeom>
        </p:spPr>
      </p:pic>
      <p:pic>
        <p:nvPicPr>
          <p:cNvPr id="4" name="Picture 3" descr="website.BMP"/>
          <p:cNvPicPr>
            <a:picLocks noChangeAspect="1"/>
          </p:cNvPicPr>
          <p:nvPr userDrawn="1"/>
        </p:nvPicPr>
        <p:blipFill>
          <a:blip r:embed="rId3">
            <a:alphaModFix amt="61000"/>
            <a:extLst>
              <a:ext uri="{28A0092B-C50C-407E-A947-70E740481C1C}">
                <a14:useLocalDpi xmlns="" xmlns:a14="http://schemas.microsoft.com/office/drawing/2010/main" val="0"/>
              </a:ext>
            </a:extLst>
          </a:blip>
          <a:stretch>
            <a:fillRect/>
          </a:stretch>
        </p:blipFill>
        <p:spPr>
          <a:xfrm>
            <a:off x="4221340" y="4722489"/>
            <a:ext cx="894016" cy="113831"/>
          </a:xfrm>
          <a:prstGeom prst="rect">
            <a:avLst/>
          </a:prstGeom>
        </p:spPr>
      </p:pic>
      <p:sp>
        <p:nvSpPr>
          <p:cNvPr id="7" name="Slide Number Placeholder 5"/>
          <p:cNvSpPr>
            <a:spLocks noGrp="1"/>
          </p:cNvSpPr>
          <p:nvPr>
            <p:ph type="sldNum" sz="quarter" idx="4"/>
          </p:nvPr>
        </p:nvSpPr>
        <p:spPr>
          <a:xfrm>
            <a:off x="7696200" y="4633611"/>
            <a:ext cx="990600" cy="273844"/>
          </a:xfrm>
          <a:prstGeom prst="rect">
            <a:avLst/>
          </a:prstGeom>
          <a:ln>
            <a:noFill/>
          </a:ln>
        </p:spPr>
        <p:txBody>
          <a:bodyPr vert="horz" lIns="91440" tIns="45720" rIns="91440" bIns="45720" rtlCol="0" anchor="ctr"/>
          <a:lstStyle>
            <a:lvl1pPr algn="r">
              <a:defRPr sz="1100" baseline="0">
                <a:solidFill>
                  <a:schemeClr val="accent2"/>
                </a:solidFill>
              </a:defRPr>
            </a:lvl1pPr>
          </a:lstStyle>
          <a:p>
            <a:fld id="{BB80AA5D-D073-1C49-84F0-294BDDC747F6}" type="slidenum">
              <a:rPr lang="en-US" smtClean="0"/>
              <a:pPr/>
              <a:t>‹#›</a:t>
            </a:fld>
            <a:endParaRPr lang="en-US" dirty="0"/>
          </a:p>
        </p:txBody>
      </p:sp>
    </p:spTree>
    <p:extLst>
      <p:ext uri="{BB962C8B-B14F-4D97-AF65-F5344CB8AC3E}">
        <p14:creationId xmlns="" xmlns:p14="http://schemas.microsoft.com/office/powerpoint/2010/main" val="43694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sp>
        <p:nvSpPr>
          <p:cNvPr id="11" name="Rectangle 10"/>
          <p:cNvSpPr/>
          <p:nvPr userDrawn="1"/>
        </p:nvSpPr>
        <p:spPr>
          <a:xfrm>
            <a:off x="-241905" y="4400091"/>
            <a:ext cx="9815286" cy="743410"/>
          </a:xfrm>
          <a:prstGeom prst="rect">
            <a:avLst/>
          </a:prstGeom>
          <a:effectLst>
            <a:outerShdw blurRad="222250" dir="16200000" sx="96000" sy="96000" rotWithShape="0">
              <a:prstClr val="black">
                <a:alpha val="27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05979"/>
            <a:ext cx="8229600" cy="857250"/>
          </a:xfrm>
          <a:prstGeom prst="rect">
            <a:avLst/>
          </a:prstGeom>
        </p:spPr>
        <p:txBody>
          <a:bodyPr/>
          <a:lstStyle>
            <a:lvl1pPr algn="l">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00151"/>
            <a:ext cx="3764140" cy="3034490"/>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spark-accc.BMP"/>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457201" y="4564943"/>
            <a:ext cx="1361315" cy="373813"/>
          </a:xfrm>
          <a:prstGeom prst="rect">
            <a:avLst/>
          </a:prstGeom>
        </p:spPr>
      </p:pic>
      <p:pic>
        <p:nvPicPr>
          <p:cNvPr id="4" name="Picture 3" descr="website.BMP"/>
          <p:cNvPicPr>
            <a:picLocks noChangeAspect="1"/>
          </p:cNvPicPr>
          <p:nvPr userDrawn="1"/>
        </p:nvPicPr>
        <p:blipFill>
          <a:blip r:embed="rId3">
            <a:alphaModFix amt="61000"/>
            <a:extLst>
              <a:ext uri="{28A0092B-C50C-407E-A947-70E740481C1C}">
                <a14:useLocalDpi xmlns="" xmlns:a14="http://schemas.microsoft.com/office/drawing/2010/main" val="0"/>
              </a:ext>
            </a:extLst>
          </a:blip>
          <a:stretch>
            <a:fillRect/>
          </a:stretch>
        </p:blipFill>
        <p:spPr>
          <a:xfrm>
            <a:off x="4221340" y="4722489"/>
            <a:ext cx="894016" cy="113831"/>
          </a:xfrm>
          <a:prstGeom prst="rect">
            <a:avLst/>
          </a:prstGeom>
        </p:spPr>
      </p:pic>
      <p:sp>
        <p:nvSpPr>
          <p:cNvPr id="7" name="Slide Number Placeholder 5"/>
          <p:cNvSpPr>
            <a:spLocks noGrp="1"/>
          </p:cNvSpPr>
          <p:nvPr>
            <p:ph type="sldNum" sz="quarter" idx="4"/>
          </p:nvPr>
        </p:nvSpPr>
        <p:spPr>
          <a:xfrm>
            <a:off x="7696200" y="4633611"/>
            <a:ext cx="990600" cy="273844"/>
          </a:xfrm>
          <a:prstGeom prst="rect">
            <a:avLst/>
          </a:prstGeom>
          <a:ln>
            <a:noFill/>
          </a:ln>
        </p:spPr>
        <p:txBody>
          <a:bodyPr vert="horz" lIns="91440" tIns="45720" rIns="91440" bIns="45720" rtlCol="0" anchor="ctr"/>
          <a:lstStyle>
            <a:lvl1pPr algn="r">
              <a:defRPr sz="1100" baseline="0">
                <a:solidFill>
                  <a:schemeClr val="accent2"/>
                </a:solidFill>
              </a:defRPr>
            </a:lvl1pPr>
          </a:lstStyle>
          <a:p>
            <a:fld id="{BB80AA5D-D073-1C49-84F0-294BDDC747F6}" type="slidenum">
              <a:rPr lang="en-US" smtClean="0"/>
              <a:pPr/>
              <a:t>‹#›</a:t>
            </a:fld>
            <a:endParaRPr lang="en-US" dirty="0"/>
          </a:p>
        </p:txBody>
      </p:sp>
      <p:sp>
        <p:nvSpPr>
          <p:cNvPr id="9" name="Picture Placeholder 2"/>
          <p:cNvSpPr>
            <a:spLocks noGrp="1"/>
          </p:cNvSpPr>
          <p:nvPr>
            <p:ph type="pic" idx="11"/>
          </p:nvPr>
        </p:nvSpPr>
        <p:spPr>
          <a:xfrm>
            <a:off x="4893847" y="1200151"/>
            <a:ext cx="3768768"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 xmlns:p14="http://schemas.microsoft.com/office/powerpoint/2010/main" val="3314885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8" name="Picture 17" descr="background.BMP"/>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1063228"/>
            <a:ext cx="8229600" cy="2755550"/>
          </a:xfrm>
          <a:prstGeom prst="rect">
            <a:avLst/>
          </a:prstGeom>
        </p:spPr>
        <p:txBody>
          <a:bodyPr/>
          <a:lstStyle>
            <a:lvl1pPr>
              <a:defRPr>
                <a:solidFill>
                  <a:srgbClr val="FFFFFF"/>
                </a:solidFill>
              </a:defRPr>
            </a:lvl1pPr>
          </a:lstStyle>
          <a:p>
            <a:r>
              <a:rPr lang="en-US" smtClean="0"/>
              <a:t>Click to edit Master title style</a:t>
            </a:r>
            <a:endParaRPr lang="en-US" dirty="0"/>
          </a:p>
        </p:txBody>
      </p:sp>
    </p:spTree>
    <p:extLst>
      <p:ext uri="{BB962C8B-B14F-4D97-AF65-F5344CB8AC3E}">
        <p14:creationId xmlns="" xmlns:p14="http://schemas.microsoft.com/office/powerpoint/2010/main" val="322385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descr="ending.BMP"/>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34868" cy="5143500"/>
          </a:xfrm>
          <a:prstGeom prst="rect">
            <a:avLst/>
          </a:prstGeom>
        </p:spPr>
      </p:pic>
      <p:sp>
        <p:nvSpPr>
          <p:cNvPr id="5" name="Subtitle 2"/>
          <p:cNvSpPr>
            <a:spLocks noGrp="1"/>
          </p:cNvSpPr>
          <p:nvPr>
            <p:ph type="subTitle" idx="1" hasCustomPrompt="1"/>
          </p:nvPr>
        </p:nvSpPr>
        <p:spPr>
          <a:xfrm>
            <a:off x="4108187" y="2476429"/>
            <a:ext cx="4179473" cy="1199993"/>
          </a:xfrm>
          <a:prstGeom prst="rect">
            <a:avLst/>
          </a:prstGeom>
        </p:spPr>
        <p:txBody>
          <a:bodyPr/>
          <a:lstStyle>
            <a:lvl1pPr marL="0" indent="0" algn="r">
              <a:buNone/>
              <a:defRPr sz="1800" b="0" i="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a:t>
            </a:r>
          </a:p>
          <a:p>
            <a:r>
              <a:rPr lang="en-US" dirty="0" smtClean="0"/>
              <a:t>Address</a:t>
            </a:r>
          </a:p>
          <a:p>
            <a:r>
              <a:rPr lang="en-US" dirty="0" smtClean="0"/>
              <a:t>Email</a:t>
            </a:r>
          </a:p>
          <a:p>
            <a:r>
              <a:rPr lang="en-US" dirty="0" smtClean="0"/>
              <a:t>Phone</a:t>
            </a:r>
          </a:p>
          <a:p>
            <a:endParaRPr lang="en-US" dirty="0" smtClean="0"/>
          </a:p>
        </p:txBody>
      </p:sp>
      <p:pic>
        <p:nvPicPr>
          <p:cNvPr id="6" name="Picture 5" descr="cover-logos.BMP"/>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4479733" y="4396213"/>
            <a:ext cx="3807927" cy="423018"/>
          </a:xfrm>
          <a:prstGeom prst="rect">
            <a:avLst/>
          </a:prstGeom>
        </p:spPr>
      </p:pic>
    </p:spTree>
    <p:extLst>
      <p:ext uri="{BB962C8B-B14F-4D97-AF65-F5344CB8AC3E}">
        <p14:creationId xmlns="" xmlns:p14="http://schemas.microsoft.com/office/powerpoint/2010/main" val="789930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385763" y="247651"/>
            <a:ext cx="8462962" cy="3938094"/>
          </a:xfrm>
          <a:prstGeom prst="rect">
            <a:avLst/>
          </a:prstGeom>
        </p:spPr>
        <p:txBody>
          <a:bodyPr anchorCtr="1"/>
          <a:lstStyle>
            <a:lvl1pPr algn="ctr">
              <a:defRPr sz="4000" b="1" cap="none">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602894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B04865DA-1F18-BC49-B2B5-3D917E69F7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71033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7" descr="top_title.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1"/>
            <a:ext cx="9144000" cy="821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914400" y="0"/>
            <a:ext cx="7315200" cy="742950"/>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9" name="Content Placeholder 8"/>
          <p:cNvSpPr>
            <a:spLocks noGrp="1"/>
          </p:cNvSpPr>
          <p:nvPr>
            <p:ph sz="quarter" idx="11"/>
          </p:nvPr>
        </p:nvSpPr>
        <p:spPr>
          <a:xfrm>
            <a:off x="914400" y="1028700"/>
            <a:ext cx="7315200" cy="3600450"/>
          </a:xfrm>
          <a:prstGeom prst="rect">
            <a:avLst/>
          </a:prstGeom>
        </p:spPr>
        <p:txBody>
          <a:bodyPr/>
          <a:lstStyle>
            <a:lvl1pPr>
              <a:defRPr baseline="0"/>
            </a:lvl1pPr>
            <a:lvl2pPr>
              <a:defRPr baseline="0"/>
            </a:lvl2pPr>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a:xfrm>
            <a:off x="76200" y="4910137"/>
            <a:ext cx="914400" cy="233363"/>
          </a:xfrm>
          <a:prstGeom prst="rect">
            <a:avLst/>
          </a:prstGeom>
        </p:spPr>
        <p:txBody>
          <a:bodyPr/>
          <a:lstStyle>
            <a:lvl1pPr defTabSz="914293" eaLnBrk="0" fontAlgn="auto" hangingPunct="0">
              <a:spcBef>
                <a:spcPts val="0"/>
              </a:spcBef>
              <a:spcAft>
                <a:spcPts val="0"/>
              </a:spcAft>
              <a:defRPr b="1">
                <a:solidFill>
                  <a:prstClr val="white"/>
                </a:solidFill>
                <a:ea typeface="ＭＳ Ｐゴシック" pitchFamily="-108" charset="-128"/>
                <a:cs typeface="+mn-cs"/>
              </a:defRPr>
            </a:lvl1pPr>
          </a:lstStyle>
          <a:p>
            <a:pPr>
              <a:defRPr/>
            </a:pPr>
            <a:fld id="{A17DFFCC-1E95-6A4D-8E82-A59F0EAD7619}" type="slidenum">
              <a:rPr lang="en-US"/>
              <a:pPr>
                <a:defRPr/>
              </a:pPr>
              <a:t>‹#›</a:t>
            </a:fld>
            <a:endParaRPr lang="en-US" dirty="0"/>
          </a:p>
        </p:txBody>
      </p:sp>
    </p:spTree>
    <p:extLst>
      <p:ext uri="{BB962C8B-B14F-4D97-AF65-F5344CB8AC3E}">
        <p14:creationId xmlns:p14="http://schemas.microsoft.com/office/powerpoint/2010/main" xmlns="" val="2198855999"/>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500063"/>
            <a:ext cx="8464550" cy="827485"/>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5763" y="1371600"/>
            <a:ext cx="4151312" cy="3409950"/>
          </a:xfrm>
          <a:prstGeom prst="rect">
            <a:avLst/>
          </a:prstGeo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9476" y="1371600"/>
            <a:ext cx="4151313" cy="3409950"/>
          </a:xfrm>
          <a:prstGeom prst="rect">
            <a:avLst/>
          </a:prstGeo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869236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33626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2" r:id="rId4"/>
    <p:sldLayoutId id="2147483654" r:id="rId5"/>
    <p:sldLayoutId id="2147483656" r:id="rId6"/>
    <p:sldLayoutId id="2147483657" r:id="rId7"/>
    <p:sldLayoutId id="2147483658" r:id="rId8"/>
    <p:sldLayoutId id="2147483659" r:id="rId9"/>
    <p:sldLayoutId id="214748366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ctrTitle"/>
          </p:nvPr>
        </p:nvSpPr>
        <p:spPr>
          <a:xfrm>
            <a:off x="542704" y="47055"/>
            <a:ext cx="7922219" cy="1196954"/>
          </a:xfrm>
        </p:spPr>
        <p:txBody>
          <a:bodyPr/>
          <a:lstStyle/>
          <a:p>
            <a:pPr eaLnBrk="1" hangingPunct="1"/>
            <a:r>
              <a:rPr lang="en-US" dirty="0">
                <a:latin typeface="Arial" charset="0"/>
              </a:rPr>
              <a:t>Immunotherapy for </a:t>
            </a:r>
            <a:r>
              <a:rPr lang="en-US" dirty="0" smtClean="0">
                <a:latin typeface="Arial" charset="0"/>
              </a:rPr>
              <a:t>High-Risk and Metastatic Melanoma</a:t>
            </a:r>
            <a:br>
              <a:rPr lang="en-US" dirty="0" smtClean="0">
                <a:latin typeface="Arial" charset="0"/>
              </a:rPr>
            </a:br>
            <a:r>
              <a:rPr lang="en-US" dirty="0">
                <a:latin typeface="Arial" charset="0"/>
              </a:rPr>
              <a:t/>
            </a:r>
            <a:br>
              <a:rPr lang="en-US" dirty="0">
                <a:latin typeface="Arial" charset="0"/>
              </a:rPr>
            </a:br>
            <a:endParaRPr lang="en-US" sz="2000" dirty="0">
              <a:latin typeface="Arial" charset="0"/>
            </a:endParaRPr>
          </a:p>
        </p:txBody>
      </p:sp>
      <p:sp>
        <p:nvSpPr>
          <p:cNvPr id="5" name="Subtitle 4"/>
          <p:cNvSpPr>
            <a:spLocks noGrp="1"/>
          </p:cNvSpPr>
          <p:nvPr>
            <p:ph type="subTitle" idx="1"/>
          </p:nvPr>
        </p:nvSpPr>
        <p:spPr>
          <a:xfrm>
            <a:off x="542704" y="1553135"/>
            <a:ext cx="4735265" cy="1199993"/>
          </a:xfrm>
        </p:spPr>
        <p:txBody>
          <a:bodyPr/>
          <a:lstStyle/>
          <a:p>
            <a:pPr>
              <a:defRPr/>
            </a:pPr>
            <a:r>
              <a:rPr lang="en-US" sz="2000" b="1" dirty="0" smtClean="0">
                <a:solidFill>
                  <a:schemeClr val="accent2">
                    <a:lumMod val="75000"/>
                  </a:schemeClr>
                </a:solidFill>
              </a:rPr>
              <a:t>Timothy M. Kuzel, MD</a:t>
            </a:r>
            <a:br>
              <a:rPr lang="en-US" sz="2000" b="1" dirty="0" smtClean="0">
                <a:solidFill>
                  <a:schemeClr val="accent2">
                    <a:lumMod val="75000"/>
                  </a:schemeClr>
                </a:solidFill>
              </a:rPr>
            </a:br>
            <a:r>
              <a:rPr lang="en-US" sz="2000" b="1" dirty="0" smtClean="0">
                <a:solidFill>
                  <a:schemeClr val="accent2">
                    <a:lumMod val="75000"/>
                  </a:schemeClr>
                </a:solidFill>
              </a:rPr>
              <a:t>Professor of Medicine and Dermatology</a:t>
            </a:r>
            <a:br>
              <a:rPr lang="en-US" sz="2000" b="1" dirty="0" smtClean="0">
                <a:solidFill>
                  <a:schemeClr val="accent2">
                    <a:lumMod val="75000"/>
                  </a:schemeClr>
                </a:solidFill>
              </a:rPr>
            </a:br>
            <a:r>
              <a:rPr lang="en-US" sz="2000" b="1" dirty="0" smtClean="0">
                <a:solidFill>
                  <a:schemeClr val="accent2">
                    <a:lumMod val="75000"/>
                  </a:schemeClr>
                </a:solidFill>
              </a:rPr>
              <a:t>Feinberg School of Medicine</a:t>
            </a:r>
            <a:br>
              <a:rPr lang="en-US" sz="2000" b="1" dirty="0" smtClean="0">
                <a:solidFill>
                  <a:schemeClr val="accent2">
                    <a:lumMod val="75000"/>
                  </a:schemeClr>
                </a:solidFill>
              </a:rPr>
            </a:br>
            <a:r>
              <a:rPr lang="en-US" sz="2000" b="1" dirty="0" smtClean="0">
                <a:solidFill>
                  <a:schemeClr val="accent2">
                    <a:lumMod val="75000"/>
                  </a:schemeClr>
                </a:solidFill>
              </a:rPr>
              <a:t>Northwestern University</a:t>
            </a:r>
            <a:br>
              <a:rPr lang="en-US" sz="2000" b="1" dirty="0" smtClean="0">
                <a:solidFill>
                  <a:schemeClr val="accent2">
                    <a:lumMod val="75000"/>
                  </a:schemeClr>
                </a:solidFill>
              </a:rPr>
            </a:br>
            <a:r>
              <a:rPr lang="en-US" sz="2000" b="1" dirty="0" smtClean="0">
                <a:solidFill>
                  <a:schemeClr val="accent2">
                    <a:lumMod val="75000"/>
                  </a:schemeClr>
                </a:solidFill>
              </a:rPr>
              <a:t>Chicago</a:t>
            </a:r>
          </a:p>
        </p:txBody>
      </p:sp>
      <p:sp>
        <p:nvSpPr>
          <p:cNvPr id="6" name="Subtitle 2"/>
          <p:cNvSpPr txBox="1">
            <a:spLocks/>
          </p:cNvSpPr>
          <p:nvPr/>
        </p:nvSpPr>
        <p:spPr>
          <a:xfrm>
            <a:off x="542704" y="3469341"/>
            <a:ext cx="4179473" cy="925261"/>
          </a:xfrm>
          <a:prstGeom prst="rect">
            <a:avLst/>
          </a:prstGeom>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smtClean="0">
                <a:ln>
                  <a:noFill/>
                </a:ln>
                <a:solidFill>
                  <a:schemeClr val="accent2"/>
                </a:solidFill>
                <a:effectLst/>
                <a:uLnTx/>
                <a:uFillTx/>
                <a:latin typeface="Arial"/>
                <a:ea typeface="+mn-ea"/>
                <a:cs typeface="Arial"/>
              </a:rPr>
              <a:t>ICLIO 1</a:t>
            </a:r>
            <a:r>
              <a:rPr kumimoji="0" lang="en-US" sz="1600" b="0" i="0" u="none" strike="noStrike" kern="1200" cap="none" spc="0" normalizeH="0" baseline="30000" noProof="0" dirty="0" smtClean="0">
                <a:ln>
                  <a:noFill/>
                </a:ln>
                <a:solidFill>
                  <a:schemeClr val="accent2"/>
                </a:solidFill>
                <a:effectLst/>
                <a:uLnTx/>
                <a:uFillTx/>
                <a:latin typeface="Arial"/>
                <a:ea typeface="+mn-ea"/>
                <a:cs typeface="Arial"/>
              </a:rPr>
              <a:t>st</a:t>
            </a:r>
            <a:r>
              <a:rPr kumimoji="0" lang="en-US" sz="1600" b="0" i="0" u="none" strike="noStrike" kern="1200" cap="none" spc="0" normalizeH="0" baseline="0" noProof="0" dirty="0" smtClean="0">
                <a:ln>
                  <a:noFill/>
                </a:ln>
                <a:solidFill>
                  <a:schemeClr val="accent2"/>
                </a:solidFill>
                <a:effectLst/>
                <a:uLnTx/>
                <a:uFillTx/>
                <a:latin typeface="Arial"/>
                <a:ea typeface="+mn-ea"/>
                <a:cs typeface="Arial"/>
              </a:rPr>
              <a:t> Annual National Conference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smtClean="0">
                <a:ln>
                  <a:noFill/>
                </a:ln>
                <a:solidFill>
                  <a:schemeClr val="accent2"/>
                </a:solidFill>
                <a:effectLst/>
                <a:uLnTx/>
                <a:uFillTx/>
                <a:latin typeface="Arial"/>
                <a:ea typeface="+mn-ea"/>
                <a:cs typeface="Arial"/>
              </a:rPr>
              <a:t>10.2.15</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smtClean="0">
                <a:ln>
                  <a:noFill/>
                </a:ln>
                <a:solidFill>
                  <a:schemeClr val="accent2"/>
                </a:solidFill>
                <a:effectLst/>
                <a:uLnTx/>
                <a:uFillTx/>
                <a:latin typeface="Arial"/>
                <a:ea typeface="+mn-ea"/>
                <a:cs typeface="Arial"/>
              </a:rPr>
              <a:t>Philadelphia, Pa.</a:t>
            </a:r>
            <a:endParaRPr kumimoji="0" lang="en-US" sz="1600" b="0" i="0" u="none" strike="noStrike" kern="1200" cap="none" spc="0" normalizeH="0" baseline="0" noProof="0" dirty="0">
              <a:ln>
                <a:noFill/>
              </a:ln>
              <a:solidFill>
                <a:schemeClr val="accent2"/>
              </a:solidFill>
              <a:effectLst/>
              <a:uLnTx/>
              <a:uFillTx/>
              <a:latin typeface="Arial"/>
              <a:ea typeface="+mn-ea"/>
              <a:cs typeface="Arial"/>
            </a:endParaRPr>
          </a:p>
        </p:txBody>
      </p:sp>
    </p:spTree>
    <p:extLst>
      <p:ext uri="{BB962C8B-B14F-4D97-AF65-F5344CB8AC3E}">
        <p14:creationId xmlns:p14="http://schemas.microsoft.com/office/powerpoint/2010/main" xmlns="" val="2334713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1"/>
          <p:cNvSpPr>
            <a:spLocks noGrp="1"/>
          </p:cNvSpPr>
          <p:nvPr>
            <p:ph type="title"/>
          </p:nvPr>
        </p:nvSpPr>
        <p:spPr/>
        <p:txBody>
          <a:bodyPr/>
          <a:lstStyle/>
          <a:p>
            <a:pPr eaLnBrk="1" hangingPunct="1"/>
            <a:r>
              <a:rPr lang="en-US">
                <a:latin typeface="Arial" charset="0"/>
              </a:rPr>
              <a:t>Newer Immunotherapies for Advanced Melanoma:</a:t>
            </a:r>
            <a:br>
              <a:rPr lang="en-US">
                <a:latin typeface="Arial" charset="0"/>
              </a:rPr>
            </a:br>
            <a:r>
              <a:rPr lang="en-US">
                <a:latin typeface="Arial" charset="0"/>
              </a:rPr>
              <a:t>Checkpoint Blockade</a:t>
            </a:r>
          </a:p>
        </p:txBody>
      </p:sp>
    </p:spTree>
    <p:extLst>
      <p:ext uri="{BB962C8B-B14F-4D97-AF65-F5344CB8AC3E}">
        <p14:creationId xmlns:p14="http://schemas.microsoft.com/office/powerpoint/2010/main" xmlns="" val="1112298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3"/>
          <p:cNvSpPr>
            <a:spLocks noChangeArrowheads="1"/>
          </p:cNvSpPr>
          <p:nvPr/>
        </p:nvSpPr>
        <p:spPr bwMode="auto">
          <a:xfrm>
            <a:off x="6801692" y="1761565"/>
            <a:ext cx="2241455" cy="1569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9" tIns="45714" rIns="91429" bIns="45714">
            <a:spAutoFit/>
          </a:bodyPr>
          <a:lstStyle/>
          <a:p>
            <a:pPr eaLnBrk="1" hangingPunct="1">
              <a:buClr>
                <a:schemeClr val="folHlink"/>
              </a:buClr>
              <a:buFont typeface="Arial" charset="0"/>
              <a:buNone/>
            </a:pPr>
            <a:r>
              <a:rPr lang="en-US" sz="1200" b="0" dirty="0" err="1">
                <a:solidFill>
                  <a:srgbClr val="000000"/>
                </a:solidFill>
                <a:cs typeface="Arial" charset="0"/>
              </a:rPr>
              <a:t>Ribas</a:t>
            </a:r>
            <a:r>
              <a:rPr lang="en-US" sz="1200" b="0" dirty="0">
                <a:solidFill>
                  <a:srgbClr val="000000"/>
                </a:solidFill>
                <a:cs typeface="Arial" charset="0"/>
              </a:rPr>
              <a:t> A. N </a:t>
            </a:r>
            <a:r>
              <a:rPr lang="en-US" sz="1200" b="0" dirty="0" err="1">
                <a:solidFill>
                  <a:srgbClr val="000000"/>
                </a:solidFill>
                <a:cs typeface="Arial" charset="0"/>
              </a:rPr>
              <a:t>Engl</a:t>
            </a:r>
            <a:r>
              <a:rPr lang="en-US" sz="1200" b="0" dirty="0">
                <a:solidFill>
                  <a:srgbClr val="000000"/>
                </a:solidFill>
                <a:cs typeface="Arial" charset="0"/>
              </a:rPr>
              <a:t> J Med. 2012;366:2517-2519. Copyright © 2012 Massachusetts Medical Society. Reprinted with permission from Massachusetts Medical Society.</a:t>
            </a:r>
          </a:p>
        </p:txBody>
      </p:sp>
      <p:sp>
        <p:nvSpPr>
          <p:cNvPr id="188418" name="Title 1"/>
          <p:cNvSpPr>
            <a:spLocks noGrp="1"/>
          </p:cNvSpPr>
          <p:nvPr>
            <p:ph type="title"/>
          </p:nvPr>
        </p:nvSpPr>
        <p:spPr>
          <a:xfrm>
            <a:off x="457200" y="100853"/>
            <a:ext cx="8229600" cy="857250"/>
          </a:xfrm>
        </p:spPr>
        <p:txBody>
          <a:bodyPr/>
          <a:lstStyle/>
          <a:p>
            <a:pPr eaLnBrk="1" hangingPunct="1"/>
            <a:r>
              <a:rPr lang="en-US" sz="2800" dirty="0">
                <a:latin typeface="Arial" charset="0"/>
              </a:rPr>
              <a:t>CTLA-4 and PD-1/L1 Checkpoint Blockade for Cancer Treatment </a:t>
            </a:r>
          </a:p>
        </p:txBody>
      </p:sp>
      <p:pic>
        <p:nvPicPr>
          <p:cNvPr id="188419" name="Picture 4"/>
          <p:cNvPicPr>
            <a:picLocks noChangeAspect="1" noChangeArrowheads="1"/>
          </p:cNvPicPr>
          <p:nvPr/>
        </p:nvPicPr>
        <p:blipFill>
          <a:blip r:embed="rId3">
            <a:extLst>
              <a:ext uri="{28A0092B-C50C-407E-A947-70E740481C1C}">
                <a14:useLocalDpi xmlns:a14="http://schemas.microsoft.com/office/drawing/2010/main" xmlns="" val="0"/>
              </a:ext>
            </a:extLst>
          </a:blip>
          <a:srcRect t="2071" b="1974"/>
          <a:stretch>
            <a:fillRect/>
          </a:stretch>
        </p:blipFill>
        <p:spPr bwMode="auto">
          <a:xfrm>
            <a:off x="1011239" y="1084658"/>
            <a:ext cx="5680075" cy="340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xmlns="" val="19507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3"/>
          <p:cNvSpPr>
            <a:spLocks noChangeArrowheads="1"/>
          </p:cNvSpPr>
          <p:nvPr/>
        </p:nvSpPr>
        <p:spPr bwMode="auto">
          <a:xfrm>
            <a:off x="0" y="857250"/>
            <a:ext cx="9144000" cy="3829050"/>
          </a:xfrm>
          <a:prstGeom prst="rect">
            <a:avLst/>
          </a:prstGeom>
          <a:solidFill>
            <a:srgbClr val="FFFFFF"/>
          </a:solidFill>
          <a:ln w="9525">
            <a:solidFill>
              <a:srgbClr val="FFFFFF"/>
            </a:solidFill>
            <a:round/>
            <a:headEnd/>
            <a:tailEnd/>
          </a:ln>
        </p:spPr>
        <p:txBody>
          <a:bodyPr lIns="91358" tIns="45679" rIns="91358" bIns="45679"/>
          <a:lstStyle/>
          <a:p>
            <a:endParaRPr lang="en-US"/>
          </a:p>
        </p:txBody>
      </p:sp>
      <p:sp>
        <p:nvSpPr>
          <p:cNvPr id="190466" name="Rectangle 2"/>
          <p:cNvSpPr>
            <a:spLocks noGrp="1" noChangeArrowheads="1"/>
          </p:cNvSpPr>
          <p:nvPr>
            <p:ph type="title"/>
          </p:nvPr>
        </p:nvSpPr>
        <p:spPr>
          <a:xfrm>
            <a:off x="420688" y="114300"/>
            <a:ext cx="8229600" cy="857250"/>
          </a:xfrm>
        </p:spPr>
        <p:txBody>
          <a:bodyPr/>
          <a:lstStyle/>
          <a:p>
            <a:r>
              <a:rPr lang="en-US" sz="3200" dirty="0">
                <a:latin typeface="Arial" charset="0"/>
              </a:rPr>
              <a:t>Improved Survival With </a:t>
            </a:r>
            <a:r>
              <a:rPr lang="en-US" sz="3200" dirty="0" err="1">
                <a:latin typeface="Arial" charset="0"/>
              </a:rPr>
              <a:t>Ipilimumab</a:t>
            </a:r>
            <a:endParaRPr lang="en-US" sz="3200" dirty="0">
              <a:latin typeface="Arial" charset="0"/>
            </a:endParaRPr>
          </a:p>
        </p:txBody>
      </p:sp>
      <p:sp>
        <p:nvSpPr>
          <p:cNvPr id="14" name="Content Placeholder 13"/>
          <p:cNvSpPr>
            <a:spLocks noGrp="1"/>
          </p:cNvSpPr>
          <p:nvPr>
            <p:ph idx="1"/>
          </p:nvPr>
        </p:nvSpPr>
        <p:spPr/>
        <p:txBody>
          <a:bodyPr/>
          <a:lstStyle/>
          <a:p>
            <a:endParaRPr lang="en-US" dirty="0"/>
          </a:p>
        </p:txBody>
      </p:sp>
      <p:sp>
        <p:nvSpPr>
          <p:cNvPr id="190467" name="Rectangle 5"/>
          <p:cNvSpPr>
            <a:spLocks noChangeArrowheads="1"/>
          </p:cNvSpPr>
          <p:nvPr/>
        </p:nvSpPr>
        <p:spPr bwMode="auto">
          <a:xfrm>
            <a:off x="4876800" y="2556272"/>
            <a:ext cx="152400" cy="1714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58" tIns="45679" rIns="91358" bIns="45679" anchor="ctr"/>
          <a:lstStyle/>
          <a:p>
            <a:endParaRPr lang="en-US"/>
          </a:p>
        </p:txBody>
      </p:sp>
      <p:sp>
        <p:nvSpPr>
          <p:cNvPr id="190468" name="Text Box 10"/>
          <p:cNvSpPr txBox="1">
            <a:spLocks noChangeArrowheads="1"/>
          </p:cNvSpPr>
          <p:nvPr/>
        </p:nvSpPr>
        <p:spPr bwMode="auto">
          <a:xfrm>
            <a:off x="838200" y="4114800"/>
            <a:ext cx="3505200" cy="58469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58" tIns="45679" rIns="91358" bIns="45679">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600" dirty="0">
                <a:cs typeface="Arial" charset="0"/>
              </a:rPr>
              <a:t>Standard dose:3 mg/kg x 4 doses q3wks with or without gp100</a:t>
            </a:r>
          </a:p>
        </p:txBody>
      </p:sp>
      <p:sp>
        <p:nvSpPr>
          <p:cNvPr id="190469" name="Text Box 11"/>
          <p:cNvSpPr txBox="1">
            <a:spLocks noChangeArrowheads="1"/>
          </p:cNvSpPr>
          <p:nvPr/>
        </p:nvSpPr>
        <p:spPr bwMode="auto">
          <a:xfrm>
            <a:off x="5105400" y="4101607"/>
            <a:ext cx="4038600" cy="58469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58" tIns="45679" rIns="91358" bIns="45679">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600" dirty="0">
                <a:cs typeface="Arial" charset="0"/>
              </a:rPr>
              <a:t>10 mg/kg x 4 doses q3wks, </a:t>
            </a:r>
          </a:p>
          <a:p>
            <a:pPr algn="ctr"/>
            <a:r>
              <a:rPr lang="en-US" sz="1600" dirty="0">
                <a:cs typeface="Arial" charset="0"/>
              </a:rPr>
              <a:t>then q3mos + </a:t>
            </a:r>
            <a:r>
              <a:rPr lang="en-US" sz="1600" dirty="0" err="1">
                <a:solidFill>
                  <a:srgbClr val="FF0000"/>
                </a:solidFill>
                <a:cs typeface="Arial" charset="0"/>
              </a:rPr>
              <a:t>dacarbazine</a:t>
            </a:r>
            <a:endParaRPr lang="en-US" sz="1600" dirty="0">
              <a:solidFill>
                <a:srgbClr val="FF0000"/>
              </a:solidFill>
              <a:cs typeface="Arial" charset="0"/>
            </a:endParaRPr>
          </a:p>
        </p:txBody>
      </p:sp>
      <p:sp>
        <p:nvSpPr>
          <p:cNvPr id="190470" name="Rectangle 15"/>
          <p:cNvSpPr>
            <a:spLocks noChangeArrowheads="1"/>
          </p:cNvSpPr>
          <p:nvPr/>
        </p:nvSpPr>
        <p:spPr bwMode="auto">
          <a:xfrm>
            <a:off x="0" y="4958953"/>
            <a:ext cx="2193064" cy="2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58" tIns="45679" rIns="91358" bIns="45679">
            <a:spAutoFit/>
          </a:bodyPr>
          <a:lstStyle/>
          <a:p>
            <a:r>
              <a:rPr lang="en-US" sz="1000">
                <a:solidFill>
                  <a:srgbClr val="FFFFFF"/>
                </a:solidFill>
                <a:cs typeface="Arial" charset="0"/>
              </a:rPr>
              <a:t>Hodi et al, 2010; Robert et al, 2011.</a:t>
            </a:r>
          </a:p>
        </p:txBody>
      </p:sp>
      <p:pic>
        <p:nvPicPr>
          <p:cNvPr id="190471" name="Picture 1" descr="Screen Shot 2012-05-28 at 10.31.13 PM.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1257300"/>
            <a:ext cx="4572000" cy="268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0472" name="Picture 2" descr="Screen Shot 2012-05-28 at 10.32.43 PM.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279923"/>
            <a:ext cx="4535488" cy="2920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0473" name="Picture 9" descr="Screen shot 2012-06-04 at 11.41.39 AM.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33400" y="971550"/>
            <a:ext cx="3695700" cy="31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0329665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itle 1"/>
          <p:cNvSpPr>
            <a:spLocks noGrp="1"/>
          </p:cNvSpPr>
          <p:nvPr>
            <p:ph type="title"/>
          </p:nvPr>
        </p:nvSpPr>
        <p:spPr>
          <a:xfrm>
            <a:off x="457200" y="376518"/>
            <a:ext cx="8229600" cy="2755550"/>
          </a:xfrm>
        </p:spPr>
        <p:txBody>
          <a:bodyPr/>
          <a:lstStyle/>
          <a:p>
            <a:pPr eaLnBrk="1" hangingPunct="1"/>
            <a:r>
              <a:rPr lang="en-US" sz="4400" dirty="0">
                <a:latin typeface="Arial" charset="0"/>
              </a:rPr>
              <a:t>Future Directions in Immunotherapy:</a:t>
            </a:r>
            <a:br>
              <a:rPr lang="en-US" sz="4400" dirty="0">
                <a:latin typeface="Arial" charset="0"/>
              </a:rPr>
            </a:br>
            <a:r>
              <a:rPr lang="en-US" sz="4400" dirty="0">
                <a:latin typeface="Arial" charset="0"/>
              </a:rPr>
              <a:t/>
            </a:r>
            <a:br>
              <a:rPr lang="en-US" sz="4400" dirty="0">
                <a:latin typeface="Arial" charset="0"/>
              </a:rPr>
            </a:br>
            <a:r>
              <a:rPr lang="en-US" sz="3600" dirty="0">
                <a:latin typeface="Arial" charset="0"/>
              </a:rPr>
              <a:t>Anti PD-1/PD-L1 antibodies</a:t>
            </a:r>
            <a:br>
              <a:rPr lang="en-US" sz="3600" dirty="0">
                <a:latin typeface="Arial" charset="0"/>
              </a:rPr>
            </a:br>
            <a:r>
              <a:rPr lang="en-US" sz="3600" dirty="0">
                <a:latin typeface="Arial" charset="0"/>
              </a:rPr>
              <a:t>New Combinations</a:t>
            </a:r>
            <a:r>
              <a:rPr lang="en-US" sz="4400" dirty="0">
                <a:latin typeface="Arial" charset="0"/>
              </a:rPr>
              <a:t/>
            </a:r>
            <a:br>
              <a:rPr lang="en-US" sz="4400" dirty="0">
                <a:latin typeface="Arial" charset="0"/>
              </a:rPr>
            </a:br>
            <a:endParaRPr lang="en-US" sz="3600" dirty="0">
              <a:latin typeface="Arial" charset="0"/>
            </a:endParaRPr>
          </a:p>
        </p:txBody>
      </p:sp>
    </p:spTree>
    <p:extLst>
      <p:ext uri="{BB962C8B-B14F-4D97-AF65-F5344CB8AC3E}">
        <p14:creationId xmlns:p14="http://schemas.microsoft.com/office/powerpoint/2010/main" xmlns="" val="2792566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a:xfrm>
            <a:off x="457200" y="87406"/>
            <a:ext cx="8229600" cy="857250"/>
          </a:xfrm>
        </p:spPr>
        <p:txBody>
          <a:bodyPr rtlCol="0">
            <a:normAutofit fontScale="90000"/>
          </a:bodyPr>
          <a:lstStyle/>
          <a:p>
            <a:pPr defTabSz="457146" eaLnBrk="1" fontAlgn="auto" hangingPunct="1">
              <a:spcAft>
                <a:spcPts val="0"/>
              </a:spcAft>
              <a:defRPr/>
            </a:pPr>
            <a:r>
              <a:rPr lang="en-US" sz="2800" dirty="0">
                <a:latin typeface="Arial" charset="0"/>
                <a:ea typeface="+mj-ea"/>
                <a:cs typeface="+mj-cs"/>
              </a:rPr>
              <a:t>Induced Expression of PD-L1 (B7-H1) on Melanoma Cells by Infiltrating T Cells </a:t>
            </a:r>
          </a:p>
        </p:txBody>
      </p:sp>
      <p:pic>
        <p:nvPicPr>
          <p:cNvPr id="19353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1085851"/>
            <a:ext cx="5486400" cy="10608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353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 y="2112649"/>
            <a:ext cx="5486400" cy="288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3540"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7200" y="2400780"/>
            <a:ext cx="5486400" cy="20597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4744" name="Text Box 8"/>
          <p:cNvSpPr txBox="1">
            <a:spLocks noChangeArrowheads="1"/>
          </p:cNvSpPr>
          <p:nvPr/>
        </p:nvSpPr>
        <p:spPr bwMode="auto">
          <a:xfrm>
            <a:off x="6019800" y="1235527"/>
            <a:ext cx="2743200" cy="1754244"/>
          </a:xfrm>
          <a:prstGeom prst="rect">
            <a:avLst/>
          </a:prstGeom>
          <a:noFill/>
          <a:ln w="9525">
            <a:noFill/>
            <a:miter lim="800000"/>
            <a:headEnd/>
            <a:tailEnd/>
          </a:ln>
          <a:effectLst>
            <a:prstShdw prst="shdw17" dist="17961" dir="2700000">
              <a:schemeClr val="accent1">
                <a:gamma/>
                <a:shade val="60000"/>
                <a:invGamma/>
              </a:schemeClr>
            </a:prstShdw>
          </a:effectLst>
        </p:spPr>
        <p:txBody>
          <a:bodyPr lIns="91358" tIns="45679" rIns="91358" bIns="45679">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altLang="ja-JP" sz="1200" dirty="0">
                <a:latin typeface="Arial" charset="0"/>
              </a:rPr>
              <a:t>Induction of the B7-H1/PD-1 pathway may represent an adaptive immune resistance mechanism exerted by tumor cells in response to endogenous antitumor activity and may explain how melanomas escape immune destruction despite endogenous antitumor immune responses </a:t>
            </a:r>
            <a:endParaRPr lang="en-US" sz="1200" dirty="0">
              <a:latin typeface="Arial" charset="0"/>
            </a:endParaRPr>
          </a:p>
        </p:txBody>
      </p:sp>
      <p:sp>
        <p:nvSpPr>
          <p:cNvPr id="193542" name="Text Box 18"/>
          <p:cNvSpPr txBox="1">
            <a:spLocks noChangeArrowheads="1"/>
          </p:cNvSpPr>
          <p:nvPr/>
        </p:nvSpPr>
        <p:spPr bwMode="auto">
          <a:xfrm>
            <a:off x="1" y="4958953"/>
            <a:ext cx="1239276" cy="2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58" tIns="45679" rIns="91358" bIns="45679">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000">
                <a:solidFill>
                  <a:srgbClr val="FFFFFF"/>
                </a:solidFill>
                <a:cs typeface="Arial" charset="0"/>
              </a:rPr>
              <a:t>Taube et al, 2012.</a:t>
            </a:r>
          </a:p>
        </p:txBody>
      </p:sp>
    </p:spTree>
    <p:extLst>
      <p:ext uri="{BB962C8B-B14F-4D97-AF65-F5344CB8AC3E}">
        <p14:creationId xmlns:p14="http://schemas.microsoft.com/office/powerpoint/2010/main" xmlns="" val="3562656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extBox 3"/>
          <p:cNvSpPr txBox="1">
            <a:spLocks noChangeArrowheads="1"/>
          </p:cNvSpPr>
          <p:nvPr/>
        </p:nvSpPr>
        <p:spPr bwMode="auto">
          <a:xfrm>
            <a:off x="1686166" y="1248760"/>
            <a:ext cx="2383944" cy="313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9" tIns="45711" rIns="91419" bIns="45711">
            <a:spAutoFit/>
          </a:bodyPr>
          <a:lstStyle>
            <a:lvl1pPr defTabSz="642938">
              <a:defRPr sz="2400" b="1">
                <a:solidFill>
                  <a:schemeClr val="tx1"/>
                </a:solidFill>
                <a:latin typeface="Arial" charset="0"/>
                <a:ea typeface="ＭＳ Ｐゴシック" charset="0"/>
                <a:cs typeface="ＭＳ Ｐゴシック" charset="0"/>
              </a:defRPr>
            </a:lvl1pPr>
            <a:lvl2pPr marL="742950" indent="-285750" defTabSz="642938">
              <a:defRPr sz="2400" b="1">
                <a:solidFill>
                  <a:schemeClr val="tx1"/>
                </a:solidFill>
                <a:latin typeface="Arial" charset="0"/>
                <a:ea typeface="ＭＳ Ｐゴシック" charset="0"/>
              </a:defRPr>
            </a:lvl2pPr>
            <a:lvl3pPr marL="1143000" indent="-228600" defTabSz="642938">
              <a:defRPr sz="2400" b="1">
                <a:solidFill>
                  <a:schemeClr val="tx1"/>
                </a:solidFill>
                <a:latin typeface="Arial" charset="0"/>
                <a:ea typeface="ＭＳ Ｐゴシック" charset="0"/>
              </a:defRPr>
            </a:lvl3pPr>
            <a:lvl4pPr marL="1600200" indent="-228600" defTabSz="642938">
              <a:defRPr sz="2400" b="1">
                <a:solidFill>
                  <a:schemeClr val="tx1"/>
                </a:solidFill>
                <a:latin typeface="Arial" charset="0"/>
                <a:ea typeface="ＭＳ Ｐゴシック" charset="0"/>
              </a:defRPr>
            </a:lvl4pPr>
            <a:lvl5pPr marL="2057400" indent="-228600" defTabSz="642938">
              <a:defRPr sz="2400" b="1">
                <a:solidFill>
                  <a:schemeClr val="tx1"/>
                </a:solidFill>
                <a:latin typeface="Arial" charset="0"/>
                <a:ea typeface="ＭＳ Ｐゴシック" charset="0"/>
              </a:defRPr>
            </a:lvl5pPr>
            <a:lvl6pPr marL="2514600" indent="-228600" defTabSz="642938" eaLnBrk="0" fontAlgn="base" hangingPunct="0">
              <a:spcBef>
                <a:spcPct val="0"/>
              </a:spcBef>
              <a:spcAft>
                <a:spcPct val="0"/>
              </a:spcAft>
              <a:defRPr sz="2400" b="1">
                <a:solidFill>
                  <a:schemeClr val="tx1"/>
                </a:solidFill>
                <a:latin typeface="Arial" charset="0"/>
                <a:ea typeface="ＭＳ Ｐゴシック" charset="0"/>
              </a:defRPr>
            </a:lvl6pPr>
            <a:lvl7pPr marL="2971800" indent="-228600" defTabSz="642938" eaLnBrk="0" fontAlgn="base" hangingPunct="0">
              <a:spcBef>
                <a:spcPct val="0"/>
              </a:spcBef>
              <a:spcAft>
                <a:spcPct val="0"/>
              </a:spcAft>
              <a:defRPr sz="2400" b="1">
                <a:solidFill>
                  <a:schemeClr val="tx1"/>
                </a:solidFill>
                <a:latin typeface="Arial" charset="0"/>
                <a:ea typeface="ＭＳ Ｐゴシック" charset="0"/>
              </a:defRPr>
            </a:lvl7pPr>
            <a:lvl8pPr marL="3429000" indent="-228600" defTabSz="642938" eaLnBrk="0" fontAlgn="base" hangingPunct="0">
              <a:spcBef>
                <a:spcPct val="0"/>
              </a:spcBef>
              <a:spcAft>
                <a:spcPct val="0"/>
              </a:spcAft>
              <a:defRPr sz="2400" b="1">
                <a:solidFill>
                  <a:schemeClr val="tx1"/>
                </a:solidFill>
                <a:latin typeface="Arial" charset="0"/>
                <a:ea typeface="ＭＳ Ｐゴシック" charset="0"/>
              </a:defRPr>
            </a:lvl8pPr>
            <a:lvl9pPr marL="3886200" indent="-228600" defTabSz="642938"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lnSpc>
                <a:spcPct val="90000"/>
              </a:lnSpc>
              <a:buClr>
                <a:schemeClr val="folHlink"/>
              </a:buClr>
            </a:pPr>
            <a:r>
              <a:rPr lang="en-US" sz="1600" dirty="0">
                <a:ea typeface="ヒラギノ角ゴ Pro W3" charset="0"/>
                <a:cs typeface="ヒラギノ角ゴ Pro W3" charset="0"/>
                <a:sym typeface="Arial" charset="0"/>
              </a:rPr>
              <a:t>Baseline January 2012</a:t>
            </a:r>
          </a:p>
        </p:txBody>
      </p:sp>
      <p:sp>
        <p:nvSpPr>
          <p:cNvPr id="198658" name="TextBox 4"/>
          <p:cNvSpPr txBox="1">
            <a:spLocks noChangeArrowheads="1"/>
          </p:cNvSpPr>
          <p:nvPr/>
        </p:nvSpPr>
        <p:spPr bwMode="auto">
          <a:xfrm>
            <a:off x="5740183" y="1228520"/>
            <a:ext cx="1165661" cy="313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9" tIns="45711" rIns="91419" bIns="45711">
            <a:spAutoFit/>
          </a:bodyPr>
          <a:lstStyle>
            <a:lvl1pPr defTabSz="642938">
              <a:defRPr sz="2400" b="1">
                <a:solidFill>
                  <a:schemeClr val="tx1"/>
                </a:solidFill>
                <a:latin typeface="Arial" charset="0"/>
                <a:ea typeface="ＭＳ Ｐゴシック" charset="0"/>
                <a:cs typeface="ＭＳ Ｐゴシック" charset="0"/>
              </a:defRPr>
            </a:lvl1pPr>
            <a:lvl2pPr marL="742950" indent="-285750" defTabSz="642938">
              <a:defRPr sz="2400" b="1">
                <a:solidFill>
                  <a:schemeClr val="tx1"/>
                </a:solidFill>
                <a:latin typeface="Arial" charset="0"/>
                <a:ea typeface="ＭＳ Ｐゴシック" charset="0"/>
              </a:defRPr>
            </a:lvl2pPr>
            <a:lvl3pPr marL="1143000" indent="-228600" defTabSz="642938">
              <a:defRPr sz="2400" b="1">
                <a:solidFill>
                  <a:schemeClr val="tx1"/>
                </a:solidFill>
                <a:latin typeface="Arial" charset="0"/>
                <a:ea typeface="ＭＳ Ｐゴシック" charset="0"/>
              </a:defRPr>
            </a:lvl3pPr>
            <a:lvl4pPr marL="1600200" indent="-228600" defTabSz="642938">
              <a:defRPr sz="2400" b="1">
                <a:solidFill>
                  <a:schemeClr val="tx1"/>
                </a:solidFill>
                <a:latin typeface="Arial" charset="0"/>
                <a:ea typeface="ＭＳ Ｐゴシック" charset="0"/>
              </a:defRPr>
            </a:lvl4pPr>
            <a:lvl5pPr marL="2057400" indent="-228600" defTabSz="642938">
              <a:defRPr sz="2400" b="1">
                <a:solidFill>
                  <a:schemeClr val="tx1"/>
                </a:solidFill>
                <a:latin typeface="Arial" charset="0"/>
                <a:ea typeface="ＭＳ Ｐゴシック" charset="0"/>
              </a:defRPr>
            </a:lvl5pPr>
            <a:lvl6pPr marL="2514600" indent="-228600" defTabSz="642938" eaLnBrk="0" fontAlgn="base" hangingPunct="0">
              <a:spcBef>
                <a:spcPct val="0"/>
              </a:spcBef>
              <a:spcAft>
                <a:spcPct val="0"/>
              </a:spcAft>
              <a:defRPr sz="2400" b="1">
                <a:solidFill>
                  <a:schemeClr val="tx1"/>
                </a:solidFill>
                <a:latin typeface="Arial" charset="0"/>
                <a:ea typeface="ＭＳ Ｐゴシック" charset="0"/>
              </a:defRPr>
            </a:lvl6pPr>
            <a:lvl7pPr marL="2971800" indent="-228600" defTabSz="642938" eaLnBrk="0" fontAlgn="base" hangingPunct="0">
              <a:spcBef>
                <a:spcPct val="0"/>
              </a:spcBef>
              <a:spcAft>
                <a:spcPct val="0"/>
              </a:spcAft>
              <a:defRPr sz="2400" b="1">
                <a:solidFill>
                  <a:schemeClr val="tx1"/>
                </a:solidFill>
                <a:latin typeface="Arial" charset="0"/>
                <a:ea typeface="ＭＳ Ｐゴシック" charset="0"/>
              </a:defRPr>
            </a:lvl7pPr>
            <a:lvl8pPr marL="3429000" indent="-228600" defTabSz="642938" eaLnBrk="0" fontAlgn="base" hangingPunct="0">
              <a:spcBef>
                <a:spcPct val="0"/>
              </a:spcBef>
              <a:spcAft>
                <a:spcPct val="0"/>
              </a:spcAft>
              <a:defRPr sz="2400" b="1">
                <a:solidFill>
                  <a:schemeClr val="tx1"/>
                </a:solidFill>
                <a:latin typeface="Arial" charset="0"/>
                <a:ea typeface="ＭＳ Ｐゴシック" charset="0"/>
              </a:defRPr>
            </a:lvl8pPr>
            <a:lvl9pPr marL="3886200" indent="-228600" defTabSz="642938"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lnSpc>
                <a:spcPct val="90000"/>
              </a:lnSpc>
              <a:buClr>
                <a:schemeClr val="folHlink"/>
              </a:buClr>
            </a:pPr>
            <a:r>
              <a:rPr lang="en-US" sz="1600" dirty="0">
                <a:cs typeface="Arial" charset="0"/>
                <a:sym typeface="Arial" charset="0"/>
              </a:rPr>
              <a:t>April 2012</a:t>
            </a:r>
          </a:p>
        </p:txBody>
      </p:sp>
      <p:pic>
        <p:nvPicPr>
          <p:cNvPr id="198659" name="Picture 10" descr="Screen Shot 2012-05-05 at 7.23.31 AM.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624013" y="1527573"/>
            <a:ext cx="2508250" cy="1310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8660" name="Picture 11" descr="Screen Shot 2012-05-05 at 7.23.48 AM.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041900" y="1507331"/>
            <a:ext cx="2508250" cy="1310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8661" name="Picture 12" descr="Screen Shot 2012-05-05 at 7.28.17 AM.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624013" y="2849166"/>
            <a:ext cx="2508250"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8662" name="Picture 13" descr="Screen Shot 2012-05-05 at 7.28.46 AM.pn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060951" y="2839641"/>
            <a:ext cx="2524125" cy="1309688"/>
          </a:xfrm>
          <a:prstGeom prst="rect">
            <a:avLst/>
          </a:prstGeom>
          <a:solidFill>
            <a:srgbClr val="FFFFFF"/>
          </a:solidFill>
          <a:ln w="9525">
            <a:solidFill>
              <a:srgbClr val="000000"/>
            </a:solidFill>
            <a:miter lim="800000"/>
            <a:headEnd/>
            <a:tailEnd/>
          </a:ln>
        </p:spPr>
      </p:pic>
      <p:sp>
        <p:nvSpPr>
          <p:cNvPr id="18" name="Up Arrow 17"/>
          <p:cNvSpPr>
            <a:spLocks noChangeArrowheads="1"/>
          </p:cNvSpPr>
          <p:nvPr/>
        </p:nvSpPr>
        <p:spPr bwMode="auto">
          <a:xfrm>
            <a:off x="1931988" y="3679032"/>
            <a:ext cx="150812" cy="202406"/>
          </a:xfrm>
          <a:prstGeom prst="upArrow">
            <a:avLst>
              <a:gd name="adj1" fmla="val 50000"/>
              <a:gd name="adj2" fmla="val 49617"/>
            </a:avLst>
          </a:prstGeom>
          <a:solidFill>
            <a:srgbClr val="FFFFFF"/>
          </a:solidFill>
          <a:ln w="9525">
            <a:solidFill>
              <a:srgbClr val="FFFFFF"/>
            </a:solidFill>
            <a:miter lim="800000"/>
            <a:headEnd/>
            <a:tailEnd/>
          </a:ln>
          <a:effectLst>
            <a:outerShdw blurRad="40000" dist="23000" dir="5400000" rotWithShape="0">
              <a:srgbClr val="808080">
                <a:alpha val="34998"/>
              </a:srgbClr>
            </a:outerShdw>
          </a:effectLst>
        </p:spPr>
        <p:txBody>
          <a:bodyPr lIns="91419" tIns="45711" rIns="91419" bIns="45711" anchor="ctr"/>
          <a:lstStyle/>
          <a:p>
            <a:pPr algn="ctr" defTabSz="642863" eaLnBrk="1" hangingPunct="1">
              <a:lnSpc>
                <a:spcPct val="90000"/>
              </a:lnSpc>
              <a:buClr>
                <a:schemeClr val="folHlink"/>
              </a:buClr>
              <a:buFont typeface="Arial" panose="020B0604020202020204" pitchFamily="34" charset="0"/>
              <a:buChar char="•"/>
              <a:defRPr/>
            </a:pPr>
            <a:endParaRPr lang="en-US" sz="1200" dirty="0">
              <a:latin typeface="Calibri" pitchFamily="34" charset="0"/>
              <a:ea typeface="ヒラギノ角ゴ Pro W3"/>
              <a:cs typeface="ヒラギノ角ゴ Pro W3"/>
              <a:sym typeface="Arial" pitchFamily="34" charset="0"/>
            </a:endParaRPr>
          </a:p>
        </p:txBody>
      </p:sp>
      <p:sp>
        <p:nvSpPr>
          <p:cNvPr id="20" name="Up Arrow 19"/>
          <p:cNvSpPr>
            <a:spLocks noChangeArrowheads="1"/>
          </p:cNvSpPr>
          <p:nvPr/>
        </p:nvSpPr>
        <p:spPr bwMode="auto">
          <a:xfrm>
            <a:off x="5402264" y="3780235"/>
            <a:ext cx="147637" cy="202406"/>
          </a:xfrm>
          <a:prstGeom prst="upArrow">
            <a:avLst>
              <a:gd name="adj1" fmla="val 50000"/>
              <a:gd name="adj2" fmla="val 49880"/>
            </a:avLst>
          </a:prstGeom>
          <a:solidFill>
            <a:srgbClr val="FFFFFF"/>
          </a:solidFill>
          <a:ln w="9525">
            <a:solidFill>
              <a:srgbClr val="FFFFFF"/>
            </a:solidFill>
            <a:miter lim="800000"/>
            <a:headEnd/>
            <a:tailEnd/>
          </a:ln>
          <a:effectLst>
            <a:outerShdw blurRad="40000" dist="23000" dir="5400000" rotWithShape="0">
              <a:srgbClr val="808080">
                <a:alpha val="34998"/>
              </a:srgbClr>
            </a:outerShdw>
          </a:effectLst>
        </p:spPr>
        <p:txBody>
          <a:bodyPr lIns="91419" tIns="45711" rIns="91419" bIns="45711" anchor="ctr"/>
          <a:lstStyle/>
          <a:p>
            <a:pPr algn="ctr" defTabSz="642863" eaLnBrk="1" hangingPunct="1">
              <a:lnSpc>
                <a:spcPct val="90000"/>
              </a:lnSpc>
              <a:buClr>
                <a:schemeClr val="folHlink"/>
              </a:buClr>
              <a:buFont typeface="Arial" panose="020B0604020202020204" pitchFamily="34" charset="0"/>
              <a:buChar char="•"/>
              <a:defRPr/>
            </a:pPr>
            <a:endParaRPr lang="en-US" sz="1200" dirty="0">
              <a:latin typeface="Calibri" pitchFamily="34" charset="0"/>
              <a:ea typeface="ヒラギノ角ゴ Pro W3"/>
              <a:cs typeface="ヒラギノ角ゴ Pro W3"/>
              <a:sym typeface="Arial" pitchFamily="34" charset="0"/>
            </a:endParaRPr>
          </a:p>
        </p:txBody>
      </p:sp>
      <p:sp>
        <p:nvSpPr>
          <p:cNvPr id="19" name="Right Arrow 18"/>
          <p:cNvSpPr>
            <a:spLocks noChangeArrowheads="1"/>
          </p:cNvSpPr>
          <p:nvPr/>
        </p:nvSpPr>
        <p:spPr bwMode="auto">
          <a:xfrm>
            <a:off x="4313238" y="2202657"/>
            <a:ext cx="533400" cy="159544"/>
          </a:xfrm>
          <a:prstGeom prst="rightArrow">
            <a:avLst>
              <a:gd name="adj1" fmla="val 50000"/>
              <a:gd name="adj2" fmla="val 49987"/>
            </a:avLst>
          </a:prstGeom>
          <a:solidFill>
            <a:schemeClr val="accent3"/>
          </a:solidFill>
          <a:ln>
            <a:noFill/>
          </a:ln>
          <a:effectLst/>
          <a:extLst/>
        </p:spPr>
        <p:txBody>
          <a:bodyPr lIns="91419" tIns="45711" rIns="91419" bIns="45711" anchor="ctr"/>
          <a:lstStyle/>
          <a:p>
            <a:pPr algn="ctr" defTabSz="642863" eaLnBrk="1" hangingPunct="1">
              <a:lnSpc>
                <a:spcPct val="90000"/>
              </a:lnSpc>
              <a:buClr>
                <a:schemeClr val="folHlink"/>
              </a:buClr>
              <a:buFont typeface="Arial" panose="020B0604020202020204" pitchFamily="34" charset="0"/>
              <a:buChar char="•"/>
              <a:defRPr/>
            </a:pPr>
            <a:endParaRPr lang="en-US" sz="1200" dirty="0">
              <a:latin typeface="Calibri" pitchFamily="34" charset="0"/>
              <a:ea typeface="ヒラギノ角ゴ Pro W3"/>
              <a:cs typeface="ヒラギノ角ゴ Pro W3"/>
              <a:sym typeface="Arial" pitchFamily="34" charset="0"/>
            </a:endParaRPr>
          </a:p>
        </p:txBody>
      </p:sp>
      <p:sp>
        <p:nvSpPr>
          <p:cNvPr id="14" name="Right Arrow 13"/>
          <p:cNvSpPr>
            <a:spLocks noChangeArrowheads="1"/>
          </p:cNvSpPr>
          <p:nvPr/>
        </p:nvSpPr>
        <p:spPr bwMode="auto">
          <a:xfrm>
            <a:off x="4313238" y="3593307"/>
            <a:ext cx="533400" cy="159544"/>
          </a:xfrm>
          <a:prstGeom prst="rightArrow">
            <a:avLst>
              <a:gd name="adj1" fmla="val 50000"/>
              <a:gd name="adj2" fmla="val 49987"/>
            </a:avLst>
          </a:prstGeom>
          <a:solidFill>
            <a:schemeClr val="accent3"/>
          </a:solidFill>
          <a:ln>
            <a:noFill/>
          </a:ln>
          <a:effectLst/>
          <a:extLst/>
        </p:spPr>
        <p:txBody>
          <a:bodyPr lIns="91419" tIns="45711" rIns="91419" bIns="45711" anchor="ctr"/>
          <a:lstStyle/>
          <a:p>
            <a:pPr algn="ctr" defTabSz="642863" eaLnBrk="1" hangingPunct="1">
              <a:lnSpc>
                <a:spcPct val="90000"/>
              </a:lnSpc>
              <a:buClr>
                <a:schemeClr val="folHlink"/>
              </a:buClr>
              <a:buFont typeface="Arial" panose="020B0604020202020204" pitchFamily="34" charset="0"/>
              <a:buChar char="•"/>
              <a:defRPr/>
            </a:pPr>
            <a:endParaRPr lang="en-US" sz="1200" dirty="0">
              <a:latin typeface="Calibri" pitchFamily="34" charset="0"/>
              <a:ea typeface="ヒラギノ角ゴ Pro W3"/>
              <a:cs typeface="ヒラギノ角ゴ Pro W3"/>
              <a:sym typeface="Arial" pitchFamily="34" charset="0"/>
            </a:endParaRPr>
          </a:p>
        </p:txBody>
      </p:sp>
      <p:sp>
        <p:nvSpPr>
          <p:cNvPr id="198667" name="TextBox 14"/>
          <p:cNvSpPr txBox="1">
            <a:spLocks noChangeArrowheads="1"/>
          </p:cNvSpPr>
          <p:nvPr/>
        </p:nvSpPr>
        <p:spPr bwMode="auto">
          <a:xfrm flipH="1">
            <a:off x="7739063" y="1560303"/>
            <a:ext cx="1255712" cy="16037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83" tIns="32142" rIns="64283" bIns="32142">
            <a:spAutoFit/>
          </a:bodyPr>
          <a:lstStyle>
            <a:lvl1pPr defTabSz="642938">
              <a:defRPr sz="2400" b="1">
                <a:solidFill>
                  <a:schemeClr val="tx1"/>
                </a:solidFill>
                <a:latin typeface="Arial" charset="0"/>
                <a:ea typeface="ＭＳ Ｐゴシック" charset="0"/>
                <a:cs typeface="ＭＳ Ｐゴシック" charset="0"/>
              </a:defRPr>
            </a:lvl1pPr>
            <a:lvl2pPr marL="742950" indent="-285750" defTabSz="642938">
              <a:defRPr sz="2400" b="1">
                <a:solidFill>
                  <a:schemeClr val="tx1"/>
                </a:solidFill>
                <a:latin typeface="Arial" charset="0"/>
                <a:ea typeface="ＭＳ Ｐゴシック" charset="0"/>
              </a:defRPr>
            </a:lvl2pPr>
            <a:lvl3pPr marL="1143000" indent="-228600" defTabSz="642938">
              <a:defRPr sz="2400" b="1">
                <a:solidFill>
                  <a:schemeClr val="tx1"/>
                </a:solidFill>
                <a:latin typeface="Arial" charset="0"/>
                <a:ea typeface="ＭＳ Ｐゴシック" charset="0"/>
              </a:defRPr>
            </a:lvl3pPr>
            <a:lvl4pPr marL="1600200" indent="-228600" defTabSz="642938">
              <a:defRPr sz="2400" b="1">
                <a:solidFill>
                  <a:schemeClr val="tx1"/>
                </a:solidFill>
                <a:latin typeface="Arial" charset="0"/>
                <a:ea typeface="ＭＳ Ｐゴシック" charset="0"/>
              </a:defRPr>
            </a:lvl4pPr>
            <a:lvl5pPr marL="2057400" indent="-228600" defTabSz="642938">
              <a:defRPr sz="2400" b="1">
                <a:solidFill>
                  <a:schemeClr val="tx1"/>
                </a:solidFill>
                <a:latin typeface="Arial" charset="0"/>
                <a:ea typeface="ＭＳ Ｐゴシック" charset="0"/>
              </a:defRPr>
            </a:lvl5pPr>
            <a:lvl6pPr marL="2514600" indent="-228600" defTabSz="642938" eaLnBrk="0" fontAlgn="base" hangingPunct="0">
              <a:spcBef>
                <a:spcPct val="0"/>
              </a:spcBef>
              <a:spcAft>
                <a:spcPct val="0"/>
              </a:spcAft>
              <a:defRPr sz="2400" b="1">
                <a:solidFill>
                  <a:schemeClr val="tx1"/>
                </a:solidFill>
                <a:latin typeface="Arial" charset="0"/>
                <a:ea typeface="ＭＳ Ｐゴシック" charset="0"/>
              </a:defRPr>
            </a:lvl6pPr>
            <a:lvl7pPr marL="2971800" indent="-228600" defTabSz="642938" eaLnBrk="0" fontAlgn="base" hangingPunct="0">
              <a:spcBef>
                <a:spcPct val="0"/>
              </a:spcBef>
              <a:spcAft>
                <a:spcPct val="0"/>
              </a:spcAft>
              <a:defRPr sz="2400" b="1">
                <a:solidFill>
                  <a:schemeClr val="tx1"/>
                </a:solidFill>
                <a:latin typeface="Arial" charset="0"/>
                <a:ea typeface="ＭＳ Ｐゴシック" charset="0"/>
              </a:defRPr>
            </a:lvl7pPr>
            <a:lvl8pPr marL="3429000" indent="-228600" defTabSz="642938" eaLnBrk="0" fontAlgn="base" hangingPunct="0">
              <a:spcBef>
                <a:spcPct val="0"/>
              </a:spcBef>
              <a:spcAft>
                <a:spcPct val="0"/>
              </a:spcAft>
              <a:defRPr sz="2400" b="1">
                <a:solidFill>
                  <a:schemeClr val="tx1"/>
                </a:solidFill>
                <a:latin typeface="Arial" charset="0"/>
                <a:ea typeface="ＭＳ Ｐゴシック" charset="0"/>
              </a:defRPr>
            </a:lvl8pPr>
            <a:lvl9pPr marL="3886200" indent="-228600" defTabSz="642938"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buClr>
                <a:schemeClr val="folHlink"/>
              </a:buClr>
            </a:pPr>
            <a:r>
              <a:rPr lang="en-US" sz="1000" b="0" dirty="0" err="1">
                <a:sym typeface="Arial" charset="0"/>
              </a:rPr>
              <a:t>Hamid</a:t>
            </a:r>
            <a:r>
              <a:rPr lang="en-US" sz="1000" b="0" dirty="0">
                <a:sym typeface="Arial" charset="0"/>
              </a:rPr>
              <a:t> O, et al. N </a:t>
            </a:r>
            <a:r>
              <a:rPr lang="en-US" sz="1000" b="0" dirty="0" err="1">
                <a:sym typeface="Arial" charset="0"/>
              </a:rPr>
              <a:t>Engl</a:t>
            </a:r>
            <a:r>
              <a:rPr lang="en-US" sz="1000" b="0" dirty="0">
                <a:sym typeface="Arial" charset="0"/>
              </a:rPr>
              <a:t> J Med. 2013;369:134-144. Copyright © 2013 Massachusetts Medical Society. Reprinted with permission from Massachusetts Medical Society. </a:t>
            </a:r>
          </a:p>
        </p:txBody>
      </p:sp>
      <p:sp>
        <p:nvSpPr>
          <p:cNvPr id="198668" name="TextBox 1"/>
          <p:cNvSpPr txBox="1">
            <a:spLocks noChangeArrowheads="1"/>
          </p:cNvSpPr>
          <p:nvPr/>
        </p:nvSpPr>
        <p:spPr bwMode="auto">
          <a:xfrm>
            <a:off x="384176" y="957263"/>
            <a:ext cx="8456613" cy="286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83" tIns="32142" rIns="64283" bIns="32142">
            <a:spAutoFit/>
          </a:bodyPr>
          <a:lstStyle>
            <a:lvl1pPr defTabSz="642938">
              <a:defRPr sz="2400" b="1">
                <a:solidFill>
                  <a:schemeClr val="tx1"/>
                </a:solidFill>
                <a:latin typeface="Arial" charset="0"/>
                <a:ea typeface="ＭＳ Ｐゴシック" charset="0"/>
                <a:cs typeface="ＭＳ Ｐゴシック" charset="0"/>
              </a:defRPr>
            </a:lvl1pPr>
            <a:lvl2pPr marL="742950" indent="-285750" defTabSz="642938">
              <a:defRPr sz="2400" b="1">
                <a:solidFill>
                  <a:schemeClr val="tx1"/>
                </a:solidFill>
                <a:latin typeface="Arial" charset="0"/>
                <a:ea typeface="ＭＳ Ｐゴシック" charset="0"/>
              </a:defRPr>
            </a:lvl2pPr>
            <a:lvl3pPr marL="1143000" indent="-228600" defTabSz="642938">
              <a:defRPr sz="2400" b="1">
                <a:solidFill>
                  <a:schemeClr val="tx1"/>
                </a:solidFill>
                <a:latin typeface="Arial" charset="0"/>
                <a:ea typeface="ＭＳ Ｐゴシック" charset="0"/>
              </a:defRPr>
            </a:lvl3pPr>
            <a:lvl4pPr marL="1600200" indent="-228600" defTabSz="642938">
              <a:defRPr sz="2400" b="1">
                <a:solidFill>
                  <a:schemeClr val="tx1"/>
                </a:solidFill>
                <a:latin typeface="Arial" charset="0"/>
                <a:ea typeface="ＭＳ Ｐゴシック" charset="0"/>
              </a:defRPr>
            </a:lvl4pPr>
            <a:lvl5pPr marL="2057400" indent="-228600" defTabSz="642938">
              <a:defRPr sz="2400" b="1">
                <a:solidFill>
                  <a:schemeClr val="tx1"/>
                </a:solidFill>
                <a:latin typeface="Arial" charset="0"/>
                <a:ea typeface="ＭＳ Ｐゴシック" charset="0"/>
              </a:defRPr>
            </a:lvl5pPr>
            <a:lvl6pPr marL="2514600" indent="-228600" defTabSz="642938" eaLnBrk="0" fontAlgn="base" hangingPunct="0">
              <a:spcBef>
                <a:spcPct val="0"/>
              </a:spcBef>
              <a:spcAft>
                <a:spcPct val="0"/>
              </a:spcAft>
              <a:defRPr sz="2400" b="1">
                <a:solidFill>
                  <a:schemeClr val="tx1"/>
                </a:solidFill>
                <a:latin typeface="Arial" charset="0"/>
                <a:ea typeface="ＭＳ Ｐゴシック" charset="0"/>
              </a:defRPr>
            </a:lvl6pPr>
            <a:lvl7pPr marL="2971800" indent="-228600" defTabSz="642938" eaLnBrk="0" fontAlgn="base" hangingPunct="0">
              <a:spcBef>
                <a:spcPct val="0"/>
              </a:spcBef>
              <a:spcAft>
                <a:spcPct val="0"/>
              </a:spcAft>
              <a:defRPr sz="2400" b="1">
                <a:solidFill>
                  <a:schemeClr val="tx1"/>
                </a:solidFill>
                <a:latin typeface="Arial" charset="0"/>
                <a:ea typeface="ＭＳ Ｐゴシック" charset="0"/>
              </a:defRPr>
            </a:lvl7pPr>
            <a:lvl8pPr marL="3429000" indent="-228600" defTabSz="642938" eaLnBrk="0" fontAlgn="base" hangingPunct="0">
              <a:spcBef>
                <a:spcPct val="0"/>
              </a:spcBef>
              <a:spcAft>
                <a:spcPct val="0"/>
              </a:spcAft>
              <a:defRPr sz="2400" b="1">
                <a:solidFill>
                  <a:schemeClr val="tx1"/>
                </a:solidFill>
                <a:latin typeface="Arial" charset="0"/>
                <a:ea typeface="ＭＳ Ｐゴシック" charset="0"/>
              </a:defRPr>
            </a:lvl8pPr>
            <a:lvl9pPr marL="3886200" indent="-228600" defTabSz="642938"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lnSpc>
                <a:spcPct val="90000"/>
              </a:lnSpc>
              <a:buClr>
                <a:schemeClr val="folHlink"/>
              </a:buClr>
            </a:pPr>
            <a:r>
              <a:rPr lang="en-US" sz="1600" dirty="0">
                <a:sym typeface="Arial" charset="0"/>
              </a:rPr>
              <a:t>54-yr-old male with </a:t>
            </a:r>
            <a:r>
              <a:rPr lang="en-US" sz="1600" dirty="0" err="1">
                <a:sym typeface="Arial" charset="0"/>
              </a:rPr>
              <a:t>desmoplastic</a:t>
            </a:r>
            <a:r>
              <a:rPr lang="en-US" sz="1600" dirty="0">
                <a:sym typeface="Arial" charset="0"/>
              </a:rPr>
              <a:t> melanoma after progressing on </a:t>
            </a:r>
            <a:r>
              <a:rPr lang="en-US" sz="1600" dirty="0" err="1">
                <a:sym typeface="Arial" charset="0"/>
              </a:rPr>
              <a:t>ipilimumab</a:t>
            </a:r>
            <a:r>
              <a:rPr lang="en-US" sz="1600" dirty="0">
                <a:sym typeface="Arial" charset="0"/>
              </a:rPr>
              <a:t> </a:t>
            </a:r>
          </a:p>
        </p:txBody>
      </p:sp>
      <p:sp>
        <p:nvSpPr>
          <p:cNvPr id="198669" name="Rectangle 2"/>
          <p:cNvSpPr>
            <a:spLocks noGrp="1" noChangeArrowheads="1"/>
          </p:cNvSpPr>
          <p:nvPr>
            <p:ph type="title"/>
          </p:nvPr>
        </p:nvSpPr>
        <p:spPr>
          <a:xfrm>
            <a:off x="457200" y="0"/>
            <a:ext cx="8229600" cy="857250"/>
          </a:xfrm>
        </p:spPr>
        <p:txBody>
          <a:bodyPr/>
          <a:lstStyle/>
          <a:p>
            <a:pPr eaLnBrk="1" hangingPunct="1"/>
            <a:r>
              <a:rPr lang="en-US" sz="2800" dirty="0">
                <a:latin typeface="Arial" charset="0"/>
              </a:rPr>
              <a:t>Clinical Activity of MK-3475 in a Patient With Metastatic </a:t>
            </a:r>
            <a:r>
              <a:rPr lang="en-US" sz="2800" dirty="0" err="1">
                <a:latin typeface="Arial" charset="0"/>
              </a:rPr>
              <a:t>Desmoplastic</a:t>
            </a:r>
            <a:r>
              <a:rPr lang="en-US" sz="2800" dirty="0">
                <a:latin typeface="Arial" charset="0"/>
              </a:rPr>
              <a:t> Melanoma</a:t>
            </a:r>
          </a:p>
        </p:txBody>
      </p:sp>
    </p:spTree>
    <p:extLst>
      <p:ext uri="{BB962C8B-B14F-4D97-AF65-F5344CB8AC3E}">
        <p14:creationId xmlns:p14="http://schemas.microsoft.com/office/powerpoint/2010/main" xmlns="" val="24353237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p:nvPr>
        </p:nvSpPr>
        <p:spPr>
          <a:xfrm>
            <a:off x="457200" y="0"/>
            <a:ext cx="8229600" cy="857250"/>
          </a:xfrm>
        </p:spPr>
        <p:txBody>
          <a:bodyPr/>
          <a:lstStyle/>
          <a:p>
            <a:r>
              <a:rPr lang="en-US" sz="2800" dirty="0">
                <a:latin typeface="Arial" charset="0"/>
              </a:rPr>
              <a:t>CTL Infiltrates in Regressing Metastatic Melanoma Lesion After MK-3475 Treatment</a:t>
            </a:r>
          </a:p>
        </p:txBody>
      </p:sp>
      <p:sp>
        <p:nvSpPr>
          <p:cNvPr id="199682" name="Text Box 3"/>
          <p:cNvSpPr txBox="1">
            <a:spLocks noChangeArrowheads="1"/>
          </p:cNvSpPr>
          <p:nvPr/>
        </p:nvSpPr>
        <p:spPr bwMode="auto">
          <a:xfrm>
            <a:off x="776288" y="910768"/>
            <a:ext cx="3359150" cy="3416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11" rIns="91425" bIns="45711">
            <a:spAutoFit/>
          </a:bodyPr>
          <a:lstStyle>
            <a:lvl1pPr defTabSz="912813">
              <a:defRPr sz="2400" b="1">
                <a:solidFill>
                  <a:schemeClr val="tx1"/>
                </a:solidFill>
                <a:latin typeface="Arial" charset="0"/>
                <a:ea typeface="ＭＳ Ｐゴシック" charset="0"/>
                <a:cs typeface="ＭＳ Ｐゴシック" charset="0"/>
              </a:defRPr>
            </a:lvl1pPr>
            <a:lvl2pPr marL="742950" indent="-285750" defTabSz="912813">
              <a:defRPr sz="2400" b="1">
                <a:solidFill>
                  <a:schemeClr val="tx1"/>
                </a:solidFill>
                <a:latin typeface="Arial" charset="0"/>
                <a:ea typeface="ＭＳ Ｐゴシック" charset="0"/>
              </a:defRPr>
            </a:lvl2pPr>
            <a:lvl3pPr marL="1143000" indent="-228600" defTabSz="912813">
              <a:defRPr sz="2400" b="1">
                <a:solidFill>
                  <a:schemeClr val="tx1"/>
                </a:solidFill>
                <a:latin typeface="Arial" charset="0"/>
                <a:ea typeface="ＭＳ Ｐゴシック" charset="0"/>
              </a:defRPr>
            </a:lvl3pPr>
            <a:lvl4pPr marL="1600200" indent="-228600" defTabSz="912813">
              <a:defRPr sz="2400" b="1">
                <a:solidFill>
                  <a:schemeClr val="tx1"/>
                </a:solidFill>
                <a:latin typeface="Arial" charset="0"/>
                <a:ea typeface="ＭＳ Ｐゴシック" charset="0"/>
              </a:defRPr>
            </a:lvl4pPr>
            <a:lvl5pPr marL="2057400" indent="-228600" defTabSz="912813">
              <a:defRPr sz="24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lnSpc>
                <a:spcPct val="90000"/>
              </a:lnSpc>
              <a:buClr>
                <a:schemeClr val="folHlink"/>
              </a:buClr>
            </a:pPr>
            <a:r>
              <a:rPr lang="en-US" sz="1800" dirty="0"/>
              <a:t>Baseline: February 29, 2012</a:t>
            </a:r>
          </a:p>
        </p:txBody>
      </p:sp>
      <p:sp>
        <p:nvSpPr>
          <p:cNvPr id="199683" name="Text Box 4"/>
          <p:cNvSpPr txBox="1">
            <a:spLocks noChangeArrowheads="1"/>
          </p:cNvSpPr>
          <p:nvPr/>
        </p:nvSpPr>
        <p:spPr bwMode="auto">
          <a:xfrm>
            <a:off x="4838700" y="937664"/>
            <a:ext cx="3511550" cy="3416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11" rIns="91425" bIns="45711">
            <a:spAutoFit/>
          </a:bodyPr>
          <a:lstStyle>
            <a:lvl1pPr defTabSz="912813">
              <a:defRPr sz="2400" b="1">
                <a:solidFill>
                  <a:schemeClr val="tx1"/>
                </a:solidFill>
                <a:latin typeface="Arial" charset="0"/>
                <a:ea typeface="ＭＳ Ｐゴシック" charset="0"/>
                <a:cs typeface="ＭＳ Ｐゴシック" charset="0"/>
              </a:defRPr>
            </a:lvl1pPr>
            <a:lvl2pPr marL="742950" indent="-285750" defTabSz="912813">
              <a:defRPr sz="2400" b="1">
                <a:solidFill>
                  <a:schemeClr val="tx1"/>
                </a:solidFill>
                <a:latin typeface="Arial" charset="0"/>
                <a:ea typeface="ＭＳ Ｐゴシック" charset="0"/>
              </a:defRPr>
            </a:lvl2pPr>
            <a:lvl3pPr marL="1143000" indent="-228600" defTabSz="912813">
              <a:defRPr sz="2400" b="1">
                <a:solidFill>
                  <a:schemeClr val="tx1"/>
                </a:solidFill>
                <a:latin typeface="Arial" charset="0"/>
                <a:ea typeface="ＭＳ Ｐゴシック" charset="0"/>
              </a:defRPr>
            </a:lvl3pPr>
            <a:lvl4pPr marL="1600200" indent="-228600" defTabSz="912813">
              <a:defRPr sz="2400" b="1">
                <a:solidFill>
                  <a:schemeClr val="tx1"/>
                </a:solidFill>
                <a:latin typeface="Arial" charset="0"/>
                <a:ea typeface="ＭＳ Ｐゴシック" charset="0"/>
              </a:defRPr>
            </a:lvl4pPr>
            <a:lvl5pPr marL="2057400" indent="-228600" defTabSz="912813">
              <a:defRPr sz="24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lnSpc>
                <a:spcPct val="90000"/>
              </a:lnSpc>
              <a:buClr>
                <a:schemeClr val="folHlink"/>
              </a:buClr>
            </a:pPr>
            <a:r>
              <a:rPr lang="en-US" sz="1800" dirty="0"/>
              <a:t>August 20, 2012</a:t>
            </a:r>
          </a:p>
        </p:txBody>
      </p:sp>
      <p:pic>
        <p:nvPicPr>
          <p:cNvPr id="199684" name="Picture 5" descr="rw_im80 se8_rll_baseline_0212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55762" y="1233710"/>
            <a:ext cx="3378200" cy="20597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9685" name="Picture 6" descr="RW_im62 se7_RLL_lung window_0812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914253" y="1224604"/>
            <a:ext cx="3525837" cy="2027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9686" name="TextBox 12"/>
          <p:cNvSpPr txBox="1">
            <a:spLocks noChangeArrowheads="1"/>
          </p:cNvSpPr>
          <p:nvPr/>
        </p:nvSpPr>
        <p:spPr bwMode="auto">
          <a:xfrm>
            <a:off x="284164" y="4766073"/>
            <a:ext cx="4143375" cy="307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11" rIns="91425" bIns="45711">
            <a:spAutoFit/>
          </a:bodyPr>
          <a:lstStyle>
            <a:lvl1pPr defTabSz="912813">
              <a:defRPr sz="2400" b="1">
                <a:solidFill>
                  <a:schemeClr val="tx1"/>
                </a:solidFill>
                <a:latin typeface="Arial" charset="0"/>
                <a:ea typeface="ＭＳ Ｐゴシック" charset="0"/>
                <a:cs typeface="ＭＳ Ｐゴシック" charset="0"/>
              </a:defRPr>
            </a:lvl1pPr>
            <a:lvl2pPr marL="742950" indent="-285750" defTabSz="912813">
              <a:defRPr sz="2400" b="1">
                <a:solidFill>
                  <a:schemeClr val="tx1"/>
                </a:solidFill>
                <a:latin typeface="Arial" charset="0"/>
                <a:ea typeface="ＭＳ Ｐゴシック" charset="0"/>
              </a:defRPr>
            </a:lvl2pPr>
            <a:lvl3pPr marL="1143000" indent="-228600" defTabSz="912813">
              <a:defRPr sz="2400" b="1">
                <a:solidFill>
                  <a:schemeClr val="tx1"/>
                </a:solidFill>
                <a:latin typeface="Arial" charset="0"/>
                <a:ea typeface="ＭＳ Ｐゴシック" charset="0"/>
              </a:defRPr>
            </a:lvl3pPr>
            <a:lvl4pPr marL="1600200" indent="-228600" defTabSz="912813">
              <a:defRPr sz="2400" b="1">
                <a:solidFill>
                  <a:schemeClr val="tx1"/>
                </a:solidFill>
                <a:latin typeface="Arial" charset="0"/>
                <a:ea typeface="ＭＳ Ｐゴシック" charset="0"/>
              </a:defRPr>
            </a:lvl4pPr>
            <a:lvl5pPr marL="2057400" indent="-228600" defTabSz="912813">
              <a:defRPr sz="24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35000"/>
              </a:spcBef>
              <a:spcAft>
                <a:spcPct val="25000"/>
              </a:spcAft>
              <a:buClr>
                <a:schemeClr val="folHlink"/>
              </a:buClr>
              <a:buFont typeface="Wingdings" charset="0"/>
              <a:buNone/>
            </a:pPr>
            <a:r>
              <a:rPr lang="en-US" sz="1400" b="0">
                <a:solidFill>
                  <a:schemeClr val="bg2"/>
                </a:solidFill>
              </a:rPr>
              <a:t>Ribas A, et al. ASCO 2013. Abstract 9009.</a:t>
            </a:r>
          </a:p>
        </p:txBody>
      </p:sp>
      <p:grpSp>
        <p:nvGrpSpPr>
          <p:cNvPr id="2" name="Group 13"/>
          <p:cNvGrpSpPr>
            <a:grpSpLocks/>
          </p:cNvGrpSpPr>
          <p:nvPr/>
        </p:nvGrpSpPr>
        <p:grpSpPr bwMode="auto">
          <a:xfrm>
            <a:off x="1539474" y="2779531"/>
            <a:ext cx="6707590" cy="1603168"/>
            <a:chOff x="1685157" y="3282711"/>
            <a:chExt cx="6706598" cy="2136810"/>
          </a:xfrm>
        </p:grpSpPr>
        <p:sp>
          <p:nvSpPr>
            <p:cNvPr id="199688" name="TextBox 1"/>
            <p:cNvSpPr txBox="1">
              <a:spLocks noChangeArrowheads="1"/>
            </p:cNvSpPr>
            <p:nvPr/>
          </p:nvSpPr>
          <p:spPr bwMode="auto">
            <a:xfrm>
              <a:off x="1890412" y="4551666"/>
              <a:ext cx="1006857" cy="3815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912813">
                <a:defRPr sz="2400" b="1">
                  <a:solidFill>
                    <a:schemeClr val="tx1"/>
                  </a:solidFill>
                  <a:latin typeface="Arial" charset="0"/>
                  <a:ea typeface="ＭＳ Ｐゴシック" charset="0"/>
                  <a:cs typeface="ＭＳ Ｐゴシック" charset="0"/>
                </a:defRPr>
              </a:lvl1pPr>
              <a:lvl2pPr marL="742950" indent="-285750" defTabSz="912813">
                <a:defRPr sz="2400" b="1">
                  <a:solidFill>
                    <a:schemeClr val="tx1"/>
                  </a:solidFill>
                  <a:latin typeface="Arial" charset="0"/>
                  <a:ea typeface="ＭＳ Ｐゴシック" charset="0"/>
                </a:defRPr>
              </a:lvl2pPr>
              <a:lvl3pPr marL="1143000" indent="-228600" defTabSz="912813">
                <a:defRPr sz="2400" b="1">
                  <a:solidFill>
                    <a:schemeClr val="tx1"/>
                  </a:solidFill>
                  <a:latin typeface="Arial" charset="0"/>
                  <a:ea typeface="ＭＳ Ｐゴシック" charset="0"/>
                </a:defRPr>
              </a:lvl3pPr>
              <a:lvl4pPr marL="1600200" indent="-228600" defTabSz="912813">
                <a:defRPr sz="2400" b="1">
                  <a:solidFill>
                    <a:schemeClr val="tx1"/>
                  </a:solidFill>
                  <a:latin typeface="Arial" charset="0"/>
                  <a:ea typeface="ＭＳ Ｐゴシック" charset="0"/>
                </a:defRPr>
              </a:lvl4pPr>
              <a:lvl5pPr marL="2057400" indent="-228600" defTabSz="912813">
                <a:defRPr sz="24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lnSpc>
                  <a:spcPct val="90000"/>
                </a:lnSpc>
                <a:spcBef>
                  <a:spcPct val="35000"/>
                </a:spcBef>
                <a:spcAft>
                  <a:spcPct val="25000"/>
                </a:spcAft>
                <a:buClr>
                  <a:schemeClr val="folHlink"/>
                </a:buClr>
                <a:buFont typeface="Wingdings" charset="0"/>
                <a:buNone/>
              </a:pPr>
              <a:r>
                <a:rPr lang="en-US" sz="1400"/>
                <a:t>CD8+ IHC</a:t>
              </a:r>
            </a:p>
          </p:txBody>
        </p:sp>
        <p:cxnSp>
          <p:nvCxnSpPr>
            <p:cNvPr id="16" name="Straight Arrow Connector 15"/>
            <p:cNvCxnSpPr>
              <a:cxnSpLocks noChangeShapeType="1"/>
            </p:cNvCxnSpPr>
            <p:nvPr/>
          </p:nvCxnSpPr>
          <p:spPr bwMode="auto">
            <a:xfrm>
              <a:off x="1685157" y="3282711"/>
              <a:ext cx="1212112" cy="1360012"/>
            </a:xfrm>
            <a:prstGeom prst="straightConnector1">
              <a:avLst/>
            </a:prstGeom>
            <a:noFill/>
            <a:ln w="28575">
              <a:solidFill>
                <a:schemeClr val="tx1"/>
              </a:solidFill>
              <a:round/>
              <a:headEn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7" name="Straight Arrow Connector 16"/>
            <p:cNvCxnSpPr>
              <a:cxnSpLocks noChangeShapeType="1"/>
            </p:cNvCxnSpPr>
            <p:nvPr/>
          </p:nvCxnSpPr>
          <p:spPr bwMode="auto">
            <a:xfrm>
              <a:off x="5846620" y="3282712"/>
              <a:ext cx="1203895" cy="1133859"/>
            </a:xfrm>
            <a:prstGeom prst="straightConnector1">
              <a:avLst/>
            </a:prstGeom>
            <a:noFill/>
            <a:ln w="28575">
              <a:solidFill>
                <a:schemeClr val="tx1"/>
              </a:solidFill>
              <a:round/>
              <a:headEn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99691" name="TextBox 1"/>
            <p:cNvSpPr txBox="1">
              <a:spLocks noChangeArrowheads="1"/>
            </p:cNvSpPr>
            <p:nvPr/>
          </p:nvSpPr>
          <p:spPr bwMode="auto">
            <a:xfrm>
              <a:off x="6068538" y="4438417"/>
              <a:ext cx="1006857" cy="3815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912813">
                <a:defRPr sz="2400" b="1">
                  <a:solidFill>
                    <a:schemeClr val="tx1"/>
                  </a:solidFill>
                  <a:latin typeface="Arial" charset="0"/>
                  <a:ea typeface="ＭＳ Ｐゴシック" charset="0"/>
                  <a:cs typeface="ＭＳ Ｐゴシック" charset="0"/>
                </a:defRPr>
              </a:lvl1pPr>
              <a:lvl2pPr marL="742950" indent="-285750" defTabSz="912813">
                <a:defRPr sz="2400" b="1">
                  <a:solidFill>
                    <a:schemeClr val="tx1"/>
                  </a:solidFill>
                  <a:latin typeface="Arial" charset="0"/>
                  <a:ea typeface="ＭＳ Ｐゴシック" charset="0"/>
                </a:defRPr>
              </a:lvl2pPr>
              <a:lvl3pPr marL="1143000" indent="-228600" defTabSz="912813">
                <a:defRPr sz="2400" b="1">
                  <a:solidFill>
                    <a:schemeClr val="tx1"/>
                  </a:solidFill>
                  <a:latin typeface="Arial" charset="0"/>
                  <a:ea typeface="ＭＳ Ｐゴシック" charset="0"/>
                </a:defRPr>
              </a:lvl3pPr>
              <a:lvl4pPr marL="1600200" indent="-228600" defTabSz="912813">
                <a:defRPr sz="2400" b="1">
                  <a:solidFill>
                    <a:schemeClr val="tx1"/>
                  </a:solidFill>
                  <a:latin typeface="Arial" charset="0"/>
                  <a:ea typeface="ＭＳ Ｐゴシック" charset="0"/>
                </a:defRPr>
              </a:lvl4pPr>
              <a:lvl5pPr marL="2057400" indent="-228600" defTabSz="912813">
                <a:defRPr sz="24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lnSpc>
                  <a:spcPct val="90000"/>
                </a:lnSpc>
                <a:spcBef>
                  <a:spcPct val="35000"/>
                </a:spcBef>
                <a:spcAft>
                  <a:spcPct val="25000"/>
                </a:spcAft>
                <a:buClr>
                  <a:schemeClr val="folHlink"/>
                </a:buClr>
                <a:buFont typeface="Wingdings" charset="0"/>
                <a:buNone/>
              </a:pPr>
              <a:r>
                <a:rPr lang="en-US" sz="1400"/>
                <a:t>CD8+ IHC</a:t>
              </a:r>
            </a:p>
          </p:txBody>
        </p:sp>
        <p:pic>
          <p:nvPicPr>
            <p:cNvPr id="199692" name="Picture 18"/>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2983500" y="3962719"/>
              <a:ext cx="1385843" cy="1456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9693" name="Picture 19"/>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7181255" y="3913094"/>
              <a:ext cx="1210500" cy="1506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901647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itle 1"/>
          <p:cNvSpPr>
            <a:spLocks noGrp="1"/>
          </p:cNvSpPr>
          <p:nvPr>
            <p:ph type="title"/>
          </p:nvPr>
        </p:nvSpPr>
        <p:spPr>
          <a:xfrm>
            <a:off x="403408" y="71499"/>
            <a:ext cx="8229600" cy="857250"/>
          </a:xfrm>
        </p:spPr>
        <p:txBody>
          <a:bodyPr/>
          <a:lstStyle/>
          <a:p>
            <a:r>
              <a:rPr lang="en-US" sz="2800" dirty="0">
                <a:latin typeface="Arial" charset="0"/>
              </a:rPr>
              <a:t>Activity of Anti-PD-1/PD-L1 in Patients With Advanced Melanoma</a:t>
            </a:r>
          </a:p>
        </p:txBody>
      </p:sp>
      <p:graphicFrame>
        <p:nvGraphicFramePr>
          <p:cNvPr id="4" name="Content Placeholder 3"/>
          <p:cNvGraphicFramePr>
            <a:graphicFrameLocks noGrp="1"/>
          </p:cNvGraphicFramePr>
          <p:nvPr>
            <p:ph idx="1"/>
          </p:nvPr>
        </p:nvGraphicFramePr>
        <p:xfrm>
          <a:off x="403408" y="1157167"/>
          <a:ext cx="8229600" cy="2186400"/>
        </p:xfrm>
        <a:graphic>
          <a:graphicData uri="http://schemas.openxmlformats.org/drawingml/2006/table">
            <a:tbl>
              <a:tblPr/>
              <a:tblGrid>
                <a:gridCol w="1415846"/>
                <a:gridCol w="619433"/>
                <a:gridCol w="1150374"/>
                <a:gridCol w="1150374"/>
                <a:gridCol w="803842"/>
                <a:gridCol w="810879"/>
                <a:gridCol w="863008"/>
                <a:gridCol w="707922"/>
                <a:gridCol w="707922"/>
              </a:tblGrid>
              <a:tr h="552446">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cs typeface="Arial" pitchFamily="34" charset="0"/>
                        </a:rPr>
                        <a:t>Agent</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cs typeface="Arial" pitchFamily="34" charset="0"/>
                        </a:rPr>
                        <a:t>Pts, n</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cs typeface="Arial" pitchFamily="34" charset="0"/>
                        </a:rPr>
                        <a:t>ORR </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cs typeface="Arial" pitchFamily="34" charset="0"/>
                        </a:rPr>
                        <a:t>(at Optimal Dose), %</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cs typeface="Arial" pitchFamily="34" charset="0"/>
                        </a:rPr>
                        <a:t>Grades 3/4 Tx-Related AEs, %</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cs typeface="Arial" pitchFamily="34" charset="0"/>
                        </a:rPr>
                        <a:t>6-Mo PFS, %</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cs typeface="Arial" pitchFamily="34" charset="0"/>
                        </a:rPr>
                        <a:t>12-Mo PFS, %</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cs typeface="Arial" pitchFamily="34" charset="0"/>
                        </a:rPr>
                        <a:t>Median PFS, Mos</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cs typeface="Arial" pitchFamily="34" charset="0"/>
                        </a:rPr>
                        <a:t>1-Yr OS, %</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cs typeface="Arial" pitchFamily="34" charset="0"/>
                        </a:rPr>
                        <a:t>2-Yr OS, %</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bg1">
                        <a:lumMod val="75000"/>
                      </a:schemeClr>
                    </a:solidFill>
                  </a:tcPr>
                </a:tc>
              </a:tr>
              <a:tr h="391121">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Nivolumab</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(anti-PD-1)</a:t>
                      </a:r>
                      <a:r>
                        <a:rPr kumimoji="0" lang="en-US" altLang="en-US" sz="1100" b="0" i="0" u="none" strike="noStrike" cap="none" normalizeH="0" baseline="30000" dirty="0" smtClean="0">
                          <a:ln>
                            <a:noFill/>
                          </a:ln>
                          <a:solidFill>
                            <a:schemeClr val="bg1"/>
                          </a:solidFill>
                          <a:effectLst/>
                          <a:latin typeface="Arial" pitchFamily="34" charset="0"/>
                          <a:cs typeface="Arial" pitchFamily="34" charset="0"/>
                        </a:rPr>
                        <a:t>[1-3]</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104</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31</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(41)</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22</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41</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36</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3.7</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62</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43</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r>
              <a:tr h="391121">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MK-3475</a:t>
                      </a:r>
                    </a:p>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(anti-PD-1)</a:t>
                      </a:r>
                      <a:r>
                        <a:rPr kumimoji="0" lang="en-US" altLang="en-US" sz="1100" b="0" i="0" u="none" strike="noStrike" cap="none" normalizeH="0" baseline="30000" dirty="0" smtClean="0">
                          <a:ln>
                            <a:noFill/>
                          </a:ln>
                          <a:solidFill>
                            <a:schemeClr val="bg1"/>
                          </a:solidFill>
                          <a:effectLst/>
                          <a:latin typeface="Arial" pitchFamily="34" charset="0"/>
                          <a:cs typeface="Arial" pitchFamily="34" charset="0"/>
                        </a:rPr>
                        <a:t>[4,5]</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135</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38</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(52)</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13</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NA</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eaLnBrk="0" hangingPunct="0">
                        <a:spcBef>
                          <a:spcPct val="20000"/>
                        </a:spcBef>
                        <a:spcAft>
                          <a:spcPct val="0"/>
                        </a:spcAft>
                        <a:defRPr sz="2800">
                          <a:solidFill>
                            <a:schemeClr val="tx1"/>
                          </a:solidFill>
                          <a:latin typeface="Arial" pitchFamily="34" charset="0"/>
                        </a:defRPr>
                      </a:lvl1pPr>
                      <a:lvl2pPr marL="742950" indent="-285750" eaLnBrk="0" hangingPunct="0">
                        <a:spcBef>
                          <a:spcPct val="20000"/>
                        </a:spcBef>
                        <a:spcAft>
                          <a:spcPct val="0"/>
                        </a:spcAft>
                        <a:defRPr sz="2400">
                          <a:solidFill>
                            <a:schemeClr val="tx1"/>
                          </a:solidFill>
                          <a:latin typeface="Arial" pitchFamily="34" charset="0"/>
                        </a:defRPr>
                      </a:lvl2pPr>
                      <a:lvl3pPr marL="1143000" indent="-228600" eaLnBrk="0" hangingPunct="0">
                        <a:spcBef>
                          <a:spcPct val="20000"/>
                        </a:spcBef>
                        <a:spcAft>
                          <a:spcPct val="0"/>
                        </a:spcAft>
                        <a:defRPr sz="2000">
                          <a:solidFill>
                            <a:schemeClr val="tx1"/>
                          </a:solidFill>
                          <a:latin typeface="Arial" pitchFamily="34" charset="0"/>
                        </a:defRPr>
                      </a:lvl3pPr>
                      <a:lvl4pPr marL="1600200" indent="-228600" eaLnBrk="0" hangingPunct="0">
                        <a:spcBef>
                          <a:spcPct val="20000"/>
                        </a:spcBef>
                        <a:spcAft>
                          <a:spcPct val="0"/>
                        </a:spcAft>
                        <a:defRPr>
                          <a:solidFill>
                            <a:schemeClr val="tx1"/>
                          </a:solidFill>
                          <a:latin typeface="Arial" pitchFamily="34" charset="0"/>
                        </a:defRPr>
                      </a:lvl4pPr>
                      <a:lvl5pPr marL="2057400" indent="-228600" eaLnBrk="0" hangingPunct="0">
                        <a:spcBef>
                          <a:spcPct val="20000"/>
                        </a:spcBef>
                        <a:spcAft>
                          <a:spcPct val="0"/>
                        </a:spcAft>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NA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bg1"/>
                        </a:solidFill>
                        <a:effectLst/>
                        <a:latin typeface="Arial" pitchFamily="34" charset="0"/>
                        <a:cs typeface="Arial" pitchFamily="34" charset="0"/>
                      </a:endParaRP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&gt; 7</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81</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eaLnBrk="0" hangingPunct="0">
                        <a:spcBef>
                          <a:spcPct val="20000"/>
                        </a:spcBef>
                        <a:spcAft>
                          <a:spcPct val="0"/>
                        </a:spcAft>
                        <a:defRPr sz="2800">
                          <a:solidFill>
                            <a:schemeClr val="tx1"/>
                          </a:solidFill>
                          <a:latin typeface="Arial" pitchFamily="34" charset="0"/>
                        </a:defRPr>
                      </a:lvl1pPr>
                      <a:lvl2pPr marL="742950" indent="-285750" eaLnBrk="0" hangingPunct="0">
                        <a:spcBef>
                          <a:spcPct val="20000"/>
                        </a:spcBef>
                        <a:spcAft>
                          <a:spcPct val="0"/>
                        </a:spcAft>
                        <a:defRPr sz="2400">
                          <a:solidFill>
                            <a:schemeClr val="tx1"/>
                          </a:solidFill>
                          <a:latin typeface="Arial" pitchFamily="34" charset="0"/>
                        </a:defRPr>
                      </a:lvl2pPr>
                      <a:lvl3pPr marL="1143000" indent="-228600" eaLnBrk="0" hangingPunct="0">
                        <a:spcBef>
                          <a:spcPct val="20000"/>
                        </a:spcBef>
                        <a:spcAft>
                          <a:spcPct val="0"/>
                        </a:spcAft>
                        <a:defRPr sz="2000">
                          <a:solidFill>
                            <a:schemeClr val="tx1"/>
                          </a:solidFill>
                          <a:latin typeface="Arial" pitchFamily="34" charset="0"/>
                        </a:defRPr>
                      </a:lvl3pPr>
                      <a:lvl4pPr marL="1600200" indent="-228600" eaLnBrk="0" hangingPunct="0">
                        <a:spcBef>
                          <a:spcPct val="20000"/>
                        </a:spcBef>
                        <a:spcAft>
                          <a:spcPct val="0"/>
                        </a:spcAft>
                        <a:defRPr>
                          <a:solidFill>
                            <a:schemeClr val="tx1"/>
                          </a:solidFill>
                          <a:latin typeface="Arial" pitchFamily="34" charset="0"/>
                        </a:defRPr>
                      </a:lvl4pPr>
                      <a:lvl5pPr marL="2057400" indent="-228600" eaLnBrk="0" hangingPunct="0">
                        <a:spcBef>
                          <a:spcPct val="20000"/>
                        </a:spcBef>
                        <a:spcAft>
                          <a:spcPct val="0"/>
                        </a:spcAft>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NA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bg1"/>
                        </a:solidFill>
                        <a:effectLst/>
                        <a:latin typeface="Arial" pitchFamily="34" charset="0"/>
                        <a:cs typeface="Arial" pitchFamily="34" charset="0"/>
                      </a:endParaRP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r>
              <a:tr h="391121">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BMS559</a:t>
                      </a:r>
                    </a:p>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(anti-PD-L1)</a:t>
                      </a:r>
                      <a:r>
                        <a:rPr kumimoji="0" lang="en-US" altLang="en-US" sz="1100" b="0" i="0" u="none" strike="noStrike" cap="none" normalizeH="0" baseline="30000" dirty="0" smtClean="0">
                          <a:ln>
                            <a:noFill/>
                          </a:ln>
                          <a:solidFill>
                            <a:schemeClr val="bg1"/>
                          </a:solidFill>
                          <a:effectLst/>
                          <a:latin typeface="Arial" pitchFamily="34" charset="0"/>
                          <a:cs typeface="Arial" pitchFamily="34" charset="0"/>
                        </a:rPr>
                        <a:t>[6]</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55</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17</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5</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NA</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spcAft>
                          <a:spcPct val="0"/>
                        </a:spcAft>
                        <a:defRPr sz="2800">
                          <a:solidFill>
                            <a:schemeClr val="tx1"/>
                          </a:solidFill>
                          <a:latin typeface="Arial" pitchFamily="34" charset="0"/>
                        </a:defRPr>
                      </a:lvl1pPr>
                      <a:lvl2pPr marL="742950" indent="-285750" eaLnBrk="0" hangingPunct="0">
                        <a:spcBef>
                          <a:spcPct val="20000"/>
                        </a:spcBef>
                        <a:spcAft>
                          <a:spcPct val="0"/>
                        </a:spcAft>
                        <a:defRPr sz="2400">
                          <a:solidFill>
                            <a:schemeClr val="tx1"/>
                          </a:solidFill>
                          <a:latin typeface="Arial" pitchFamily="34" charset="0"/>
                        </a:defRPr>
                      </a:lvl2pPr>
                      <a:lvl3pPr marL="1143000" indent="-228600" eaLnBrk="0" hangingPunct="0">
                        <a:spcBef>
                          <a:spcPct val="20000"/>
                        </a:spcBef>
                        <a:spcAft>
                          <a:spcPct val="0"/>
                        </a:spcAft>
                        <a:defRPr sz="2000">
                          <a:solidFill>
                            <a:schemeClr val="tx1"/>
                          </a:solidFill>
                          <a:latin typeface="Arial" pitchFamily="34" charset="0"/>
                        </a:defRPr>
                      </a:lvl3pPr>
                      <a:lvl4pPr marL="1600200" indent="-228600" eaLnBrk="0" hangingPunct="0">
                        <a:spcBef>
                          <a:spcPct val="20000"/>
                        </a:spcBef>
                        <a:spcAft>
                          <a:spcPct val="0"/>
                        </a:spcAft>
                        <a:defRPr>
                          <a:solidFill>
                            <a:schemeClr val="tx1"/>
                          </a:solidFill>
                          <a:latin typeface="Arial" pitchFamily="34" charset="0"/>
                        </a:defRPr>
                      </a:lvl4pPr>
                      <a:lvl5pPr marL="2057400" indent="-228600" eaLnBrk="0" hangingPunct="0">
                        <a:spcBef>
                          <a:spcPct val="20000"/>
                        </a:spcBef>
                        <a:spcAft>
                          <a:spcPct val="0"/>
                        </a:spcAft>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NA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bg1"/>
                        </a:solidFill>
                        <a:effectLst/>
                        <a:latin typeface="Arial" pitchFamily="34" charset="0"/>
                        <a:cs typeface="Arial" pitchFamily="34" charset="0"/>
                      </a:endParaRP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spcAft>
                          <a:spcPct val="0"/>
                        </a:spcAft>
                        <a:defRPr sz="2800">
                          <a:solidFill>
                            <a:schemeClr val="tx1"/>
                          </a:solidFill>
                          <a:latin typeface="Arial" pitchFamily="34" charset="0"/>
                        </a:defRPr>
                      </a:lvl1pPr>
                      <a:lvl2pPr marL="742950" indent="-285750" eaLnBrk="0" hangingPunct="0">
                        <a:spcBef>
                          <a:spcPct val="20000"/>
                        </a:spcBef>
                        <a:spcAft>
                          <a:spcPct val="0"/>
                        </a:spcAft>
                        <a:defRPr sz="2400">
                          <a:solidFill>
                            <a:schemeClr val="tx1"/>
                          </a:solidFill>
                          <a:latin typeface="Arial" pitchFamily="34" charset="0"/>
                        </a:defRPr>
                      </a:lvl2pPr>
                      <a:lvl3pPr marL="1143000" indent="-228600" eaLnBrk="0" hangingPunct="0">
                        <a:spcBef>
                          <a:spcPct val="20000"/>
                        </a:spcBef>
                        <a:spcAft>
                          <a:spcPct val="0"/>
                        </a:spcAft>
                        <a:defRPr sz="2000">
                          <a:solidFill>
                            <a:schemeClr val="tx1"/>
                          </a:solidFill>
                          <a:latin typeface="Arial" pitchFamily="34" charset="0"/>
                        </a:defRPr>
                      </a:lvl3pPr>
                      <a:lvl4pPr marL="1600200" indent="-228600" eaLnBrk="0" hangingPunct="0">
                        <a:spcBef>
                          <a:spcPct val="20000"/>
                        </a:spcBef>
                        <a:spcAft>
                          <a:spcPct val="0"/>
                        </a:spcAft>
                        <a:defRPr>
                          <a:solidFill>
                            <a:schemeClr val="tx1"/>
                          </a:solidFill>
                          <a:latin typeface="Arial" pitchFamily="34" charset="0"/>
                        </a:defRPr>
                      </a:lvl4pPr>
                      <a:lvl5pPr marL="2057400" indent="-228600" eaLnBrk="0" hangingPunct="0">
                        <a:spcBef>
                          <a:spcPct val="20000"/>
                        </a:spcBef>
                        <a:spcAft>
                          <a:spcPct val="0"/>
                        </a:spcAft>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NA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bg1"/>
                        </a:solidFill>
                        <a:effectLst/>
                        <a:latin typeface="Arial" pitchFamily="34" charset="0"/>
                        <a:cs typeface="Arial" pitchFamily="34" charset="0"/>
                      </a:endParaRP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spcAft>
                          <a:spcPct val="0"/>
                        </a:spcAft>
                        <a:defRPr sz="2800">
                          <a:solidFill>
                            <a:schemeClr val="tx1"/>
                          </a:solidFill>
                          <a:latin typeface="Arial" pitchFamily="34" charset="0"/>
                        </a:defRPr>
                      </a:lvl1pPr>
                      <a:lvl2pPr marL="742950" indent="-285750" eaLnBrk="0" hangingPunct="0">
                        <a:spcBef>
                          <a:spcPct val="20000"/>
                        </a:spcBef>
                        <a:spcAft>
                          <a:spcPct val="0"/>
                        </a:spcAft>
                        <a:defRPr sz="2400">
                          <a:solidFill>
                            <a:schemeClr val="tx1"/>
                          </a:solidFill>
                          <a:latin typeface="Arial" pitchFamily="34" charset="0"/>
                        </a:defRPr>
                      </a:lvl2pPr>
                      <a:lvl3pPr marL="1143000" indent="-228600" eaLnBrk="0" hangingPunct="0">
                        <a:spcBef>
                          <a:spcPct val="20000"/>
                        </a:spcBef>
                        <a:spcAft>
                          <a:spcPct val="0"/>
                        </a:spcAft>
                        <a:defRPr sz="2000">
                          <a:solidFill>
                            <a:schemeClr val="tx1"/>
                          </a:solidFill>
                          <a:latin typeface="Arial" pitchFamily="34" charset="0"/>
                        </a:defRPr>
                      </a:lvl3pPr>
                      <a:lvl4pPr marL="1600200" indent="-228600" eaLnBrk="0" hangingPunct="0">
                        <a:spcBef>
                          <a:spcPct val="20000"/>
                        </a:spcBef>
                        <a:spcAft>
                          <a:spcPct val="0"/>
                        </a:spcAft>
                        <a:defRPr>
                          <a:solidFill>
                            <a:schemeClr val="tx1"/>
                          </a:solidFill>
                          <a:latin typeface="Arial" pitchFamily="34" charset="0"/>
                        </a:defRPr>
                      </a:lvl4pPr>
                      <a:lvl5pPr marL="2057400" indent="-228600" eaLnBrk="0" hangingPunct="0">
                        <a:spcBef>
                          <a:spcPct val="20000"/>
                        </a:spcBef>
                        <a:spcAft>
                          <a:spcPct val="0"/>
                        </a:spcAft>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NA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bg1"/>
                        </a:solidFill>
                        <a:effectLst/>
                        <a:latin typeface="Arial" pitchFamily="34" charset="0"/>
                        <a:cs typeface="Arial" pitchFamily="34" charset="0"/>
                      </a:endParaRP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spcAft>
                          <a:spcPct val="0"/>
                        </a:spcAft>
                        <a:defRPr sz="2800">
                          <a:solidFill>
                            <a:schemeClr val="tx1"/>
                          </a:solidFill>
                          <a:latin typeface="Arial" pitchFamily="34" charset="0"/>
                        </a:defRPr>
                      </a:lvl1pPr>
                      <a:lvl2pPr marL="742950" indent="-285750" eaLnBrk="0" hangingPunct="0">
                        <a:spcBef>
                          <a:spcPct val="20000"/>
                        </a:spcBef>
                        <a:spcAft>
                          <a:spcPct val="0"/>
                        </a:spcAft>
                        <a:defRPr sz="2400">
                          <a:solidFill>
                            <a:schemeClr val="tx1"/>
                          </a:solidFill>
                          <a:latin typeface="Arial" pitchFamily="34" charset="0"/>
                        </a:defRPr>
                      </a:lvl2pPr>
                      <a:lvl3pPr marL="1143000" indent="-228600" eaLnBrk="0" hangingPunct="0">
                        <a:spcBef>
                          <a:spcPct val="20000"/>
                        </a:spcBef>
                        <a:spcAft>
                          <a:spcPct val="0"/>
                        </a:spcAft>
                        <a:defRPr sz="2000">
                          <a:solidFill>
                            <a:schemeClr val="tx1"/>
                          </a:solidFill>
                          <a:latin typeface="Arial" pitchFamily="34" charset="0"/>
                        </a:defRPr>
                      </a:lvl3pPr>
                      <a:lvl4pPr marL="1600200" indent="-228600" eaLnBrk="0" hangingPunct="0">
                        <a:spcBef>
                          <a:spcPct val="20000"/>
                        </a:spcBef>
                        <a:spcAft>
                          <a:spcPct val="0"/>
                        </a:spcAft>
                        <a:defRPr>
                          <a:solidFill>
                            <a:schemeClr val="tx1"/>
                          </a:solidFill>
                          <a:latin typeface="Arial" pitchFamily="34" charset="0"/>
                        </a:defRPr>
                      </a:lvl4pPr>
                      <a:lvl5pPr marL="2057400" indent="-228600" eaLnBrk="0" hangingPunct="0">
                        <a:spcBef>
                          <a:spcPct val="20000"/>
                        </a:spcBef>
                        <a:spcAft>
                          <a:spcPct val="0"/>
                        </a:spcAft>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pitchFamily="34" charset="0"/>
                          <a:cs typeface="Arial" pitchFamily="34" charset="0"/>
                        </a:rPr>
                        <a:t>NA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bg1"/>
                        </a:solidFill>
                        <a:effectLst/>
                        <a:latin typeface="Arial" pitchFamily="34" charset="0"/>
                        <a:cs typeface="Arial" pitchFamily="34" charset="0"/>
                      </a:endParaRP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r>
              <a:tr h="391121">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FFFF"/>
                          </a:solidFill>
                          <a:effectLst/>
                          <a:latin typeface="Arial" pitchFamily="34" charset="0"/>
                          <a:cs typeface="Arial" pitchFamily="34" charset="0"/>
                        </a:rPr>
                        <a:t>MPDL3280A</a:t>
                      </a:r>
                    </a:p>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dirty="0" smtClean="0">
                          <a:ln>
                            <a:noFill/>
                          </a:ln>
                          <a:solidFill>
                            <a:srgbClr val="FFFFFF"/>
                          </a:solidFill>
                          <a:effectLst/>
                          <a:latin typeface="Arial" pitchFamily="34" charset="0"/>
                          <a:cs typeface="Arial" pitchFamily="34" charset="0"/>
                        </a:rPr>
                        <a:t>(anti-PD-L1)</a:t>
                      </a:r>
                      <a:r>
                        <a:rPr kumimoji="0" lang="en-US" altLang="en-US" sz="1100" b="0" i="0" u="none" strike="noStrike" cap="none" normalizeH="0" baseline="30000" dirty="0" smtClean="0">
                          <a:ln>
                            <a:noFill/>
                          </a:ln>
                          <a:solidFill>
                            <a:srgbClr val="FFFFFF"/>
                          </a:solidFill>
                          <a:effectLst/>
                          <a:latin typeface="Arial" pitchFamily="34" charset="0"/>
                          <a:cs typeface="Arial" pitchFamily="34" charset="0"/>
                        </a:rPr>
                        <a:t>[7]</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FFFF"/>
                          </a:solidFill>
                          <a:effectLst/>
                          <a:latin typeface="Arial" pitchFamily="34" charset="0"/>
                          <a:cs typeface="Arial" pitchFamily="34" charset="0"/>
                        </a:rPr>
                        <a:t>44</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FFFF"/>
                          </a:solidFill>
                          <a:effectLst/>
                          <a:latin typeface="Arial" pitchFamily="34" charset="0"/>
                          <a:cs typeface="Arial" pitchFamily="34" charset="0"/>
                        </a:rPr>
                        <a:t>29*</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FFFF"/>
                          </a:solidFill>
                          <a:effectLst/>
                          <a:latin typeface="Arial" pitchFamily="34" charset="0"/>
                          <a:cs typeface="Arial" pitchFamily="34" charset="0"/>
                        </a:rPr>
                        <a:t>36</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defTabSz="912813" eaLnBrk="0" hangingPunct="0">
                        <a:spcBef>
                          <a:spcPct val="20000"/>
                        </a:spcBef>
                        <a:spcAft>
                          <a:spcPct val="0"/>
                        </a:spcAft>
                        <a:defRPr sz="2800">
                          <a:solidFill>
                            <a:schemeClr val="tx1"/>
                          </a:solidFill>
                          <a:latin typeface="Arial" pitchFamily="34" charset="0"/>
                        </a:defRPr>
                      </a:lvl1pPr>
                      <a:lvl2pPr marL="742950" indent="-285750" defTabSz="912813" eaLnBrk="0" hangingPunct="0">
                        <a:spcBef>
                          <a:spcPct val="20000"/>
                        </a:spcBef>
                        <a:spcAft>
                          <a:spcPct val="0"/>
                        </a:spcAft>
                        <a:defRPr sz="2400">
                          <a:solidFill>
                            <a:schemeClr val="tx1"/>
                          </a:solidFill>
                          <a:latin typeface="Arial" pitchFamily="34" charset="0"/>
                        </a:defRPr>
                      </a:lvl2pPr>
                      <a:lvl3pPr marL="1143000" indent="-228600" defTabSz="912813" eaLnBrk="0" hangingPunct="0">
                        <a:spcBef>
                          <a:spcPct val="20000"/>
                        </a:spcBef>
                        <a:spcAft>
                          <a:spcPct val="0"/>
                        </a:spcAft>
                        <a:defRPr sz="2000">
                          <a:solidFill>
                            <a:schemeClr val="tx1"/>
                          </a:solidFill>
                          <a:latin typeface="Arial" pitchFamily="34" charset="0"/>
                        </a:defRPr>
                      </a:lvl3pPr>
                      <a:lvl4pPr marL="1600200" indent="-228600" defTabSz="912813" eaLnBrk="0" hangingPunct="0">
                        <a:spcBef>
                          <a:spcPct val="20000"/>
                        </a:spcBef>
                        <a:spcAft>
                          <a:spcPct val="0"/>
                        </a:spcAft>
                        <a:defRPr>
                          <a:solidFill>
                            <a:schemeClr val="tx1"/>
                          </a:solidFill>
                          <a:latin typeface="Arial" pitchFamily="34" charset="0"/>
                        </a:defRPr>
                      </a:lvl4pPr>
                      <a:lvl5pPr marL="2057400" indent="-228600" defTabSz="912813" eaLnBrk="0" hangingPunct="0">
                        <a:spcBef>
                          <a:spcPct val="20000"/>
                        </a:spcBef>
                        <a:spcAft>
                          <a:spcPct val="0"/>
                        </a:spcAft>
                        <a:defRPr>
                          <a:solidFill>
                            <a:schemeClr val="tx1"/>
                          </a:solidFill>
                          <a:latin typeface="Arial" pitchFamily="34" charset="0"/>
                        </a:defRPr>
                      </a:lvl5pPr>
                      <a:lvl6pPr marL="2514600" indent="-228600" defTabSz="912813" eaLnBrk="0" fontAlgn="base" hangingPunct="0">
                        <a:spcBef>
                          <a:spcPct val="20000"/>
                        </a:spcBef>
                        <a:spcAft>
                          <a:spcPct val="0"/>
                        </a:spcAft>
                        <a:defRPr>
                          <a:solidFill>
                            <a:schemeClr val="tx1"/>
                          </a:solidFill>
                          <a:latin typeface="Arial" pitchFamily="34" charset="0"/>
                        </a:defRPr>
                      </a:lvl6pPr>
                      <a:lvl7pPr marL="2971800" indent="-228600" defTabSz="912813" eaLnBrk="0" fontAlgn="base" hangingPunct="0">
                        <a:spcBef>
                          <a:spcPct val="20000"/>
                        </a:spcBef>
                        <a:spcAft>
                          <a:spcPct val="0"/>
                        </a:spcAft>
                        <a:defRPr>
                          <a:solidFill>
                            <a:schemeClr val="tx1"/>
                          </a:solidFill>
                          <a:latin typeface="Arial" pitchFamily="34" charset="0"/>
                        </a:defRPr>
                      </a:lvl7pPr>
                      <a:lvl8pPr marL="3429000" indent="-228600" defTabSz="912813" eaLnBrk="0" fontAlgn="base" hangingPunct="0">
                        <a:spcBef>
                          <a:spcPct val="20000"/>
                        </a:spcBef>
                        <a:spcAft>
                          <a:spcPct val="0"/>
                        </a:spcAft>
                        <a:defRPr>
                          <a:solidFill>
                            <a:schemeClr val="tx1"/>
                          </a:solidFill>
                          <a:latin typeface="Arial" pitchFamily="34" charset="0"/>
                        </a:defRPr>
                      </a:lvl8pPr>
                      <a:lvl9pPr marL="3886200" indent="-228600" defTabSz="912813" eaLnBrk="0" fontAlgn="base" hangingPunct="0">
                        <a:spcBef>
                          <a:spcPct val="20000"/>
                        </a:spcBef>
                        <a:spcAft>
                          <a:spcPct val="0"/>
                        </a:spcAft>
                        <a:defRPr>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FFFF"/>
                          </a:solidFill>
                          <a:effectLst/>
                          <a:latin typeface="Arial" pitchFamily="34" charset="0"/>
                          <a:cs typeface="Arial" pitchFamily="34" charset="0"/>
                        </a:rPr>
                        <a:t>43</a:t>
                      </a: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eaLnBrk="0" hangingPunct="0">
                        <a:spcBef>
                          <a:spcPct val="20000"/>
                        </a:spcBef>
                        <a:spcAft>
                          <a:spcPct val="0"/>
                        </a:spcAft>
                        <a:defRPr sz="2800">
                          <a:solidFill>
                            <a:schemeClr val="tx1"/>
                          </a:solidFill>
                          <a:latin typeface="Arial" pitchFamily="34" charset="0"/>
                        </a:defRPr>
                      </a:lvl1pPr>
                      <a:lvl2pPr marL="742950" indent="-285750" eaLnBrk="0" hangingPunct="0">
                        <a:spcBef>
                          <a:spcPct val="20000"/>
                        </a:spcBef>
                        <a:spcAft>
                          <a:spcPct val="0"/>
                        </a:spcAft>
                        <a:defRPr sz="2400">
                          <a:solidFill>
                            <a:schemeClr val="tx1"/>
                          </a:solidFill>
                          <a:latin typeface="Arial" pitchFamily="34" charset="0"/>
                        </a:defRPr>
                      </a:lvl2pPr>
                      <a:lvl3pPr marL="1143000" indent="-228600" eaLnBrk="0" hangingPunct="0">
                        <a:spcBef>
                          <a:spcPct val="20000"/>
                        </a:spcBef>
                        <a:spcAft>
                          <a:spcPct val="0"/>
                        </a:spcAft>
                        <a:defRPr sz="2000">
                          <a:solidFill>
                            <a:schemeClr val="tx1"/>
                          </a:solidFill>
                          <a:latin typeface="Arial" pitchFamily="34" charset="0"/>
                        </a:defRPr>
                      </a:lvl3pPr>
                      <a:lvl4pPr marL="1600200" indent="-228600" eaLnBrk="0" hangingPunct="0">
                        <a:spcBef>
                          <a:spcPct val="20000"/>
                        </a:spcBef>
                        <a:spcAft>
                          <a:spcPct val="0"/>
                        </a:spcAft>
                        <a:defRPr>
                          <a:solidFill>
                            <a:schemeClr val="tx1"/>
                          </a:solidFill>
                          <a:latin typeface="Arial" pitchFamily="34" charset="0"/>
                        </a:defRPr>
                      </a:lvl4pPr>
                      <a:lvl5pPr marL="2057400" indent="-228600" eaLnBrk="0" hangingPunct="0">
                        <a:spcBef>
                          <a:spcPct val="20000"/>
                        </a:spcBef>
                        <a:spcAft>
                          <a:spcPct val="0"/>
                        </a:spcAft>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FFFF"/>
                          </a:solidFill>
                          <a:effectLst/>
                          <a:latin typeface="Arial" pitchFamily="34" charset="0"/>
                          <a:cs typeface="Arial" pitchFamily="34" charset="0"/>
                        </a:rPr>
                        <a:t>NA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FFFFFF"/>
                        </a:solidFill>
                        <a:effectLst/>
                        <a:latin typeface="Arial" pitchFamily="34" charset="0"/>
                        <a:cs typeface="Arial" pitchFamily="34" charset="0"/>
                      </a:endParaRP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eaLnBrk="0" hangingPunct="0">
                        <a:spcBef>
                          <a:spcPct val="20000"/>
                        </a:spcBef>
                        <a:spcAft>
                          <a:spcPct val="0"/>
                        </a:spcAft>
                        <a:defRPr sz="2800">
                          <a:solidFill>
                            <a:schemeClr val="tx1"/>
                          </a:solidFill>
                          <a:latin typeface="Arial" pitchFamily="34" charset="0"/>
                        </a:defRPr>
                      </a:lvl1pPr>
                      <a:lvl2pPr marL="742950" indent="-285750" eaLnBrk="0" hangingPunct="0">
                        <a:spcBef>
                          <a:spcPct val="20000"/>
                        </a:spcBef>
                        <a:spcAft>
                          <a:spcPct val="0"/>
                        </a:spcAft>
                        <a:defRPr sz="2400">
                          <a:solidFill>
                            <a:schemeClr val="tx1"/>
                          </a:solidFill>
                          <a:latin typeface="Arial" pitchFamily="34" charset="0"/>
                        </a:defRPr>
                      </a:lvl2pPr>
                      <a:lvl3pPr marL="1143000" indent="-228600" eaLnBrk="0" hangingPunct="0">
                        <a:spcBef>
                          <a:spcPct val="20000"/>
                        </a:spcBef>
                        <a:spcAft>
                          <a:spcPct val="0"/>
                        </a:spcAft>
                        <a:defRPr sz="2000">
                          <a:solidFill>
                            <a:schemeClr val="tx1"/>
                          </a:solidFill>
                          <a:latin typeface="Arial" pitchFamily="34" charset="0"/>
                        </a:defRPr>
                      </a:lvl3pPr>
                      <a:lvl4pPr marL="1600200" indent="-228600" eaLnBrk="0" hangingPunct="0">
                        <a:spcBef>
                          <a:spcPct val="20000"/>
                        </a:spcBef>
                        <a:spcAft>
                          <a:spcPct val="0"/>
                        </a:spcAft>
                        <a:defRPr>
                          <a:solidFill>
                            <a:schemeClr val="tx1"/>
                          </a:solidFill>
                          <a:latin typeface="Arial" pitchFamily="34" charset="0"/>
                        </a:defRPr>
                      </a:lvl4pPr>
                      <a:lvl5pPr marL="2057400" indent="-228600" eaLnBrk="0" hangingPunct="0">
                        <a:spcBef>
                          <a:spcPct val="20000"/>
                        </a:spcBef>
                        <a:spcAft>
                          <a:spcPct val="0"/>
                        </a:spcAft>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FFFF"/>
                          </a:solidFill>
                          <a:effectLst/>
                          <a:latin typeface="Arial" pitchFamily="34" charset="0"/>
                          <a:cs typeface="Arial" pitchFamily="34" charset="0"/>
                        </a:rPr>
                        <a:t>NA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FFFFFF"/>
                        </a:solidFill>
                        <a:effectLst/>
                        <a:latin typeface="Arial" pitchFamily="34" charset="0"/>
                        <a:cs typeface="Arial" pitchFamily="34" charset="0"/>
                      </a:endParaRP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eaLnBrk="0" hangingPunct="0">
                        <a:spcBef>
                          <a:spcPct val="20000"/>
                        </a:spcBef>
                        <a:spcAft>
                          <a:spcPct val="0"/>
                        </a:spcAft>
                        <a:defRPr sz="2800">
                          <a:solidFill>
                            <a:schemeClr val="tx1"/>
                          </a:solidFill>
                          <a:latin typeface="Arial" pitchFamily="34" charset="0"/>
                        </a:defRPr>
                      </a:lvl1pPr>
                      <a:lvl2pPr marL="742950" indent="-285750" eaLnBrk="0" hangingPunct="0">
                        <a:spcBef>
                          <a:spcPct val="20000"/>
                        </a:spcBef>
                        <a:spcAft>
                          <a:spcPct val="0"/>
                        </a:spcAft>
                        <a:defRPr sz="2400">
                          <a:solidFill>
                            <a:schemeClr val="tx1"/>
                          </a:solidFill>
                          <a:latin typeface="Arial" pitchFamily="34" charset="0"/>
                        </a:defRPr>
                      </a:lvl2pPr>
                      <a:lvl3pPr marL="1143000" indent="-228600" eaLnBrk="0" hangingPunct="0">
                        <a:spcBef>
                          <a:spcPct val="20000"/>
                        </a:spcBef>
                        <a:spcAft>
                          <a:spcPct val="0"/>
                        </a:spcAft>
                        <a:defRPr sz="2000">
                          <a:solidFill>
                            <a:schemeClr val="tx1"/>
                          </a:solidFill>
                          <a:latin typeface="Arial" pitchFamily="34" charset="0"/>
                        </a:defRPr>
                      </a:lvl3pPr>
                      <a:lvl4pPr marL="1600200" indent="-228600" eaLnBrk="0" hangingPunct="0">
                        <a:spcBef>
                          <a:spcPct val="20000"/>
                        </a:spcBef>
                        <a:spcAft>
                          <a:spcPct val="0"/>
                        </a:spcAft>
                        <a:defRPr>
                          <a:solidFill>
                            <a:schemeClr val="tx1"/>
                          </a:solidFill>
                          <a:latin typeface="Arial" pitchFamily="34" charset="0"/>
                        </a:defRPr>
                      </a:lvl4pPr>
                      <a:lvl5pPr marL="2057400" indent="-228600" eaLnBrk="0" hangingPunct="0">
                        <a:spcBef>
                          <a:spcPct val="20000"/>
                        </a:spcBef>
                        <a:spcAft>
                          <a:spcPct val="0"/>
                        </a:spcAft>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FFFF"/>
                          </a:solidFill>
                          <a:effectLst/>
                          <a:latin typeface="Arial" pitchFamily="34" charset="0"/>
                          <a:cs typeface="Arial" pitchFamily="34" charset="0"/>
                        </a:rPr>
                        <a:t>NA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FFFFFF"/>
                        </a:solidFill>
                        <a:effectLst/>
                        <a:latin typeface="Arial" pitchFamily="34" charset="0"/>
                        <a:cs typeface="Arial" pitchFamily="34" charset="0"/>
                      </a:endParaRP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eaLnBrk="0" hangingPunct="0">
                        <a:spcBef>
                          <a:spcPct val="20000"/>
                        </a:spcBef>
                        <a:spcAft>
                          <a:spcPct val="0"/>
                        </a:spcAft>
                        <a:defRPr sz="2800">
                          <a:solidFill>
                            <a:schemeClr val="tx1"/>
                          </a:solidFill>
                          <a:latin typeface="Arial" pitchFamily="34" charset="0"/>
                        </a:defRPr>
                      </a:lvl1pPr>
                      <a:lvl2pPr marL="742950" indent="-285750" eaLnBrk="0" hangingPunct="0">
                        <a:spcBef>
                          <a:spcPct val="20000"/>
                        </a:spcBef>
                        <a:spcAft>
                          <a:spcPct val="0"/>
                        </a:spcAft>
                        <a:defRPr sz="2400">
                          <a:solidFill>
                            <a:schemeClr val="tx1"/>
                          </a:solidFill>
                          <a:latin typeface="Arial" pitchFamily="34" charset="0"/>
                        </a:defRPr>
                      </a:lvl2pPr>
                      <a:lvl3pPr marL="1143000" indent="-228600" eaLnBrk="0" hangingPunct="0">
                        <a:spcBef>
                          <a:spcPct val="20000"/>
                        </a:spcBef>
                        <a:spcAft>
                          <a:spcPct val="0"/>
                        </a:spcAft>
                        <a:defRPr sz="2000">
                          <a:solidFill>
                            <a:schemeClr val="tx1"/>
                          </a:solidFill>
                          <a:latin typeface="Arial" pitchFamily="34" charset="0"/>
                        </a:defRPr>
                      </a:lvl3pPr>
                      <a:lvl4pPr marL="1600200" indent="-228600" eaLnBrk="0" hangingPunct="0">
                        <a:spcBef>
                          <a:spcPct val="20000"/>
                        </a:spcBef>
                        <a:spcAft>
                          <a:spcPct val="0"/>
                        </a:spcAft>
                        <a:defRPr>
                          <a:solidFill>
                            <a:schemeClr val="tx1"/>
                          </a:solidFill>
                          <a:latin typeface="Arial" pitchFamily="34" charset="0"/>
                        </a:defRPr>
                      </a:lvl4pPr>
                      <a:lvl5pPr marL="2057400" indent="-228600" eaLnBrk="0" hangingPunct="0">
                        <a:spcBef>
                          <a:spcPct val="20000"/>
                        </a:spcBef>
                        <a:spcAft>
                          <a:spcPct val="0"/>
                        </a:spcAft>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FFFF"/>
                          </a:solidFill>
                          <a:effectLst/>
                          <a:latin typeface="Arial" pitchFamily="34" charset="0"/>
                          <a:cs typeface="Arial" pitchFamily="34" charset="0"/>
                        </a:rPr>
                        <a:t>NA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FFFFFF"/>
                        </a:solidFill>
                        <a:effectLst/>
                        <a:latin typeface="Arial" pitchFamily="34" charset="0"/>
                        <a:cs typeface="Arial" pitchFamily="34" charset="0"/>
                      </a:endParaRPr>
                    </a:p>
                  </a:txBody>
                  <a:tcPr marL="91434" marR="91434" marT="34236" marB="3423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r>
            </a:tbl>
          </a:graphicData>
        </a:graphic>
      </p:graphicFrame>
      <p:sp>
        <p:nvSpPr>
          <p:cNvPr id="201776" name="TextBox 4"/>
          <p:cNvSpPr txBox="1">
            <a:spLocks noChangeArrowheads="1"/>
          </p:cNvSpPr>
          <p:nvPr/>
        </p:nvSpPr>
        <p:spPr bwMode="auto">
          <a:xfrm>
            <a:off x="284163" y="3343567"/>
            <a:ext cx="4046278" cy="307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defTabSz="912813">
              <a:defRPr sz="2400" b="1">
                <a:solidFill>
                  <a:schemeClr val="tx1"/>
                </a:solidFill>
                <a:latin typeface="Arial" charset="0"/>
                <a:ea typeface="ＭＳ Ｐゴシック" charset="0"/>
                <a:cs typeface="ＭＳ Ｐゴシック" charset="0"/>
              </a:defRPr>
            </a:lvl1pPr>
            <a:lvl2pPr marL="742950" indent="-285750" defTabSz="912813">
              <a:defRPr sz="2400" b="1">
                <a:solidFill>
                  <a:schemeClr val="tx1"/>
                </a:solidFill>
                <a:latin typeface="Arial" charset="0"/>
                <a:ea typeface="ＭＳ Ｐゴシック" charset="0"/>
              </a:defRPr>
            </a:lvl2pPr>
            <a:lvl3pPr marL="1143000" indent="-228600" defTabSz="912813">
              <a:defRPr sz="2400" b="1">
                <a:solidFill>
                  <a:schemeClr val="tx1"/>
                </a:solidFill>
                <a:latin typeface="Arial" charset="0"/>
                <a:ea typeface="ＭＳ Ｐゴシック" charset="0"/>
              </a:defRPr>
            </a:lvl3pPr>
            <a:lvl4pPr marL="1600200" indent="-228600" defTabSz="912813">
              <a:defRPr sz="2400" b="1">
                <a:solidFill>
                  <a:schemeClr val="tx1"/>
                </a:solidFill>
                <a:latin typeface="Arial" charset="0"/>
                <a:ea typeface="ＭＳ Ｐゴシック" charset="0"/>
              </a:defRPr>
            </a:lvl4pPr>
            <a:lvl5pPr marL="2057400" indent="-228600" defTabSz="912813">
              <a:defRPr sz="24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400" b="0" dirty="0">
                <a:cs typeface="Arial" charset="0"/>
              </a:rPr>
              <a:t>*Includes 4 patients with UM without a response.</a:t>
            </a:r>
          </a:p>
        </p:txBody>
      </p:sp>
      <p:sp>
        <p:nvSpPr>
          <p:cNvPr id="201777" name="TextBox 2"/>
          <p:cNvSpPr txBox="1">
            <a:spLocks noChangeArrowheads="1"/>
          </p:cNvSpPr>
          <p:nvPr/>
        </p:nvSpPr>
        <p:spPr bwMode="auto">
          <a:xfrm>
            <a:off x="284163" y="3596879"/>
            <a:ext cx="8502650" cy="861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buClr>
                <a:schemeClr val="folHlink"/>
              </a:buClr>
              <a:buFont typeface="Arial" charset="0"/>
              <a:buNone/>
            </a:pPr>
            <a:r>
              <a:rPr lang="en-US" sz="1200" b="0" dirty="0"/>
              <a:t>1. </a:t>
            </a:r>
            <a:r>
              <a:rPr lang="en-US" sz="1200" b="0" dirty="0" err="1"/>
              <a:t>Topalian</a:t>
            </a:r>
            <a:r>
              <a:rPr lang="en-US" sz="1200" b="0" dirty="0"/>
              <a:t> SL, et al. </a:t>
            </a:r>
            <a:r>
              <a:rPr lang="it-IT" sz="1200" b="0" dirty="0"/>
              <a:t>J Clin Oncol. 2014;32:1020-1030. 2. </a:t>
            </a:r>
            <a:r>
              <a:rPr lang="en-US" sz="1200" b="0" dirty="0" err="1"/>
              <a:t>Sznol</a:t>
            </a:r>
            <a:r>
              <a:rPr lang="en-US" sz="1200" b="0" dirty="0"/>
              <a:t> M, et al. ASCO 2013. Abstract 9006. </a:t>
            </a:r>
          </a:p>
          <a:p>
            <a:pPr eaLnBrk="1" hangingPunct="1">
              <a:buClr>
                <a:schemeClr val="folHlink"/>
              </a:buClr>
              <a:buFont typeface="Arial" charset="0"/>
              <a:buNone/>
            </a:pPr>
            <a:r>
              <a:rPr lang="en-US" sz="1200" b="0" dirty="0"/>
              <a:t>3. </a:t>
            </a:r>
            <a:r>
              <a:rPr lang="en-US" sz="1200" b="0" dirty="0" err="1"/>
              <a:t>Topalian</a:t>
            </a:r>
            <a:r>
              <a:rPr lang="en-US" sz="1200" b="0" dirty="0"/>
              <a:t> SL, et al. N </a:t>
            </a:r>
            <a:r>
              <a:rPr lang="en-US" sz="1200" b="0" dirty="0" err="1"/>
              <a:t>Engl</a:t>
            </a:r>
            <a:r>
              <a:rPr lang="en-US" sz="1200" b="0" dirty="0"/>
              <a:t> J Med. 2012;366:2443-2454. 4. </a:t>
            </a:r>
            <a:r>
              <a:rPr lang="en-US" sz="1200" b="0" dirty="0" err="1"/>
              <a:t>Ribas</a:t>
            </a:r>
            <a:r>
              <a:rPr lang="en-US" sz="1200" b="0" dirty="0"/>
              <a:t> A, et al. ASCO 2013. Abstract 9009. </a:t>
            </a:r>
          </a:p>
          <a:p>
            <a:pPr eaLnBrk="1" hangingPunct="1">
              <a:buClr>
                <a:schemeClr val="folHlink"/>
              </a:buClr>
              <a:buFont typeface="Arial" charset="0"/>
              <a:buNone/>
            </a:pPr>
            <a:r>
              <a:rPr lang="en-US" sz="1200" b="0" dirty="0"/>
              <a:t>5. </a:t>
            </a:r>
            <a:r>
              <a:rPr lang="en-US" sz="1200" b="0" dirty="0" err="1"/>
              <a:t>Hamid</a:t>
            </a:r>
            <a:r>
              <a:rPr lang="en-US" sz="1200" b="0" dirty="0"/>
              <a:t> O, et al. N </a:t>
            </a:r>
            <a:r>
              <a:rPr lang="en-US" sz="1200" b="0" dirty="0" err="1"/>
              <a:t>Engl</a:t>
            </a:r>
            <a:r>
              <a:rPr lang="en-US" sz="1200" b="0" dirty="0"/>
              <a:t> J Med. 2013;369:134-144. 6. </a:t>
            </a:r>
            <a:r>
              <a:rPr lang="en-US" sz="1200" b="0" dirty="0" err="1"/>
              <a:t>Brahmer</a:t>
            </a:r>
            <a:r>
              <a:rPr lang="en-US" sz="1200" b="0" dirty="0"/>
              <a:t> JR, et al. N Eng J Med. 2012. 366:2455-2465. 7. </a:t>
            </a:r>
            <a:r>
              <a:rPr lang="en-US" sz="1200" b="0" dirty="0" err="1"/>
              <a:t>Hamid</a:t>
            </a:r>
            <a:r>
              <a:rPr lang="en-US" sz="1200" b="0" dirty="0"/>
              <a:t> O, et al. ASCO 2013. Abstract 9010.</a:t>
            </a:r>
          </a:p>
        </p:txBody>
      </p:sp>
    </p:spTree>
    <p:extLst>
      <p:ext uri="{BB962C8B-B14F-4D97-AF65-F5344CB8AC3E}">
        <p14:creationId xmlns:p14="http://schemas.microsoft.com/office/powerpoint/2010/main" xmlns="" val="569901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7371" y="0"/>
            <a:ext cx="8041341" cy="4523254"/>
          </a:xfrm>
          <a:prstGeom prst="rect">
            <a:avLst/>
          </a:prstGeom>
        </p:spPr>
      </p:pic>
    </p:spTree>
    <p:extLst>
      <p:ext uri="{BB962C8B-B14F-4D97-AF65-F5344CB8AC3E}">
        <p14:creationId xmlns:p14="http://schemas.microsoft.com/office/powerpoint/2010/main" xmlns="" val="3537958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30878" y="87406"/>
            <a:ext cx="8233228" cy="4303059"/>
          </a:xfrm>
          <a:prstGeom prst="rect">
            <a:avLst/>
          </a:prstGeom>
        </p:spPr>
      </p:pic>
    </p:spTree>
    <p:extLst>
      <p:ext uri="{BB962C8B-B14F-4D97-AF65-F5344CB8AC3E}">
        <p14:creationId xmlns:p14="http://schemas.microsoft.com/office/powerpoint/2010/main" xmlns="" val="703863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Financial Disclosures</a:t>
            </a:r>
            <a:endParaRPr lang="en-US" dirty="0"/>
          </a:p>
        </p:txBody>
      </p:sp>
      <p:sp>
        <p:nvSpPr>
          <p:cNvPr id="3" name="Content Placeholder 2"/>
          <p:cNvSpPr>
            <a:spLocks noGrp="1"/>
          </p:cNvSpPr>
          <p:nvPr>
            <p:ph idx="1"/>
          </p:nvPr>
        </p:nvSpPr>
        <p:spPr>
          <a:xfrm>
            <a:off x="457200" y="1063229"/>
            <a:ext cx="8229600" cy="3034490"/>
          </a:xfrm>
        </p:spPr>
        <p:txBody>
          <a:bodyPr/>
          <a:lstStyle/>
          <a:p>
            <a:pPr marL="457200" indent="-457200"/>
            <a:r>
              <a:rPr lang="en-US" dirty="0" smtClean="0"/>
              <a:t>I currently have or have the following relevant financial relationships to disclose:</a:t>
            </a:r>
          </a:p>
          <a:p>
            <a:pPr marL="627063" indent="0"/>
            <a:r>
              <a:rPr lang="en-US" sz="2400" dirty="0" smtClean="0"/>
              <a:t>Advisory Board: Genentech</a:t>
            </a:r>
          </a:p>
          <a:p>
            <a:pPr marL="627063" indent="0"/>
            <a:r>
              <a:rPr lang="en-US" sz="2400" dirty="0" smtClean="0"/>
              <a:t>Consultant: Merck</a:t>
            </a:r>
          </a:p>
          <a:p>
            <a:pPr marL="627063" indent="0"/>
            <a:r>
              <a:rPr lang="en-US" sz="2400" dirty="0" smtClean="0"/>
              <a:t>Grant/Research Support: Bristol-Myers Squibb, Genentech, </a:t>
            </a:r>
            <a:r>
              <a:rPr lang="en-US" sz="2400" dirty="0" err="1" smtClean="0"/>
              <a:t>MedImmune</a:t>
            </a:r>
            <a:r>
              <a:rPr lang="en-US" sz="2400" dirty="0" smtClean="0"/>
              <a:t>, Merck</a:t>
            </a:r>
          </a:p>
          <a:p>
            <a:pPr marL="627063" indent="0"/>
            <a:r>
              <a:rPr lang="en-US" sz="2400" dirty="0" smtClean="0"/>
              <a:t>Speakers Bureau: Genentech</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0172" y="0"/>
            <a:ext cx="8722615" cy="4356847"/>
          </a:xfrm>
          <a:prstGeom prst="rect">
            <a:avLst/>
          </a:prstGeom>
        </p:spPr>
      </p:pic>
    </p:spTree>
    <p:extLst>
      <p:ext uri="{BB962C8B-B14F-4D97-AF65-F5344CB8AC3E}">
        <p14:creationId xmlns:p14="http://schemas.microsoft.com/office/powerpoint/2010/main" xmlns="" val="3312047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3125" y="181535"/>
            <a:ext cx="8653702" cy="4182035"/>
          </a:xfrm>
          <a:prstGeom prst="rect">
            <a:avLst/>
          </a:prstGeom>
        </p:spPr>
      </p:pic>
    </p:spTree>
    <p:extLst>
      <p:ext uri="{BB962C8B-B14F-4D97-AF65-F5344CB8AC3E}">
        <p14:creationId xmlns:p14="http://schemas.microsoft.com/office/powerpoint/2010/main" xmlns="" val="1204119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38" y="1885954"/>
            <a:ext cx="7805737" cy="258365"/>
          </a:xfrm>
        </p:spPr>
        <p:txBody>
          <a:bodyPr/>
          <a:lstStyle/>
          <a:p>
            <a:r>
              <a:rPr lang="en-US" sz="700" b="1" kern="1200" dirty="0" smtClean="0">
                <a:solidFill>
                  <a:schemeClr val="tx1"/>
                </a:solidFill>
                <a:latin typeface="Arial" charset="0"/>
                <a:ea typeface="+mn-ea"/>
                <a:cs typeface="+mn-cs"/>
              </a:rPr>
              <a:t>Slide 4</a:t>
            </a:r>
            <a:endParaRPr lang="en-US" sz="700" b="1" kern="1200" dirty="0">
              <a:solidFill>
                <a:schemeClr val="tx1"/>
              </a:solidFill>
              <a:latin typeface="Arial" charset="0"/>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8550" y="0"/>
            <a:ext cx="8482721" cy="37974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txBox="1">
            <a:spLocks/>
          </p:cNvSpPr>
          <p:nvPr/>
        </p:nvSpPr>
        <p:spPr bwMode="auto">
          <a:xfrm>
            <a:off x="304801" y="4010394"/>
            <a:ext cx="8839199" cy="285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algn="l"/>
            <a:r>
              <a:rPr lang="en-US" sz="1000" kern="1200" dirty="0" smtClean="0">
                <a:solidFill>
                  <a:schemeClr val="tx1"/>
                </a:solidFill>
                <a:latin typeface="Arial" charset="0"/>
                <a:ea typeface="+mn-ea"/>
                <a:cs typeface="+mn-cs"/>
              </a:rPr>
              <a:t>Presented By Jedd Wolchok at 2015 ASCO Annual Meeting</a:t>
            </a:r>
            <a:endParaRPr lang="en-US" sz="1000" kern="1200" dirty="0">
              <a:solidFill>
                <a:schemeClr val="tx1"/>
              </a:solidFill>
              <a:latin typeface="Arial" charset="0"/>
              <a:ea typeface="+mn-ea"/>
              <a:cs typeface="+mn-cs"/>
            </a:endParaRPr>
          </a:p>
        </p:txBody>
      </p:sp>
      <p:sp>
        <p:nvSpPr>
          <p:cNvPr id="5" name="TextBox 1"/>
          <p:cNvSpPr txBox="1">
            <a:spLocks noChangeArrowheads="1"/>
          </p:cNvSpPr>
          <p:nvPr/>
        </p:nvSpPr>
        <p:spPr bwMode="auto">
          <a:xfrm>
            <a:off x="131763" y="3587282"/>
            <a:ext cx="8921750" cy="369320"/>
          </a:xfrm>
          <a:prstGeom prst="rect">
            <a:avLst/>
          </a:prstGeom>
          <a:solidFill>
            <a:schemeClr val="accent4"/>
          </a:solidFill>
          <a:ln>
            <a:noFill/>
          </a:ln>
        </p:spPr>
        <p:txBody>
          <a:bodyPr lIns="91429" tIns="45714" rIns="91429"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defRPr/>
            </a:pPr>
            <a:endParaRPr lang="en-US" sz="1800" b="0">
              <a:solidFill>
                <a:schemeClr val="bg2"/>
              </a:solidFill>
            </a:endParaRPr>
          </a:p>
        </p:txBody>
      </p:sp>
    </p:spTree>
    <p:extLst>
      <p:ext uri="{BB962C8B-B14F-4D97-AF65-F5344CB8AC3E}">
        <p14:creationId xmlns:p14="http://schemas.microsoft.com/office/powerpoint/2010/main" xmlns="" val="213132496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84575"/>
            <a:ext cx="8229600" cy="857250"/>
          </a:xfrm>
        </p:spPr>
        <p:txBody>
          <a:bodyPr/>
          <a:lstStyle/>
          <a:p>
            <a:r>
              <a:rPr lang="en-US" sz="3200" dirty="0"/>
              <a:t>Phase </a:t>
            </a:r>
            <a:r>
              <a:rPr lang="en-US" sz="3200" dirty="0" smtClean="0"/>
              <a:t>II </a:t>
            </a:r>
            <a:r>
              <a:rPr lang="en-US" sz="3200" dirty="0"/>
              <a:t>CA209-069: Study Design</a:t>
            </a:r>
            <a:endParaRPr lang="en-US" sz="2800" dirty="0" smtClean="0"/>
          </a:p>
        </p:txBody>
      </p:sp>
      <p:sp>
        <p:nvSpPr>
          <p:cNvPr id="36" name="Oval 35"/>
          <p:cNvSpPr/>
          <p:nvPr/>
        </p:nvSpPr>
        <p:spPr>
          <a:xfrm>
            <a:off x="2498821" y="1961538"/>
            <a:ext cx="713232" cy="713232"/>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cs typeface="Arial" panose="020B0604020202020204" pitchFamily="34" charset="0"/>
              </a:rPr>
              <a:t>R</a:t>
            </a:r>
          </a:p>
          <a:p>
            <a:pPr algn="ctr"/>
            <a:r>
              <a:rPr lang="en-US" sz="1400" b="1" dirty="0" smtClean="0">
                <a:solidFill>
                  <a:schemeClr val="tx1"/>
                </a:solidFill>
                <a:cs typeface="Arial" panose="020B0604020202020204" pitchFamily="34" charset="0"/>
              </a:rPr>
              <a:t>2:1</a:t>
            </a:r>
            <a:endParaRPr lang="en-US" sz="1400" b="1" dirty="0">
              <a:solidFill>
                <a:schemeClr val="tx1"/>
              </a:solidFill>
              <a:cs typeface="Arial" panose="020B0604020202020204" pitchFamily="34" charset="0"/>
            </a:endParaRPr>
          </a:p>
        </p:txBody>
      </p:sp>
      <p:cxnSp>
        <p:nvCxnSpPr>
          <p:cNvPr id="42" name="Straight Arrow Connector 41"/>
          <p:cNvCxnSpPr>
            <a:stCxn id="36" idx="6"/>
          </p:cNvCxnSpPr>
          <p:nvPr/>
        </p:nvCxnSpPr>
        <p:spPr>
          <a:xfrm flipV="1">
            <a:off x="3212063" y="1392744"/>
            <a:ext cx="309323" cy="92541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450348" y="2164271"/>
            <a:ext cx="3034311" cy="307777"/>
          </a:xfrm>
          <a:prstGeom prst="rect">
            <a:avLst/>
          </a:prstGeom>
          <a:noFill/>
        </p:spPr>
        <p:txBody>
          <a:bodyPr wrap="square" rtlCol="0">
            <a:spAutoFit/>
          </a:bodyPr>
          <a:lstStyle/>
          <a:p>
            <a:r>
              <a:rPr lang="en-US" sz="1400" b="1" dirty="0" smtClean="0">
                <a:cs typeface="Arial" panose="020B0604020202020204" pitchFamily="34" charset="0"/>
              </a:rPr>
              <a:t>Double-blind</a:t>
            </a:r>
            <a:endParaRPr lang="en-US" sz="1400" b="1" dirty="0">
              <a:cs typeface="Arial" panose="020B0604020202020204" pitchFamily="34" charset="0"/>
            </a:endParaRPr>
          </a:p>
        </p:txBody>
      </p:sp>
      <p:sp>
        <p:nvSpPr>
          <p:cNvPr id="51" name="Rectangle 50"/>
          <p:cNvSpPr/>
          <p:nvPr/>
        </p:nvSpPr>
        <p:spPr>
          <a:xfrm>
            <a:off x="7127524" y="946554"/>
            <a:ext cx="1803566" cy="2743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1600" b="1" dirty="0" smtClean="0">
                <a:solidFill>
                  <a:schemeClr val="tx1"/>
                </a:solidFill>
                <a:cs typeface="Arial" panose="020B0604020202020204" pitchFamily="34" charset="0"/>
              </a:rPr>
              <a:t>Treat until:</a:t>
            </a:r>
          </a:p>
          <a:p>
            <a:pPr>
              <a:lnSpc>
                <a:spcPct val="90000"/>
              </a:lnSpc>
            </a:pPr>
            <a:r>
              <a:rPr lang="en-US" sz="1600" b="1" dirty="0" smtClean="0">
                <a:solidFill>
                  <a:schemeClr val="tx1"/>
                </a:solidFill>
                <a:cs typeface="Arial" panose="020B0604020202020204" pitchFamily="34" charset="0"/>
              </a:rPr>
              <a:t>disease progression</a:t>
            </a:r>
            <a:r>
              <a:rPr lang="en-US" sz="1600" b="1" baseline="30000" dirty="0" smtClean="0">
                <a:solidFill>
                  <a:schemeClr val="tx1"/>
                </a:solidFill>
                <a:cs typeface="Arial" panose="020B0604020202020204" pitchFamily="34" charset="0"/>
              </a:rPr>
              <a:t>a</a:t>
            </a:r>
            <a:br>
              <a:rPr lang="en-US" sz="1600" b="1" baseline="30000" dirty="0" smtClean="0">
                <a:solidFill>
                  <a:schemeClr val="tx1"/>
                </a:solidFill>
                <a:cs typeface="Arial" panose="020B0604020202020204" pitchFamily="34" charset="0"/>
              </a:rPr>
            </a:br>
            <a:r>
              <a:rPr lang="en-US" sz="1600" b="1" dirty="0" smtClean="0">
                <a:solidFill>
                  <a:schemeClr val="tx1"/>
                </a:solidFill>
                <a:cs typeface="Arial" panose="020B0604020202020204" pitchFamily="34" charset="0"/>
              </a:rPr>
              <a:t>or unacceptable toxicity</a:t>
            </a:r>
          </a:p>
        </p:txBody>
      </p:sp>
      <p:sp>
        <p:nvSpPr>
          <p:cNvPr id="37" name="Rectangle 36"/>
          <p:cNvSpPr/>
          <p:nvPr/>
        </p:nvSpPr>
        <p:spPr>
          <a:xfrm>
            <a:off x="3546035" y="942321"/>
            <a:ext cx="1152144" cy="1188720"/>
          </a:xfrm>
          <a:prstGeom prst="rect">
            <a:avLst/>
          </a:prstGeom>
          <a:solidFill>
            <a:srgbClr val="F15B2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b="1" dirty="0" smtClean="0">
                <a:solidFill>
                  <a:schemeClr val="tx1"/>
                </a:solidFill>
                <a:cs typeface="Arial" panose="020B0604020202020204" pitchFamily="34" charset="0"/>
              </a:rPr>
              <a:t>NIVO </a:t>
            </a:r>
          </a:p>
          <a:p>
            <a:pPr algn="ctr">
              <a:lnSpc>
                <a:spcPct val="90000"/>
              </a:lnSpc>
            </a:pPr>
            <a:r>
              <a:rPr lang="en-US" sz="1400" b="1" dirty="0" smtClean="0">
                <a:solidFill>
                  <a:schemeClr val="tx1"/>
                </a:solidFill>
                <a:cs typeface="Arial" panose="020B0604020202020204" pitchFamily="34" charset="0"/>
              </a:rPr>
              <a:t>1 mg/kg</a:t>
            </a:r>
          </a:p>
          <a:p>
            <a:pPr algn="ctr">
              <a:lnSpc>
                <a:spcPct val="90000"/>
              </a:lnSpc>
            </a:pPr>
            <a:r>
              <a:rPr lang="en-US" sz="1400" b="1" dirty="0" smtClean="0">
                <a:solidFill>
                  <a:schemeClr val="tx1"/>
                </a:solidFill>
                <a:cs typeface="Arial" panose="020B0604020202020204" pitchFamily="34" charset="0"/>
              </a:rPr>
              <a:t>+ </a:t>
            </a:r>
          </a:p>
          <a:p>
            <a:pPr algn="ctr">
              <a:lnSpc>
                <a:spcPct val="90000"/>
              </a:lnSpc>
            </a:pPr>
            <a:r>
              <a:rPr lang="en-US" sz="1400" b="1" dirty="0" smtClean="0">
                <a:solidFill>
                  <a:schemeClr val="tx1"/>
                </a:solidFill>
                <a:cs typeface="Arial" panose="020B0604020202020204" pitchFamily="34" charset="0"/>
              </a:rPr>
              <a:t>IPI </a:t>
            </a:r>
          </a:p>
          <a:p>
            <a:pPr algn="ctr">
              <a:lnSpc>
                <a:spcPct val="90000"/>
              </a:lnSpc>
            </a:pPr>
            <a:r>
              <a:rPr lang="en-US" sz="1400" b="1" dirty="0" smtClean="0">
                <a:solidFill>
                  <a:schemeClr val="tx1"/>
                </a:solidFill>
                <a:cs typeface="Arial" panose="020B0604020202020204" pitchFamily="34" charset="0"/>
              </a:rPr>
              <a:t>3 mg/kg</a:t>
            </a:r>
            <a:endParaRPr lang="en-US" sz="1400" b="1" dirty="0">
              <a:solidFill>
                <a:schemeClr val="tx1"/>
              </a:solidFill>
              <a:cs typeface="Arial" panose="020B0604020202020204" pitchFamily="34" charset="0"/>
            </a:endParaRPr>
          </a:p>
        </p:txBody>
      </p:sp>
      <p:sp>
        <p:nvSpPr>
          <p:cNvPr id="39" name="Rectangle 38"/>
          <p:cNvSpPr/>
          <p:nvPr/>
        </p:nvSpPr>
        <p:spPr>
          <a:xfrm>
            <a:off x="5424198" y="942321"/>
            <a:ext cx="1153885" cy="1188720"/>
          </a:xfrm>
          <a:prstGeom prst="rect">
            <a:avLst/>
          </a:prstGeom>
          <a:solidFill>
            <a:srgbClr val="F15B2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b="1" dirty="0" smtClean="0">
                <a:solidFill>
                  <a:schemeClr val="tx1"/>
                </a:solidFill>
                <a:cs typeface="Arial" panose="020B0604020202020204" pitchFamily="34" charset="0"/>
              </a:rPr>
              <a:t>NIVO </a:t>
            </a:r>
          </a:p>
          <a:p>
            <a:pPr algn="ctr">
              <a:lnSpc>
                <a:spcPct val="90000"/>
              </a:lnSpc>
            </a:pPr>
            <a:r>
              <a:rPr lang="en-US" sz="1400" b="1" dirty="0" smtClean="0">
                <a:solidFill>
                  <a:schemeClr val="tx1"/>
                </a:solidFill>
                <a:cs typeface="Arial" panose="020B0604020202020204" pitchFamily="34" charset="0"/>
              </a:rPr>
              <a:t>3 mg/kg</a:t>
            </a:r>
          </a:p>
        </p:txBody>
      </p:sp>
      <p:cxnSp>
        <p:nvCxnSpPr>
          <p:cNvPr id="45" name="Straight Arrow Connector 44"/>
          <p:cNvCxnSpPr/>
          <p:nvPr/>
        </p:nvCxnSpPr>
        <p:spPr>
          <a:xfrm>
            <a:off x="4709160" y="1536681"/>
            <a:ext cx="71502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661092" y="1214054"/>
            <a:ext cx="809067" cy="286232"/>
          </a:xfrm>
          <a:prstGeom prst="rect">
            <a:avLst/>
          </a:prstGeom>
          <a:noFill/>
        </p:spPr>
        <p:txBody>
          <a:bodyPr wrap="square" rtlCol="0">
            <a:spAutoFit/>
          </a:bodyPr>
          <a:lstStyle/>
          <a:p>
            <a:pPr algn="ctr">
              <a:lnSpc>
                <a:spcPct val="90000"/>
              </a:lnSpc>
            </a:pPr>
            <a:r>
              <a:rPr lang="en-US" sz="1400" b="1" dirty="0" smtClean="0">
                <a:cs typeface="Arial" panose="020B0604020202020204" pitchFamily="34" charset="0"/>
              </a:rPr>
              <a:t>Q3Wx4</a:t>
            </a:r>
            <a:endParaRPr lang="en-US" sz="1400" b="1" dirty="0">
              <a:cs typeface="Arial" panose="020B0604020202020204" pitchFamily="34" charset="0"/>
            </a:endParaRPr>
          </a:p>
        </p:txBody>
      </p:sp>
      <p:cxnSp>
        <p:nvCxnSpPr>
          <p:cNvPr id="49" name="Straight Arrow Connector 48"/>
          <p:cNvCxnSpPr/>
          <p:nvPr/>
        </p:nvCxnSpPr>
        <p:spPr>
          <a:xfrm>
            <a:off x="6578077" y="1537215"/>
            <a:ext cx="54044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507255" y="1210142"/>
            <a:ext cx="682085" cy="286232"/>
          </a:xfrm>
          <a:prstGeom prst="rect">
            <a:avLst/>
          </a:prstGeom>
          <a:noFill/>
        </p:spPr>
        <p:txBody>
          <a:bodyPr wrap="square" rtlCol="0">
            <a:spAutoFit/>
          </a:bodyPr>
          <a:lstStyle/>
          <a:p>
            <a:pPr algn="ctr">
              <a:lnSpc>
                <a:spcPct val="90000"/>
              </a:lnSpc>
            </a:pPr>
            <a:r>
              <a:rPr lang="en-US" sz="1400" b="1" dirty="0" smtClean="0">
                <a:cs typeface="Arial" panose="020B0604020202020204" pitchFamily="34" charset="0"/>
              </a:rPr>
              <a:t>Q2W</a:t>
            </a:r>
            <a:endParaRPr lang="en-US" sz="1400" b="1" dirty="0">
              <a:cs typeface="Arial" panose="020B0604020202020204" pitchFamily="34" charset="0"/>
            </a:endParaRPr>
          </a:p>
        </p:txBody>
      </p:sp>
      <p:sp>
        <p:nvSpPr>
          <p:cNvPr id="38" name="Rectangle 37"/>
          <p:cNvSpPr/>
          <p:nvPr/>
        </p:nvSpPr>
        <p:spPr>
          <a:xfrm>
            <a:off x="3546035" y="2496801"/>
            <a:ext cx="1174106" cy="1188720"/>
          </a:xfrm>
          <a:prstGeom prst="rect">
            <a:avLst/>
          </a:prstGeom>
          <a:solidFill>
            <a:srgbClr val="20B2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b="1" dirty="0" smtClean="0">
                <a:solidFill>
                  <a:schemeClr val="tx1"/>
                </a:solidFill>
                <a:cs typeface="Arial" panose="020B0604020202020204" pitchFamily="34" charset="0"/>
              </a:rPr>
              <a:t>Placebo</a:t>
            </a:r>
          </a:p>
          <a:p>
            <a:pPr algn="ctr">
              <a:lnSpc>
                <a:spcPct val="90000"/>
              </a:lnSpc>
            </a:pPr>
            <a:r>
              <a:rPr lang="en-US" sz="1400" b="1" dirty="0" smtClean="0">
                <a:solidFill>
                  <a:schemeClr val="tx1"/>
                </a:solidFill>
                <a:cs typeface="Arial" panose="020B0604020202020204" pitchFamily="34" charset="0"/>
              </a:rPr>
              <a:t>+ </a:t>
            </a:r>
          </a:p>
          <a:p>
            <a:pPr algn="ctr">
              <a:lnSpc>
                <a:spcPct val="90000"/>
              </a:lnSpc>
            </a:pPr>
            <a:r>
              <a:rPr lang="en-US" sz="1400" b="1" dirty="0" smtClean="0">
                <a:solidFill>
                  <a:schemeClr val="tx1"/>
                </a:solidFill>
                <a:cs typeface="Arial" panose="020B0604020202020204" pitchFamily="34" charset="0"/>
              </a:rPr>
              <a:t>IPI </a:t>
            </a:r>
          </a:p>
          <a:p>
            <a:pPr algn="ctr">
              <a:lnSpc>
                <a:spcPct val="90000"/>
              </a:lnSpc>
            </a:pPr>
            <a:r>
              <a:rPr lang="en-US" sz="1400" b="1" dirty="0" smtClean="0">
                <a:solidFill>
                  <a:schemeClr val="tx1"/>
                </a:solidFill>
                <a:cs typeface="Arial" panose="020B0604020202020204" pitchFamily="34" charset="0"/>
              </a:rPr>
              <a:t>3 mg/kg</a:t>
            </a:r>
            <a:endParaRPr lang="en-US" sz="1400" b="1" dirty="0">
              <a:solidFill>
                <a:schemeClr val="tx1"/>
              </a:solidFill>
              <a:cs typeface="Arial" panose="020B0604020202020204" pitchFamily="34" charset="0"/>
            </a:endParaRPr>
          </a:p>
        </p:txBody>
      </p:sp>
      <p:sp>
        <p:nvSpPr>
          <p:cNvPr id="40" name="Rectangle 39"/>
          <p:cNvSpPr/>
          <p:nvPr/>
        </p:nvSpPr>
        <p:spPr>
          <a:xfrm>
            <a:off x="5413207" y="2496801"/>
            <a:ext cx="1153884" cy="1188720"/>
          </a:xfrm>
          <a:prstGeom prst="rect">
            <a:avLst/>
          </a:prstGeom>
          <a:solidFill>
            <a:srgbClr val="20B2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b="1" dirty="0" smtClean="0">
                <a:solidFill>
                  <a:schemeClr val="tx1"/>
                </a:solidFill>
                <a:cs typeface="Arial" panose="020B0604020202020204" pitchFamily="34" charset="0"/>
              </a:rPr>
              <a:t>Placebo</a:t>
            </a:r>
          </a:p>
        </p:txBody>
      </p:sp>
      <p:cxnSp>
        <p:nvCxnSpPr>
          <p:cNvPr id="47" name="Straight Arrow Connector 46"/>
          <p:cNvCxnSpPr/>
          <p:nvPr/>
        </p:nvCxnSpPr>
        <p:spPr>
          <a:xfrm>
            <a:off x="4709160" y="3097789"/>
            <a:ext cx="71502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634087" y="2768533"/>
            <a:ext cx="863077" cy="286232"/>
          </a:xfrm>
          <a:prstGeom prst="rect">
            <a:avLst/>
          </a:prstGeom>
          <a:noFill/>
        </p:spPr>
        <p:txBody>
          <a:bodyPr wrap="square" rtlCol="0">
            <a:spAutoFit/>
          </a:bodyPr>
          <a:lstStyle/>
          <a:p>
            <a:pPr algn="ctr">
              <a:lnSpc>
                <a:spcPct val="90000"/>
              </a:lnSpc>
            </a:pPr>
            <a:r>
              <a:rPr lang="en-US" sz="1400" b="1" dirty="0" smtClean="0">
                <a:cs typeface="Arial" panose="020B0604020202020204" pitchFamily="34" charset="0"/>
              </a:rPr>
              <a:t>Q3Wx4</a:t>
            </a:r>
            <a:endParaRPr lang="en-US" sz="1400" b="1" dirty="0">
              <a:cs typeface="Arial" panose="020B0604020202020204" pitchFamily="34" charset="0"/>
            </a:endParaRPr>
          </a:p>
        </p:txBody>
      </p:sp>
      <p:cxnSp>
        <p:nvCxnSpPr>
          <p:cNvPr id="50" name="Straight Arrow Connector 49"/>
          <p:cNvCxnSpPr/>
          <p:nvPr/>
        </p:nvCxnSpPr>
        <p:spPr>
          <a:xfrm>
            <a:off x="6565827" y="3097789"/>
            <a:ext cx="54044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498551" y="2768533"/>
            <a:ext cx="682085" cy="286232"/>
          </a:xfrm>
          <a:prstGeom prst="rect">
            <a:avLst/>
          </a:prstGeom>
          <a:noFill/>
        </p:spPr>
        <p:txBody>
          <a:bodyPr wrap="square" rtlCol="0">
            <a:spAutoFit/>
          </a:bodyPr>
          <a:lstStyle/>
          <a:p>
            <a:pPr algn="ctr">
              <a:lnSpc>
                <a:spcPct val="90000"/>
              </a:lnSpc>
            </a:pPr>
            <a:r>
              <a:rPr lang="en-US" sz="1400" b="1" dirty="0" smtClean="0">
                <a:cs typeface="Arial" panose="020B0604020202020204" pitchFamily="34" charset="0"/>
              </a:rPr>
              <a:t>Q2W</a:t>
            </a:r>
            <a:endParaRPr lang="en-US" sz="1400" b="1" dirty="0">
              <a:cs typeface="Arial" panose="020B0604020202020204" pitchFamily="34" charset="0"/>
            </a:endParaRPr>
          </a:p>
        </p:txBody>
      </p:sp>
      <p:sp>
        <p:nvSpPr>
          <p:cNvPr id="57" name="TextBox 56"/>
          <p:cNvSpPr txBox="1"/>
          <p:nvPr/>
        </p:nvSpPr>
        <p:spPr>
          <a:xfrm>
            <a:off x="7102641" y="3765967"/>
            <a:ext cx="1950872" cy="1208023"/>
          </a:xfrm>
          <a:prstGeom prst="rect">
            <a:avLst/>
          </a:prstGeom>
          <a:noFill/>
          <a:ln w="19050">
            <a:solidFill>
              <a:schemeClr val="tx1"/>
            </a:solidFill>
          </a:ln>
        </p:spPr>
        <p:txBody>
          <a:bodyPr wrap="square" rtlCol="0">
            <a:spAutoFit/>
          </a:bodyPr>
          <a:lstStyle/>
          <a:p>
            <a:r>
              <a:rPr lang="en-US" sz="1000" b="1" dirty="0" smtClean="0">
                <a:cs typeface="Arial" panose="020B0604020202020204" pitchFamily="34" charset="0"/>
              </a:rPr>
              <a:t>Primary endpoint: </a:t>
            </a:r>
          </a:p>
          <a:p>
            <a:pPr marL="114300" lvl="1" indent="-114300">
              <a:buClr>
                <a:srgbClr val="145028"/>
              </a:buClr>
              <a:buFont typeface="Arial" panose="020B0604020202020204" pitchFamily="34" charset="0"/>
              <a:buChar char="•"/>
            </a:pPr>
            <a:r>
              <a:rPr lang="en-US" sz="1000" dirty="0" smtClean="0">
                <a:cs typeface="Arial" panose="020B0604020202020204" pitchFamily="34" charset="0"/>
              </a:rPr>
              <a:t>ORR in BRAF WT patients</a:t>
            </a:r>
          </a:p>
          <a:p>
            <a:pPr>
              <a:spcBef>
                <a:spcPts val="300"/>
              </a:spcBef>
            </a:pPr>
            <a:r>
              <a:rPr lang="en-US" sz="1000" b="1" dirty="0" smtClean="0">
                <a:cs typeface="Arial" panose="020B0604020202020204" pitchFamily="34" charset="0"/>
              </a:rPr>
              <a:t>Secondary endpoints: </a:t>
            </a:r>
          </a:p>
          <a:p>
            <a:pPr marL="114300" lvl="1" indent="-114300">
              <a:buClr>
                <a:srgbClr val="145028"/>
              </a:buClr>
              <a:buFont typeface="Arial" panose="020B0604020202020204" pitchFamily="34" charset="0"/>
              <a:buChar char="•"/>
            </a:pPr>
            <a:r>
              <a:rPr lang="en-US" sz="1000" dirty="0" smtClean="0">
                <a:cs typeface="Arial" panose="020B0604020202020204" pitchFamily="34" charset="0"/>
              </a:rPr>
              <a:t>PFS in BRAF WT patients</a:t>
            </a:r>
          </a:p>
          <a:p>
            <a:pPr marL="114300" lvl="1" indent="-114300">
              <a:buClr>
                <a:srgbClr val="145028"/>
              </a:buClr>
              <a:buFont typeface="Arial" panose="020B0604020202020204" pitchFamily="34" charset="0"/>
              <a:buChar char="•"/>
            </a:pPr>
            <a:r>
              <a:rPr lang="en-US" sz="1000" dirty="0" smtClean="0">
                <a:cs typeface="Arial" panose="020B0604020202020204" pitchFamily="34" charset="0"/>
              </a:rPr>
              <a:t>ORR and PFS in BRAF MT </a:t>
            </a:r>
            <a:r>
              <a:rPr lang="en-US" sz="1000" dirty="0" err="1" smtClean="0">
                <a:cs typeface="Arial" panose="020B0604020202020204" pitchFamily="34" charset="0"/>
              </a:rPr>
              <a:t>pts</a:t>
            </a:r>
            <a:endParaRPr lang="en-US" sz="1000" dirty="0" smtClean="0">
              <a:cs typeface="Arial" panose="020B0604020202020204" pitchFamily="34" charset="0"/>
            </a:endParaRPr>
          </a:p>
          <a:p>
            <a:pPr marL="114300" lvl="1" indent="-114300">
              <a:buClr>
                <a:srgbClr val="145028"/>
              </a:buClr>
              <a:buFont typeface="Arial" panose="020B0604020202020204" pitchFamily="34" charset="0"/>
              <a:buChar char="•"/>
            </a:pPr>
            <a:r>
              <a:rPr lang="en-US" sz="1000" dirty="0" smtClean="0">
                <a:cs typeface="Arial" panose="020B0604020202020204" pitchFamily="34" charset="0"/>
              </a:rPr>
              <a:t>Safety</a:t>
            </a:r>
            <a:endParaRPr lang="en-US" sz="1000" dirty="0">
              <a:cs typeface="Arial" panose="020B0604020202020204" pitchFamily="34" charset="0"/>
            </a:endParaRPr>
          </a:p>
        </p:txBody>
      </p:sp>
      <p:cxnSp>
        <p:nvCxnSpPr>
          <p:cNvPr id="58" name="Straight Arrow Connector 57"/>
          <p:cNvCxnSpPr/>
          <p:nvPr/>
        </p:nvCxnSpPr>
        <p:spPr>
          <a:xfrm>
            <a:off x="2303211" y="2318154"/>
            <a:ext cx="182880" cy="0"/>
          </a:xfrm>
          <a:prstGeom prst="straightConnector1">
            <a:avLst/>
          </a:prstGeom>
          <a:ln w="1270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27491" y="3689754"/>
            <a:ext cx="4979519" cy="817660"/>
          </a:xfrm>
          <a:prstGeom prst="rect">
            <a:avLst/>
          </a:prstGeom>
          <a:noFill/>
        </p:spPr>
        <p:txBody>
          <a:bodyPr wrap="square" bIns="0" rtlCol="0" anchor="b" anchorCtr="0">
            <a:spAutoFit/>
          </a:bodyPr>
          <a:lstStyle/>
          <a:p>
            <a:pPr>
              <a:lnSpc>
                <a:spcPct val="90000"/>
              </a:lnSpc>
              <a:spcBef>
                <a:spcPts val="400"/>
              </a:spcBef>
            </a:pPr>
            <a:r>
              <a:rPr lang="en-US" sz="900" baseline="30000" dirty="0">
                <a:cs typeface="Arial" panose="020B0604020202020204" pitchFamily="34" charset="0"/>
              </a:rPr>
              <a:t>a</a:t>
            </a:r>
            <a:r>
              <a:rPr lang="en-US" sz="900" dirty="0">
                <a:cs typeface="Arial" panose="020B0604020202020204" pitchFamily="34" charset="0"/>
              </a:rPr>
              <a:t>Treatment beyond initial investigator-assessed RECIST v1.1- defined progression is permitted in patients experiencing clinical benefit and tolerating study therapy. </a:t>
            </a:r>
            <a:r>
              <a:rPr lang="en-US" sz="900" dirty="0" smtClean="0">
                <a:cs typeface="Arial" panose="020B0604020202020204" pitchFamily="34" charset="0"/>
              </a:rPr>
              <a:t>IPI patients </a:t>
            </a:r>
            <a:r>
              <a:rPr lang="en-US" sz="900" dirty="0">
                <a:cs typeface="Arial" panose="020B0604020202020204" pitchFamily="34" charset="0"/>
              </a:rPr>
              <a:t>have an option to receive nivolumab monotherapy after progression. Upon confirmed progression and change of treatment, all patients are unblinded</a:t>
            </a:r>
            <a:r>
              <a:rPr lang="en-US" sz="900" dirty="0" smtClean="0">
                <a:cs typeface="Arial" panose="020B0604020202020204" pitchFamily="34" charset="0"/>
              </a:rPr>
              <a:t>.</a:t>
            </a:r>
            <a:r>
              <a:rPr lang="en-US" sz="1000" dirty="0" smtClean="0">
                <a:cs typeface="Arial" panose="020B0604020202020204" pitchFamily="34" charset="0"/>
              </a:rPr>
              <a:t/>
            </a:r>
            <a:br>
              <a:rPr lang="en-US" sz="1000" dirty="0" smtClean="0">
                <a:cs typeface="Arial" panose="020B0604020202020204" pitchFamily="34" charset="0"/>
              </a:rPr>
            </a:br>
            <a:endParaRPr lang="en-US" sz="800" dirty="0">
              <a:cs typeface="Arial" panose="020B0604020202020204" pitchFamily="34" charset="0"/>
            </a:endParaRPr>
          </a:p>
          <a:p>
            <a:pPr>
              <a:lnSpc>
                <a:spcPct val="90000"/>
              </a:lnSpc>
              <a:spcBef>
                <a:spcPts val="400"/>
              </a:spcBef>
            </a:pPr>
            <a:r>
              <a:rPr lang="en-US" sz="800" dirty="0">
                <a:cs typeface="Arial" panose="020B0604020202020204" pitchFamily="34" charset="0"/>
              </a:rPr>
              <a:t>MT = mutation; PFS = progression-free survival; Q3W = every 3 weeks; WT = wild type</a:t>
            </a:r>
          </a:p>
        </p:txBody>
      </p:sp>
      <p:sp>
        <p:nvSpPr>
          <p:cNvPr id="33" name="Rectangle 32"/>
          <p:cNvSpPr/>
          <p:nvPr/>
        </p:nvSpPr>
        <p:spPr>
          <a:xfrm>
            <a:off x="122663" y="946554"/>
            <a:ext cx="2194560" cy="2743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cs typeface="Arial" panose="020B0604020202020204" pitchFamily="34" charset="0"/>
              </a:rPr>
              <a:t>Eligible patients with unresectable stage III or IV melanoma</a:t>
            </a:r>
          </a:p>
          <a:p>
            <a:pPr marL="203200" indent="-203200">
              <a:buFont typeface="Arial" panose="020B0604020202020204" pitchFamily="34" charset="0"/>
              <a:buChar char="•"/>
            </a:pPr>
            <a:r>
              <a:rPr lang="en-US" sz="1400" b="1" dirty="0" smtClean="0">
                <a:solidFill>
                  <a:schemeClr val="tx1"/>
                </a:solidFill>
                <a:cs typeface="Arial" panose="020B0604020202020204" pitchFamily="34" charset="0"/>
              </a:rPr>
              <a:t>Treatment-naïve</a:t>
            </a:r>
          </a:p>
          <a:p>
            <a:pPr marL="203200" indent="-203200">
              <a:buFont typeface="Arial" panose="020B0604020202020204" pitchFamily="34" charset="0"/>
              <a:buChar char="•"/>
            </a:pPr>
            <a:r>
              <a:rPr lang="en-US" sz="1400" b="1" dirty="0" smtClean="0">
                <a:solidFill>
                  <a:schemeClr val="tx1"/>
                </a:solidFill>
                <a:cs typeface="Arial" panose="020B0604020202020204" pitchFamily="34" charset="0"/>
              </a:rPr>
              <a:t>BRAF WT </a:t>
            </a:r>
            <a:br>
              <a:rPr lang="en-US" sz="1400" b="1" dirty="0" smtClean="0">
                <a:solidFill>
                  <a:schemeClr val="tx1"/>
                </a:solidFill>
                <a:cs typeface="Arial" panose="020B0604020202020204" pitchFamily="34" charset="0"/>
              </a:rPr>
            </a:br>
            <a:r>
              <a:rPr lang="en-US" sz="1400" b="1" dirty="0" smtClean="0">
                <a:solidFill>
                  <a:schemeClr val="tx1"/>
                </a:solidFill>
                <a:cs typeface="Arial" panose="020B0604020202020204" pitchFamily="34" charset="0"/>
              </a:rPr>
              <a:t>(N = 100) or</a:t>
            </a:r>
            <a:br>
              <a:rPr lang="en-US" sz="1400" b="1" dirty="0" smtClean="0">
                <a:solidFill>
                  <a:schemeClr val="tx1"/>
                </a:solidFill>
                <a:cs typeface="Arial" panose="020B0604020202020204" pitchFamily="34" charset="0"/>
              </a:rPr>
            </a:br>
            <a:r>
              <a:rPr lang="en-US" sz="1400" b="1" dirty="0" smtClean="0">
                <a:solidFill>
                  <a:schemeClr val="tx1"/>
                </a:solidFill>
                <a:cs typeface="Arial" panose="020B0604020202020204" pitchFamily="34" charset="0"/>
              </a:rPr>
              <a:t>MT (N = 50)</a:t>
            </a:r>
          </a:p>
          <a:p>
            <a:pPr marL="203200" indent="-203200">
              <a:buFont typeface="Arial" panose="020B0604020202020204" pitchFamily="34" charset="0"/>
              <a:buChar char="•"/>
            </a:pPr>
            <a:r>
              <a:rPr lang="en-US" sz="1400" b="1" dirty="0" smtClean="0">
                <a:solidFill>
                  <a:schemeClr val="tx1"/>
                </a:solidFill>
                <a:cs typeface="Arial" panose="020B0604020202020204" pitchFamily="34" charset="0"/>
              </a:rPr>
              <a:t>Stratified by BRAF status</a:t>
            </a:r>
            <a:endParaRPr lang="en-US" sz="1400" b="1" dirty="0">
              <a:solidFill>
                <a:schemeClr val="tx1"/>
              </a:solidFill>
              <a:cs typeface="Arial" panose="020B0604020202020204" pitchFamily="34" charset="0"/>
            </a:endParaRPr>
          </a:p>
        </p:txBody>
      </p:sp>
      <p:cxnSp>
        <p:nvCxnSpPr>
          <p:cNvPr id="28" name="Straight Arrow Connector 27"/>
          <p:cNvCxnSpPr/>
          <p:nvPr/>
        </p:nvCxnSpPr>
        <p:spPr>
          <a:xfrm>
            <a:off x="3215449" y="2318154"/>
            <a:ext cx="309323" cy="92541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721100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336" y="167818"/>
            <a:ext cx="9608025" cy="857250"/>
          </a:xfrm>
        </p:spPr>
        <p:txBody>
          <a:bodyPr>
            <a:noAutofit/>
          </a:bodyPr>
          <a:lstStyle/>
          <a:p>
            <a:r>
              <a:rPr lang="en-US" sz="2400" dirty="0"/>
              <a:t>Time to and Durability of </a:t>
            </a:r>
            <a:r>
              <a:rPr lang="en-US" sz="2400" dirty="0" smtClean="0"/>
              <a:t>Response(All Randomized Responders)</a:t>
            </a:r>
            <a:endParaRPr lang="en-US" sz="2400" dirty="0"/>
          </a:p>
        </p:txBody>
      </p:sp>
      <p:graphicFrame>
        <p:nvGraphicFramePr>
          <p:cNvPr id="11" name="Table 10"/>
          <p:cNvGraphicFramePr>
            <a:graphicFrameLocks noGrp="1"/>
          </p:cNvGraphicFramePr>
          <p:nvPr>
            <p:extLst>
              <p:ext uri="{D42A27DB-BD31-4B8C-83A1-F6EECF244321}">
                <p14:modId xmlns:p14="http://schemas.microsoft.com/office/powerpoint/2010/main" xmlns="" val="911493818"/>
              </p:ext>
            </p:extLst>
          </p:nvPr>
        </p:nvGraphicFramePr>
        <p:xfrm>
          <a:off x="4959349" y="846962"/>
          <a:ext cx="3778251" cy="2039696"/>
        </p:xfrm>
        <a:graphic>
          <a:graphicData uri="http://schemas.openxmlformats.org/drawingml/2006/table">
            <a:tbl>
              <a:tblPr firstRow="1">
                <a:tableStyleId>{B301B821-A1FF-4177-AEE7-76D212191A09}</a:tableStyleId>
              </a:tblPr>
              <a:tblGrid>
                <a:gridCol w="1770382"/>
                <a:gridCol w="1041404"/>
                <a:gridCol w="966465"/>
              </a:tblGrid>
              <a:tr h="430472">
                <a:tc>
                  <a:txBody>
                    <a:bodyPr/>
                    <a:lstStyle/>
                    <a:p>
                      <a:endParaRPr lang="en-US" sz="1000" b="1" dirty="0">
                        <a:solidFill>
                          <a:schemeClr val="tx1"/>
                        </a:solidFill>
                        <a:latin typeface="+mn-lt"/>
                        <a:cs typeface="Arial" panose="020B0604020202020204" pitchFamily="34" charset="0"/>
                      </a:endParaRPr>
                    </a:p>
                  </a:txBody>
                  <a:tcPr marL="76359" marR="76359" marT="0" marB="0" anchor="ctr">
                    <a:lnL w="12700" cap="flat" cmpd="sng" algn="ctr">
                      <a:solidFill>
                        <a:srgbClr val="0F777F"/>
                      </a:solidFill>
                      <a:prstDash val="solid"/>
                      <a:round/>
                      <a:headEnd type="none" w="med" len="med"/>
                      <a:tailEnd type="none" w="med" len="med"/>
                    </a:lnL>
                    <a:lnR w="12700" cap="flat" cmpd="sng" algn="ctr">
                      <a:solidFill>
                        <a:srgbClr val="0F777F"/>
                      </a:solidFill>
                      <a:prstDash val="solid"/>
                      <a:round/>
                      <a:headEnd type="none" w="med" len="med"/>
                      <a:tailEnd type="none" w="med" len="med"/>
                    </a:lnR>
                    <a:lnT w="12700" cap="flat" cmpd="sng" algn="ctr">
                      <a:solidFill>
                        <a:srgbClr val="0F777F"/>
                      </a:solidFill>
                      <a:prstDash val="solid"/>
                      <a:round/>
                      <a:headEnd type="none" w="med" len="med"/>
                      <a:tailEnd type="none" w="med" len="med"/>
                    </a:lnT>
                    <a:lnB w="12700" cap="flat" cmpd="sng" algn="ctr">
                      <a:solidFill>
                        <a:srgbClr val="0F777F"/>
                      </a:solidFill>
                      <a:prstDash val="solid"/>
                      <a:round/>
                      <a:headEnd type="none" w="med" len="med"/>
                      <a:tailEnd type="none" w="med" len="med"/>
                    </a:lnB>
                    <a:noFill/>
                  </a:tcPr>
                </a:tc>
                <a:tc>
                  <a:txBody>
                    <a:bodyPr/>
                    <a:lstStyle/>
                    <a:p>
                      <a:pPr algn="ctr"/>
                      <a:r>
                        <a:rPr lang="en-US" sz="1000" b="1" dirty="0" smtClean="0">
                          <a:solidFill>
                            <a:schemeClr val="tx1"/>
                          </a:solidFill>
                          <a:latin typeface="+mn-lt"/>
                        </a:rPr>
                        <a:t>NIVO + IPI</a:t>
                      </a:r>
                      <a:br>
                        <a:rPr lang="en-US" sz="1000" b="1" dirty="0" smtClean="0">
                          <a:solidFill>
                            <a:schemeClr val="tx1"/>
                          </a:solidFill>
                          <a:latin typeface="+mn-lt"/>
                        </a:rPr>
                      </a:br>
                      <a:r>
                        <a:rPr lang="en-US" sz="1000" b="1" dirty="0" smtClean="0">
                          <a:solidFill>
                            <a:schemeClr val="tx1"/>
                          </a:solidFill>
                          <a:latin typeface="+mn-lt"/>
                        </a:rPr>
                        <a:t>(N = 95)</a:t>
                      </a:r>
                    </a:p>
                  </a:txBody>
                  <a:tcPr marL="76359" marR="76359" marT="0" marB="0" anchor="ctr">
                    <a:lnL w="12700" cap="flat" cmpd="sng" algn="ctr">
                      <a:solidFill>
                        <a:srgbClr val="0F777F"/>
                      </a:solidFill>
                      <a:prstDash val="solid"/>
                      <a:round/>
                      <a:headEnd type="none" w="med" len="med"/>
                      <a:tailEnd type="none" w="med" len="med"/>
                    </a:lnL>
                    <a:lnR w="12700" cap="flat" cmpd="sng" algn="ctr">
                      <a:solidFill>
                        <a:srgbClr val="0F777F"/>
                      </a:solidFill>
                      <a:prstDash val="solid"/>
                      <a:round/>
                      <a:headEnd type="none" w="med" len="med"/>
                      <a:tailEnd type="none" w="med" len="med"/>
                    </a:lnR>
                    <a:lnT w="12700" cap="flat" cmpd="sng" algn="ctr">
                      <a:solidFill>
                        <a:srgbClr val="0F777F"/>
                      </a:solidFill>
                      <a:prstDash val="solid"/>
                      <a:round/>
                      <a:headEnd type="none" w="med" len="med"/>
                      <a:tailEnd type="none" w="med" len="med"/>
                    </a:lnT>
                    <a:lnB w="12700" cap="flat" cmpd="sng" algn="ctr">
                      <a:solidFill>
                        <a:srgbClr val="0F777F"/>
                      </a:solidFill>
                      <a:prstDash val="solid"/>
                      <a:round/>
                      <a:headEnd type="none" w="med" len="med"/>
                      <a:tailEnd type="none" w="med" len="med"/>
                    </a:lnB>
                    <a:noFill/>
                  </a:tcPr>
                </a:tc>
                <a:tc>
                  <a:txBody>
                    <a:bodyPr/>
                    <a:lstStyle/>
                    <a:p>
                      <a:pPr algn="ctr"/>
                      <a:r>
                        <a:rPr lang="en-US" sz="1000" b="1" dirty="0" smtClean="0">
                          <a:solidFill>
                            <a:schemeClr val="tx1"/>
                          </a:solidFill>
                          <a:latin typeface="+mn-lt"/>
                        </a:rPr>
                        <a:t>IPI</a:t>
                      </a:r>
                      <a:br>
                        <a:rPr lang="en-US" sz="1000" b="1" dirty="0" smtClean="0">
                          <a:solidFill>
                            <a:schemeClr val="tx1"/>
                          </a:solidFill>
                          <a:latin typeface="+mn-lt"/>
                        </a:rPr>
                      </a:br>
                      <a:r>
                        <a:rPr lang="en-US" sz="1000" b="1" dirty="0" smtClean="0">
                          <a:solidFill>
                            <a:schemeClr val="tx1"/>
                          </a:solidFill>
                          <a:latin typeface="+mn-lt"/>
                        </a:rPr>
                        <a:t>(N</a:t>
                      </a:r>
                      <a:r>
                        <a:rPr lang="en-US" sz="1000" b="1" baseline="0" dirty="0" smtClean="0">
                          <a:solidFill>
                            <a:schemeClr val="tx1"/>
                          </a:solidFill>
                          <a:latin typeface="+mn-lt"/>
                        </a:rPr>
                        <a:t> = 47)</a:t>
                      </a:r>
                      <a:endParaRPr lang="en-US" sz="1000" b="1" dirty="0" smtClean="0">
                        <a:solidFill>
                          <a:schemeClr val="tx1"/>
                        </a:solidFill>
                        <a:latin typeface="+mn-lt"/>
                      </a:endParaRPr>
                    </a:p>
                  </a:txBody>
                  <a:tcPr marL="76359" marR="76359" marT="0" marB="0" anchor="ctr">
                    <a:lnL w="12700" cap="flat" cmpd="sng" algn="ctr">
                      <a:solidFill>
                        <a:srgbClr val="0F777F"/>
                      </a:solidFill>
                      <a:prstDash val="solid"/>
                      <a:round/>
                      <a:headEnd type="none" w="med" len="med"/>
                      <a:tailEnd type="none" w="med" len="med"/>
                    </a:lnL>
                    <a:lnR w="12700" cap="flat" cmpd="sng" algn="ctr">
                      <a:solidFill>
                        <a:srgbClr val="0F777F"/>
                      </a:solidFill>
                      <a:prstDash val="solid"/>
                      <a:round/>
                      <a:headEnd type="none" w="med" len="med"/>
                      <a:tailEnd type="none" w="med" len="med"/>
                    </a:lnR>
                    <a:lnT w="12700" cap="flat" cmpd="sng" algn="ctr">
                      <a:solidFill>
                        <a:srgbClr val="0F777F"/>
                      </a:solidFill>
                      <a:prstDash val="solid"/>
                      <a:round/>
                      <a:headEnd type="none" w="med" len="med"/>
                      <a:tailEnd type="none" w="med" len="med"/>
                    </a:lnT>
                    <a:lnB w="12700" cap="flat" cmpd="sng" algn="ctr">
                      <a:solidFill>
                        <a:srgbClr val="0F777F"/>
                      </a:solidFill>
                      <a:prstDash val="solid"/>
                      <a:round/>
                      <a:headEnd type="none" w="med" len="med"/>
                      <a:tailEnd type="none" w="med" len="med"/>
                    </a:lnB>
                    <a:noFill/>
                  </a:tcPr>
                </a:tc>
              </a:tr>
              <a:tr h="536408">
                <a:tc>
                  <a:txBody>
                    <a:bodyPr/>
                    <a:lstStyle/>
                    <a:p>
                      <a:r>
                        <a:rPr lang="en-US" sz="1000" b="1" dirty="0" smtClean="0">
                          <a:solidFill>
                            <a:schemeClr val="tx1"/>
                          </a:solidFill>
                          <a:latin typeface="+mn-lt"/>
                        </a:rPr>
                        <a:t>Median time to response,</a:t>
                      </a:r>
                      <a:r>
                        <a:rPr lang="en-US" sz="1000" b="1" baseline="0" dirty="0" smtClean="0">
                          <a:solidFill>
                            <a:schemeClr val="tx1"/>
                          </a:solidFill>
                          <a:latin typeface="+mn-lt"/>
                        </a:rPr>
                        <a:t> </a:t>
                      </a:r>
                      <a:r>
                        <a:rPr lang="en-US" sz="1000" b="1" dirty="0" smtClean="0">
                          <a:solidFill>
                            <a:schemeClr val="tx1"/>
                          </a:solidFill>
                          <a:latin typeface="+mn-lt"/>
                        </a:rPr>
                        <a:t>months</a:t>
                      </a:r>
                      <a:r>
                        <a:rPr lang="en-US" sz="1000" b="1" baseline="0" dirty="0" smtClean="0">
                          <a:solidFill>
                            <a:schemeClr val="tx1"/>
                          </a:solidFill>
                          <a:latin typeface="+mn-lt"/>
                        </a:rPr>
                        <a:t> (range)</a:t>
                      </a:r>
                      <a:r>
                        <a:rPr lang="en-US" sz="1000" b="1" baseline="30000" dirty="0" smtClean="0">
                          <a:solidFill>
                            <a:schemeClr val="tx1"/>
                          </a:solidFill>
                          <a:latin typeface="+mn-lt"/>
                        </a:rPr>
                        <a:t>a</a:t>
                      </a:r>
                      <a:endParaRPr lang="en-US" sz="1000" b="1" baseline="30000" dirty="0">
                        <a:solidFill>
                          <a:schemeClr val="tx1"/>
                        </a:solidFill>
                        <a:latin typeface="+mn-lt"/>
                        <a:cs typeface="Arial" panose="020B0604020202020204" pitchFamily="34" charset="0"/>
                      </a:endParaRPr>
                    </a:p>
                  </a:txBody>
                  <a:tcPr marL="76359" marR="76359" marT="0" marB="0" anchor="ctr">
                    <a:lnL w="12700" cap="flat" cmpd="sng" algn="ctr">
                      <a:solidFill>
                        <a:srgbClr val="0F777F"/>
                      </a:solidFill>
                      <a:prstDash val="solid"/>
                      <a:round/>
                      <a:headEnd type="none" w="med" len="med"/>
                      <a:tailEnd type="none" w="med" len="med"/>
                    </a:lnL>
                    <a:lnR w="12700" cap="flat" cmpd="sng" algn="ctr">
                      <a:solidFill>
                        <a:srgbClr val="0F777F"/>
                      </a:solidFill>
                      <a:prstDash val="solid"/>
                      <a:round/>
                      <a:headEnd type="none" w="med" len="med"/>
                      <a:tailEnd type="none" w="med" len="med"/>
                    </a:lnR>
                    <a:lnT w="12700" cap="flat" cmpd="sng" algn="ctr">
                      <a:solidFill>
                        <a:srgbClr val="0F777F"/>
                      </a:solidFill>
                      <a:prstDash val="solid"/>
                      <a:round/>
                      <a:headEnd type="none" w="med" len="med"/>
                      <a:tailEnd type="none" w="med" len="med"/>
                    </a:lnT>
                    <a:lnB w="12700" cap="flat" cmpd="sng" algn="ctr">
                      <a:solidFill>
                        <a:srgbClr val="0F777F"/>
                      </a:solidFill>
                      <a:prstDash val="solid"/>
                      <a:round/>
                      <a:headEnd type="none" w="med" len="med"/>
                      <a:tailEnd type="none" w="med" len="med"/>
                    </a:lnB>
                    <a:noFill/>
                  </a:tcPr>
                </a:tc>
                <a:tc>
                  <a:txBody>
                    <a:bodyPr/>
                    <a:lstStyle/>
                    <a:p>
                      <a:pPr algn="ctr"/>
                      <a:r>
                        <a:rPr lang="en-US" sz="1000" b="1" dirty="0" smtClean="0">
                          <a:solidFill>
                            <a:schemeClr val="tx1"/>
                          </a:solidFill>
                          <a:latin typeface="+mn-lt"/>
                          <a:cs typeface="Arial" panose="020B0604020202020204" pitchFamily="34" charset="0"/>
                        </a:rPr>
                        <a:t>2.8</a:t>
                      </a:r>
                      <a:br>
                        <a:rPr lang="en-US" sz="1000" b="1" dirty="0" smtClean="0">
                          <a:solidFill>
                            <a:schemeClr val="tx1"/>
                          </a:solidFill>
                          <a:latin typeface="+mn-lt"/>
                          <a:cs typeface="Arial" panose="020B0604020202020204" pitchFamily="34" charset="0"/>
                        </a:rPr>
                      </a:br>
                      <a:r>
                        <a:rPr lang="en-US" sz="1000" b="1" dirty="0" smtClean="0">
                          <a:solidFill>
                            <a:schemeClr val="tx1"/>
                          </a:solidFill>
                          <a:latin typeface="+mn-lt"/>
                          <a:cs typeface="Arial" panose="020B0604020202020204" pitchFamily="34" charset="0"/>
                        </a:rPr>
                        <a:t>(2.3, 9.9)</a:t>
                      </a:r>
                      <a:endParaRPr lang="en-US" sz="1000" b="1" dirty="0">
                        <a:solidFill>
                          <a:schemeClr val="tx1"/>
                        </a:solidFill>
                        <a:latin typeface="+mn-lt"/>
                        <a:cs typeface="Arial" panose="020B0604020202020204" pitchFamily="34" charset="0"/>
                      </a:endParaRPr>
                    </a:p>
                  </a:txBody>
                  <a:tcPr marL="76359" marR="76359" marT="0" marB="0" anchor="ctr">
                    <a:lnL w="12700" cap="flat" cmpd="sng" algn="ctr">
                      <a:solidFill>
                        <a:srgbClr val="0F777F"/>
                      </a:solidFill>
                      <a:prstDash val="solid"/>
                      <a:round/>
                      <a:headEnd type="none" w="med" len="med"/>
                      <a:tailEnd type="none" w="med" len="med"/>
                    </a:lnL>
                    <a:lnR w="12700" cap="flat" cmpd="sng" algn="ctr">
                      <a:solidFill>
                        <a:srgbClr val="0F777F"/>
                      </a:solidFill>
                      <a:prstDash val="solid"/>
                      <a:round/>
                      <a:headEnd type="none" w="med" len="med"/>
                      <a:tailEnd type="none" w="med" len="med"/>
                    </a:lnR>
                    <a:lnT w="12700" cap="flat" cmpd="sng" algn="ctr">
                      <a:solidFill>
                        <a:srgbClr val="0F777F"/>
                      </a:solidFill>
                      <a:prstDash val="solid"/>
                      <a:round/>
                      <a:headEnd type="none" w="med" len="med"/>
                      <a:tailEnd type="none" w="med" len="med"/>
                    </a:lnT>
                    <a:lnB w="12700" cap="flat" cmpd="sng" algn="ctr">
                      <a:solidFill>
                        <a:srgbClr val="0F777F"/>
                      </a:solidFill>
                      <a:prstDash val="solid"/>
                      <a:round/>
                      <a:headEnd type="none" w="med" len="med"/>
                      <a:tailEnd type="none" w="med" len="med"/>
                    </a:lnB>
                    <a:noFill/>
                  </a:tcPr>
                </a:tc>
                <a:tc>
                  <a:txBody>
                    <a:bodyPr/>
                    <a:lstStyle/>
                    <a:p>
                      <a:pPr algn="ctr"/>
                      <a:r>
                        <a:rPr lang="en-US" sz="1000" b="1" dirty="0" smtClean="0">
                          <a:solidFill>
                            <a:schemeClr val="tx1"/>
                          </a:solidFill>
                          <a:latin typeface="+mn-lt"/>
                          <a:cs typeface="Arial" panose="020B0604020202020204" pitchFamily="34" charset="0"/>
                        </a:rPr>
                        <a:t>2.7</a:t>
                      </a:r>
                      <a:br>
                        <a:rPr lang="en-US" sz="1000" b="1" dirty="0" smtClean="0">
                          <a:solidFill>
                            <a:schemeClr val="tx1"/>
                          </a:solidFill>
                          <a:latin typeface="+mn-lt"/>
                          <a:cs typeface="Arial" panose="020B0604020202020204" pitchFamily="34" charset="0"/>
                        </a:rPr>
                      </a:br>
                      <a:r>
                        <a:rPr lang="en-US" sz="1000" b="1" dirty="0" smtClean="0">
                          <a:solidFill>
                            <a:schemeClr val="tx1"/>
                          </a:solidFill>
                          <a:latin typeface="+mn-lt"/>
                          <a:cs typeface="Arial" panose="020B0604020202020204" pitchFamily="34" charset="0"/>
                        </a:rPr>
                        <a:t>(2.5,</a:t>
                      </a:r>
                      <a:r>
                        <a:rPr lang="en-US" sz="1000" b="1" baseline="0" dirty="0" smtClean="0">
                          <a:solidFill>
                            <a:schemeClr val="tx1"/>
                          </a:solidFill>
                          <a:latin typeface="+mn-lt"/>
                          <a:cs typeface="Arial" panose="020B0604020202020204" pitchFamily="34" charset="0"/>
                        </a:rPr>
                        <a:t> 7.9)</a:t>
                      </a:r>
                      <a:endParaRPr lang="en-US" sz="1000" b="1" dirty="0">
                        <a:solidFill>
                          <a:schemeClr val="tx1"/>
                        </a:solidFill>
                        <a:latin typeface="+mn-lt"/>
                        <a:cs typeface="Arial" panose="020B0604020202020204" pitchFamily="34" charset="0"/>
                      </a:endParaRPr>
                    </a:p>
                  </a:txBody>
                  <a:tcPr marL="76359" marR="76359" marT="0" marB="0" anchor="ctr">
                    <a:lnL w="12700" cap="flat" cmpd="sng" algn="ctr">
                      <a:solidFill>
                        <a:srgbClr val="0F777F"/>
                      </a:solidFill>
                      <a:prstDash val="solid"/>
                      <a:round/>
                      <a:headEnd type="none" w="med" len="med"/>
                      <a:tailEnd type="none" w="med" len="med"/>
                    </a:lnL>
                    <a:lnR w="12700" cap="flat" cmpd="sng" algn="ctr">
                      <a:solidFill>
                        <a:srgbClr val="0F777F"/>
                      </a:solidFill>
                      <a:prstDash val="solid"/>
                      <a:round/>
                      <a:headEnd type="none" w="med" len="med"/>
                      <a:tailEnd type="none" w="med" len="med"/>
                    </a:lnR>
                    <a:lnT w="12700" cap="flat" cmpd="sng" algn="ctr">
                      <a:solidFill>
                        <a:srgbClr val="0F777F"/>
                      </a:solidFill>
                      <a:prstDash val="solid"/>
                      <a:round/>
                      <a:headEnd type="none" w="med" len="med"/>
                      <a:tailEnd type="none" w="med" len="med"/>
                    </a:lnT>
                    <a:lnB w="12700" cap="flat" cmpd="sng" algn="ctr">
                      <a:solidFill>
                        <a:srgbClr val="0F777F"/>
                      </a:solidFill>
                      <a:prstDash val="solid"/>
                      <a:round/>
                      <a:headEnd type="none" w="med" len="med"/>
                      <a:tailEnd type="none" w="med" len="med"/>
                    </a:lnB>
                    <a:noFill/>
                  </a:tcPr>
                </a:tc>
              </a:tr>
              <a:tr h="536408">
                <a:tc>
                  <a:txBody>
                    <a:bodyPr/>
                    <a:lstStyle/>
                    <a:p>
                      <a:r>
                        <a:rPr lang="en-US" sz="1000" b="1" dirty="0" smtClean="0">
                          <a:solidFill>
                            <a:schemeClr val="tx1"/>
                          </a:solidFill>
                          <a:latin typeface="+mn-lt"/>
                        </a:rPr>
                        <a:t>Median duration of response,</a:t>
                      </a:r>
                      <a:r>
                        <a:rPr lang="en-US" sz="1000" b="1" baseline="0" dirty="0" smtClean="0">
                          <a:solidFill>
                            <a:schemeClr val="tx1"/>
                          </a:solidFill>
                          <a:latin typeface="+mn-lt"/>
                        </a:rPr>
                        <a:t> </a:t>
                      </a:r>
                      <a:r>
                        <a:rPr lang="en-US" sz="1000" b="1" dirty="0" smtClean="0">
                          <a:solidFill>
                            <a:schemeClr val="tx1"/>
                          </a:solidFill>
                          <a:latin typeface="+mn-lt"/>
                        </a:rPr>
                        <a:t>months (range)</a:t>
                      </a:r>
                      <a:r>
                        <a:rPr lang="en-US" sz="1000" b="1" baseline="30000" dirty="0" smtClean="0">
                          <a:solidFill>
                            <a:schemeClr val="tx1"/>
                          </a:solidFill>
                          <a:latin typeface="+mn-lt"/>
                        </a:rPr>
                        <a:t>a</a:t>
                      </a:r>
                      <a:endParaRPr lang="en-US" sz="1000" b="1" baseline="30000" dirty="0">
                        <a:solidFill>
                          <a:schemeClr val="tx1"/>
                        </a:solidFill>
                        <a:latin typeface="+mn-lt"/>
                        <a:cs typeface="Arial" panose="020B0604020202020204" pitchFamily="34" charset="0"/>
                      </a:endParaRPr>
                    </a:p>
                  </a:txBody>
                  <a:tcPr marL="76359" marR="76359" marT="0" marB="0" anchor="ctr">
                    <a:lnL w="12700" cap="flat" cmpd="sng" algn="ctr">
                      <a:solidFill>
                        <a:srgbClr val="0F777F"/>
                      </a:solidFill>
                      <a:prstDash val="solid"/>
                      <a:round/>
                      <a:headEnd type="none" w="med" len="med"/>
                      <a:tailEnd type="none" w="med" len="med"/>
                    </a:lnL>
                    <a:lnR w="12700" cap="flat" cmpd="sng" algn="ctr">
                      <a:solidFill>
                        <a:srgbClr val="0F777F"/>
                      </a:solidFill>
                      <a:prstDash val="solid"/>
                      <a:round/>
                      <a:headEnd type="none" w="med" len="med"/>
                      <a:tailEnd type="none" w="med" len="med"/>
                    </a:lnR>
                    <a:lnT w="12700" cap="flat" cmpd="sng" algn="ctr">
                      <a:solidFill>
                        <a:srgbClr val="0F777F"/>
                      </a:solidFill>
                      <a:prstDash val="solid"/>
                      <a:round/>
                      <a:headEnd type="none" w="med" len="med"/>
                      <a:tailEnd type="none" w="med" len="med"/>
                    </a:lnT>
                    <a:lnB w="12700" cap="flat" cmpd="sng" algn="ctr">
                      <a:solidFill>
                        <a:srgbClr val="0F777F"/>
                      </a:solidFill>
                      <a:prstDash val="solid"/>
                      <a:round/>
                      <a:headEnd type="none" w="med" len="med"/>
                      <a:tailEnd type="none" w="med" len="med"/>
                    </a:lnB>
                    <a:noFill/>
                  </a:tcPr>
                </a:tc>
                <a:tc>
                  <a:txBody>
                    <a:bodyPr/>
                    <a:lstStyle/>
                    <a:p>
                      <a:pPr algn="ctr"/>
                      <a:r>
                        <a:rPr lang="en-US" sz="1000" b="1" dirty="0" smtClean="0">
                          <a:solidFill>
                            <a:schemeClr val="tx1"/>
                          </a:solidFill>
                          <a:latin typeface="+mn-lt"/>
                          <a:cs typeface="Arial" panose="020B0604020202020204" pitchFamily="34" charset="0"/>
                        </a:rPr>
                        <a:t>NR</a:t>
                      </a:r>
                    </a:p>
                    <a:p>
                      <a:pPr algn="ctr"/>
                      <a:r>
                        <a:rPr lang="en-US" sz="1000" b="1" dirty="0" smtClean="0">
                          <a:solidFill>
                            <a:schemeClr val="tx1"/>
                          </a:solidFill>
                          <a:latin typeface="+mn-lt"/>
                          <a:cs typeface="Arial" panose="020B0604020202020204" pitchFamily="34" charset="0"/>
                        </a:rPr>
                        <a:t>(0‒12.1)</a:t>
                      </a:r>
                      <a:r>
                        <a:rPr lang="en-US" sz="1000" b="1" baseline="30000" dirty="0" smtClean="0">
                          <a:solidFill>
                            <a:schemeClr val="tx1"/>
                          </a:solidFill>
                          <a:latin typeface="+mn-lt"/>
                          <a:cs typeface="Arial" panose="020B0604020202020204" pitchFamily="34" charset="0"/>
                        </a:rPr>
                        <a:t>b</a:t>
                      </a:r>
                      <a:endParaRPr lang="en-US" sz="1000" b="1" baseline="30000" dirty="0">
                        <a:solidFill>
                          <a:schemeClr val="tx1"/>
                        </a:solidFill>
                        <a:latin typeface="+mn-lt"/>
                        <a:cs typeface="Arial" panose="020B0604020202020204" pitchFamily="34" charset="0"/>
                      </a:endParaRPr>
                    </a:p>
                  </a:txBody>
                  <a:tcPr marL="76359" marR="76359" marT="0" marB="0" anchor="ctr">
                    <a:lnL w="12700" cap="flat" cmpd="sng" algn="ctr">
                      <a:solidFill>
                        <a:srgbClr val="0F777F"/>
                      </a:solidFill>
                      <a:prstDash val="solid"/>
                      <a:round/>
                      <a:headEnd type="none" w="med" len="med"/>
                      <a:tailEnd type="none" w="med" len="med"/>
                    </a:lnL>
                    <a:lnR w="12700" cap="flat" cmpd="sng" algn="ctr">
                      <a:solidFill>
                        <a:srgbClr val="0F777F"/>
                      </a:solidFill>
                      <a:prstDash val="solid"/>
                      <a:round/>
                      <a:headEnd type="none" w="med" len="med"/>
                      <a:tailEnd type="none" w="med" len="med"/>
                    </a:lnR>
                    <a:lnT w="12700" cap="flat" cmpd="sng" algn="ctr">
                      <a:solidFill>
                        <a:srgbClr val="0F777F"/>
                      </a:solidFill>
                      <a:prstDash val="solid"/>
                      <a:round/>
                      <a:headEnd type="none" w="med" len="med"/>
                      <a:tailEnd type="none" w="med" len="med"/>
                    </a:lnT>
                    <a:lnB w="12700" cap="flat" cmpd="sng" algn="ctr">
                      <a:solidFill>
                        <a:srgbClr val="0F777F"/>
                      </a:solidFill>
                      <a:prstDash val="solid"/>
                      <a:round/>
                      <a:headEnd type="none" w="med" len="med"/>
                      <a:tailEnd type="none" w="med" len="med"/>
                    </a:lnB>
                    <a:noFill/>
                  </a:tcPr>
                </a:tc>
                <a:tc>
                  <a:txBody>
                    <a:bodyPr/>
                    <a:lstStyle/>
                    <a:p>
                      <a:pPr algn="ctr"/>
                      <a:r>
                        <a:rPr lang="en-US" sz="1000" b="1" dirty="0" smtClean="0">
                          <a:solidFill>
                            <a:schemeClr val="tx1"/>
                          </a:solidFill>
                          <a:latin typeface="+mn-lt"/>
                          <a:cs typeface="Arial" panose="020B0604020202020204" pitchFamily="34" charset="0"/>
                        </a:rPr>
                        <a:t>NR</a:t>
                      </a:r>
                      <a:br>
                        <a:rPr lang="en-US" sz="1000" b="1" dirty="0" smtClean="0">
                          <a:solidFill>
                            <a:schemeClr val="tx1"/>
                          </a:solidFill>
                          <a:latin typeface="+mn-lt"/>
                          <a:cs typeface="Arial" panose="020B0604020202020204" pitchFamily="34" charset="0"/>
                        </a:rPr>
                      </a:br>
                      <a:r>
                        <a:rPr lang="en-US" sz="1000" b="1" dirty="0" smtClean="0">
                          <a:solidFill>
                            <a:schemeClr val="tx1"/>
                          </a:solidFill>
                          <a:latin typeface="+mn-lt"/>
                          <a:cs typeface="Arial" panose="020B0604020202020204" pitchFamily="34" charset="0"/>
                        </a:rPr>
                        <a:t>(3.5‒9.8)</a:t>
                      </a:r>
                      <a:r>
                        <a:rPr lang="en-US" sz="1000" b="1" baseline="30000" dirty="0" smtClean="0">
                          <a:solidFill>
                            <a:schemeClr val="tx1"/>
                          </a:solidFill>
                          <a:latin typeface="+mn-lt"/>
                          <a:cs typeface="Arial" panose="020B0604020202020204" pitchFamily="34" charset="0"/>
                        </a:rPr>
                        <a:t>b</a:t>
                      </a:r>
                      <a:endParaRPr lang="en-US" sz="1000" b="1" baseline="30000" dirty="0">
                        <a:solidFill>
                          <a:schemeClr val="tx1"/>
                        </a:solidFill>
                        <a:latin typeface="+mn-lt"/>
                        <a:cs typeface="Arial" panose="020B0604020202020204" pitchFamily="34" charset="0"/>
                      </a:endParaRPr>
                    </a:p>
                  </a:txBody>
                  <a:tcPr marL="76359" marR="76359" marT="0" marB="0" anchor="ctr">
                    <a:lnL w="12700" cap="flat" cmpd="sng" algn="ctr">
                      <a:solidFill>
                        <a:srgbClr val="0F777F"/>
                      </a:solidFill>
                      <a:prstDash val="solid"/>
                      <a:round/>
                      <a:headEnd type="none" w="med" len="med"/>
                      <a:tailEnd type="none" w="med" len="med"/>
                    </a:lnL>
                    <a:lnR w="12700" cap="flat" cmpd="sng" algn="ctr">
                      <a:solidFill>
                        <a:srgbClr val="0F777F"/>
                      </a:solidFill>
                      <a:prstDash val="solid"/>
                      <a:round/>
                      <a:headEnd type="none" w="med" len="med"/>
                      <a:tailEnd type="none" w="med" len="med"/>
                    </a:lnR>
                    <a:lnT w="12700" cap="flat" cmpd="sng" algn="ctr">
                      <a:solidFill>
                        <a:srgbClr val="0F777F"/>
                      </a:solidFill>
                      <a:prstDash val="solid"/>
                      <a:round/>
                      <a:headEnd type="none" w="med" len="med"/>
                      <a:tailEnd type="none" w="med" len="med"/>
                    </a:lnT>
                    <a:lnB w="12700" cap="flat" cmpd="sng" algn="ctr">
                      <a:solidFill>
                        <a:srgbClr val="0F777F"/>
                      </a:solidFill>
                      <a:prstDash val="solid"/>
                      <a:round/>
                      <a:headEnd type="none" w="med" len="med"/>
                      <a:tailEnd type="none" w="med" len="med"/>
                    </a:lnB>
                    <a:noFill/>
                  </a:tcPr>
                </a:tc>
              </a:tr>
              <a:tr h="536408">
                <a:tc>
                  <a:txBody>
                    <a:bodyPr/>
                    <a:lstStyle/>
                    <a:p>
                      <a:r>
                        <a:rPr lang="en-US" sz="1000" b="1" baseline="0" dirty="0" smtClean="0">
                          <a:solidFill>
                            <a:schemeClr val="tx1"/>
                          </a:solidFill>
                          <a:latin typeface="+mn-lt"/>
                          <a:cs typeface="Arial" panose="020B0604020202020204" pitchFamily="34" charset="0"/>
                        </a:rPr>
                        <a:t>Ongoing response among responders, n (%)</a:t>
                      </a:r>
                      <a:r>
                        <a:rPr lang="en-US" sz="1000" b="1" baseline="30000" dirty="0" smtClean="0">
                          <a:solidFill>
                            <a:schemeClr val="tx1"/>
                          </a:solidFill>
                          <a:latin typeface="+mn-lt"/>
                          <a:cs typeface="Arial" panose="020B0604020202020204" pitchFamily="34" charset="0"/>
                        </a:rPr>
                        <a:t>a</a:t>
                      </a:r>
                      <a:endParaRPr lang="en-US" sz="1000" b="1" baseline="30000" dirty="0">
                        <a:solidFill>
                          <a:schemeClr val="tx1"/>
                        </a:solidFill>
                        <a:latin typeface="+mn-lt"/>
                        <a:cs typeface="Arial" panose="020B0604020202020204" pitchFamily="34" charset="0"/>
                      </a:endParaRPr>
                    </a:p>
                  </a:txBody>
                  <a:tcPr marL="76359" marR="76359" marT="0" marB="0" anchor="ctr">
                    <a:lnL w="12700" cap="flat" cmpd="sng" algn="ctr">
                      <a:solidFill>
                        <a:srgbClr val="0F777F"/>
                      </a:solidFill>
                      <a:prstDash val="solid"/>
                      <a:round/>
                      <a:headEnd type="none" w="med" len="med"/>
                      <a:tailEnd type="none" w="med" len="med"/>
                    </a:lnL>
                    <a:lnR w="12700" cap="flat" cmpd="sng" algn="ctr">
                      <a:solidFill>
                        <a:srgbClr val="0F777F"/>
                      </a:solidFill>
                      <a:prstDash val="solid"/>
                      <a:round/>
                      <a:headEnd type="none" w="med" len="med"/>
                      <a:tailEnd type="none" w="med" len="med"/>
                    </a:lnR>
                    <a:lnT w="12700" cap="flat" cmpd="sng" algn="ctr">
                      <a:solidFill>
                        <a:srgbClr val="0F777F"/>
                      </a:solidFill>
                      <a:prstDash val="solid"/>
                      <a:round/>
                      <a:headEnd type="none" w="med" len="med"/>
                      <a:tailEnd type="none" w="med" len="med"/>
                    </a:lnT>
                    <a:lnB w="12700" cap="flat" cmpd="sng" algn="ctr">
                      <a:solidFill>
                        <a:srgbClr val="0F777F"/>
                      </a:solidFill>
                      <a:prstDash val="solid"/>
                      <a:round/>
                      <a:headEnd type="none" w="med" len="med"/>
                      <a:tailEnd type="none" w="med" len="med"/>
                    </a:lnB>
                    <a:noFill/>
                  </a:tcPr>
                </a:tc>
                <a:tc>
                  <a:txBody>
                    <a:bodyPr/>
                    <a:lstStyle/>
                    <a:p>
                      <a:pPr algn="ctr"/>
                      <a:r>
                        <a:rPr lang="en-US" sz="1000" b="1" dirty="0" smtClean="0">
                          <a:solidFill>
                            <a:schemeClr val="tx1"/>
                          </a:solidFill>
                          <a:latin typeface="+mn-lt"/>
                          <a:cs typeface="Arial" panose="020B0604020202020204" pitchFamily="34" charset="0"/>
                        </a:rPr>
                        <a:t>46/56 (82)</a:t>
                      </a:r>
                      <a:endParaRPr lang="en-US" sz="1000" b="1" dirty="0">
                        <a:solidFill>
                          <a:schemeClr val="tx1"/>
                        </a:solidFill>
                        <a:latin typeface="+mn-lt"/>
                        <a:cs typeface="Arial" panose="020B0604020202020204" pitchFamily="34" charset="0"/>
                      </a:endParaRPr>
                    </a:p>
                  </a:txBody>
                  <a:tcPr marL="76359" marR="76359" marT="0" marB="0" anchor="ctr">
                    <a:lnL w="12700" cap="flat" cmpd="sng" algn="ctr">
                      <a:solidFill>
                        <a:srgbClr val="0F777F"/>
                      </a:solidFill>
                      <a:prstDash val="solid"/>
                      <a:round/>
                      <a:headEnd type="none" w="med" len="med"/>
                      <a:tailEnd type="none" w="med" len="med"/>
                    </a:lnL>
                    <a:lnR w="12700" cap="flat" cmpd="sng" algn="ctr">
                      <a:solidFill>
                        <a:srgbClr val="0F777F"/>
                      </a:solidFill>
                      <a:prstDash val="solid"/>
                      <a:round/>
                      <a:headEnd type="none" w="med" len="med"/>
                      <a:tailEnd type="none" w="med" len="med"/>
                    </a:lnR>
                    <a:lnT w="12700" cap="flat" cmpd="sng" algn="ctr">
                      <a:solidFill>
                        <a:srgbClr val="0F777F"/>
                      </a:solidFill>
                      <a:prstDash val="solid"/>
                      <a:round/>
                      <a:headEnd type="none" w="med" len="med"/>
                      <a:tailEnd type="none" w="med" len="med"/>
                    </a:lnT>
                    <a:lnB w="12700" cap="flat" cmpd="sng" algn="ctr">
                      <a:solidFill>
                        <a:srgbClr val="0F777F"/>
                      </a:solidFill>
                      <a:prstDash val="solid"/>
                      <a:round/>
                      <a:headEnd type="none" w="med" len="med"/>
                      <a:tailEnd type="none" w="med" len="med"/>
                    </a:lnB>
                    <a:noFill/>
                  </a:tcPr>
                </a:tc>
                <a:tc>
                  <a:txBody>
                    <a:bodyPr/>
                    <a:lstStyle/>
                    <a:p>
                      <a:pPr algn="ctr"/>
                      <a:r>
                        <a:rPr lang="en-US" sz="1000" b="1" dirty="0" smtClean="0">
                          <a:solidFill>
                            <a:schemeClr val="tx1"/>
                          </a:solidFill>
                          <a:latin typeface="+mn-lt"/>
                          <a:cs typeface="Arial" panose="020B0604020202020204" pitchFamily="34" charset="0"/>
                        </a:rPr>
                        <a:t>4/5 (80)</a:t>
                      </a:r>
                      <a:endParaRPr lang="en-US" sz="1000" b="1" dirty="0">
                        <a:solidFill>
                          <a:schemeClr val="tx1"/>
                        </a:solidFill>
                        <a:latin typeface="+mn-lt"/>
                        <a:cs typeface="Arial" panose="020B0604020202020204" pitchFamily="34" charset="0"/>
                      </a:endParaRPr>
                    </a:p>
                  </a:txBody>
                  <a:tcPr marL="76359" marR="76359" marT="0" marB="0" anchor="ctr">
                    <a:lnL w="12700" cap="flat" cmpd="sng" algn="ctr">
                      <a:solidFill>
                        <a:srgbClr val="0F777F"/>
                      </a:solidFill>
                      <a:prstDash val="solid"/>
                      <a:round/>
                      <a:headEnd type="none" w="med" len="med"/>
                      <a:tailEnd type="none" w="med" len="med"/>
                    </a:lnL>
                    <a:lnR w="12700" cap="flat" cmpd="sng" algn="ctr">
                      <a:solidFill>
                        <a:srgbClr val="0F777F"/>
                      </a:solidFill>
                      <a:prstDash val="solid"/>
                      <a:round/>
                      <a:headEnd type="none" w="med" len="med"/>
                      <a:tailEnd type="none" w="med" len="med"/>
                    </a:lnR>
                    <a:lnT w="12700" cap="flat" cmpd="sng" algn="ctr">
                      <a:solidFill>
                        <a:srgbClr val="0F777F"/>
                      </a:solidFill>
                      <a:prstDash val="solid"/>
                      <a:round/>
                      <a:headEnd type="none" w="med" len="med"/>
                      <a:tailEnd type="none" w="med" len="med"/>
                    </a:lnT>
                    <a:lnB w="12700" cap="flat" cmpd="sng" algn="ctr">
                      <a:solidFill>
                        <a:srgbClr val="0F777F"/>
                      </a:solidFill>
                      <a:prstDash val="solid"/>
                      <a:round/>
                      <a:headEnd type="none" w="med" len="med"/>
                      <a:tailEnd type="none" w="med" len="med"/>
                    </a:lnB>
                    <a:noFill/>
                  </a:tcPr>
                </a:tc>
              </a:tr>
            </a:tbl>
          </a:graphicData>
        </a:graphic>
      </p:graphicFrame>
      <p:sp>
        <p:nvSpPr>
          <p:cNvPr id="14" name="TextBox 13"/>
          <p:cNvSpPr txBox="1"/>
          <p:nvPr/>
        </p:nvSpPr>
        <p:spPr>
          <a:xfrm>
            <a:off x="4959349" y="2951848"/>
            <a:ext cx="3603914" cy="646331"/>
          </a:xfrm>
          <a:prstGeom prst="rect">
            <a:avLst/>
          </a:prstGeom>
          <a:noFill/>
        </p:spPr>
        <p:txBody>
          <a:bodyPr wrap="square" rtlCol="0">
            <a:spAutoFit/>
          </a:bodyPr>
          <a:lstStyle/>
          <a:p>
            <a:pPr algn="r"/>
            <a:r>
              <a:rPr lang="en-US" sz="900" baseline="30000" dirty="0" err="1" smtClean="0"/>
              <a:t>a</a:t>
            </a:r>
            <a:r>
              <a:rPr lang="en-US" sz="900" dirty="0" err="1" smtClean="0"/>
              <a:t>Minimum</a:t>
            </a:r>
            <a:r>
              <a:rPr lang="en-US" sz="900" dirty="0" smtClean="0"/>
              <a:t> follow-up of 11 months from date of randomization</a:t>
            </a:r>
          </a:p>
          <a:p>
            <a:pPr algn="r"/>
            <a:r>
              <a:rPr lang="en-US" sz="900" dirty="0" smtClean="0"/>
              <a:t> </a:t>
            </a:r>
            <a:r>
              <a:rPr lang="en-US" sz="900" baseline="30000" dirty="0" err="1" smtClean="0"/>
              <a:t>b</a:t>
            </a:r>
            <a:r>
              <a:rPr lang="en-US" sz="900" dirty="0" err="1"/>
              <a:t>C</a:t>
            </a:r>
            <a:r>
              <a:rPr lang="en-US" sz="900" dirty="0" err="1" smtClean="0"/>
              <a:t>ensored</a:t>
            </a:r>
            <a:r>
              <a:rPr lang="en-US" sz="900" dirty="0" smtClean="0"/>
              <a:t> data (response ongoing)</a:t>
            </a:r>
          </a:p>
          <a:p>
            <a:pPr algn="r"/>
            <a:r>
              <a:rPr lang="en-US" sz="900" dirty="0"/>
              <a:t>NR = not reached</a:t>
            </a:r>
          </a:p>
          <a:p>
            <a:pPr algn="r"/>
            <a:endParaRPr lang="en-US" sz="900" dirty="0"/>
          </a:p>
        </p:txBody>
      </p:sp>
      <p:sp>
        <p:nvSpPr>
          <p:cNvPr id="15" name="Content Placeholder 4"/>
          <p:cNvSpPr txBox="1">
            <a:spLocks/>
          </p:cNvSpPr>
          <p:nvPr/>
        </p:nvSpPr>
        <p:spPr>
          <a:xfrm>
            <a:off x="5161972" y="3415423"/>
            <a:ext cx="3606640" cy="750382"/>
          </a:xfrm>
          <a:prstGeom prst="rect">
            <a:avLst/>
          </a:prstGeom>
        </p:spPr>
        <p:txBody>
          <a:bodyPr/>
          <a:lstStyle>
            <a:lvl1pPr marL="190500" indent="-190500" algn="l" defTabSz="914400" rtl="0" eaLnBrk="1" latinLnBrk="0" hangingPunct="1">
              <a:lnSpc>
                <a:spcPct val="90000"/>
              </a:lnSpc>
              <a:spcBef>
                <a:spcPts val="0"/>
              </a:spcBef>
              <a:spcAft>
                <a:spcPts val="9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90000"/>
              </a:lnSpc>
              <a:spcBef>
                <a:spcPts val="0"/>
              </a:spcBef>
              <a:spcAft>
                <a:spcPts val="9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9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0"/>
              </a:spcBef>
              <a:spcAft>
                <a:spcPts val="9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spcAft>
                <a:spcPts val="9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7475" indent="-117475">
              <a:spcAft>
                <a:spcPts val="600"/>
              </a:spcAft>
              <a:buClr>
                <a:schemeClr val="tx1"/>
              </a:buClr>
            </a:pPr>
            <a:r>
              <a:rPr lang="en-US" sz="1400" dirty="0" smtClean="0">
                <a:cs typeface="Arial" panose="020B0604020202020204" pitchFamily="34" charset="0"/>
              </a:rPr>
              <a:t>68% of patients (30/44) who discontinued the NIVO + IPI combination due to drug-related toxicity experienced a complete</a:t>
            </a:r>
            <a:br>
              <a:rPr lang="en-US" sz="1400" dirty="0" smtClean="0">
                <a:cs typeface="Arial" panose="020B0604020202020204" pitchFamily="34" charset="0"/>
              </a:rPr>
            </a:br>
            <a:r>
              <a:rPr lang="en-US" sz="1400" dirty="0" smtClean="0">
                <a:cs typeface="Arial" panose="020B0604020202020204" pitchFamily="34" charset="0"/>
              </a:rPr>
              <a:t>or partial response</a:t>
            </a:r>
          </a:p>
        </p:txBody>
      </p:sp>
      <p:sp>
        <p:nvSpPr>
          <p:cNvPr id="16" name="TextBox 15"/>
          <p:cNvSpPr txBox="1"/>
          <p:nvPr/>
        </p:nvSpPr>
        <p:spPr>
          <a:xfrm>
            <a:off x="18293" y="2254038"/>
            <a:ext cx="649835" cy="461665"/>
          </a:xfrm>
          <a:prstGeom prst="rect">
            <a:avLst/>
          </a:prstGeom>
          <a:noFill/>
        </p:spPr>
        <p:txBody>
          <a:bodyPr wrap="square" rtlCol="0">
            <a:spAutoFit/>
          </a:bodyPr>
          <a:lstStyle/>
          <a:p>
            <a:pPr algn="r"/>
            <a:r>
              <a:rPr lang="en-US" sz="1200" b="1" dirty="0" smtClean="0">
                <a:solidFill>
                  <a:srgbClr val="F15B25"/>
                </a:solidFill>
              </a:rPr>
              <a:t>NIVO</a:t>
            </a:r>
            <a:br>
              <a:rPr lang="en-US" sz="1200" b="1" dirty="0" smtClean="0">
                <a:solidFill>
                  <a:srgbClr val="F15B25"/>
                </a:solidFill>
              </a:rPr>
            </a:br>
            <a:r>
              <a:rPr lang="en-US" sz="1200" b="1" dirty="0" smtClean="0">
                <a:solidFill>
                  <a:srgbClr val="F15B25"/>
                </a:solidFill>
              </a:rPr>
              <a:t>+ IPI</a:t>
            </a:r>
            <a:endParaRPr lang="en-US" sz="1200" b="1" dirty="0">
              <a:solidFill>
                <a:srgbClr val="F15B25"/>
              </a:solidFill>
            </a:endParaRPr>
          </a:p>
        </p:txBody>
      </p:sp>
      <p:sp>
        <p:nvSpPr>
          <p:cNvPr id="17" name="TextBox 16"/>
          <p:cNvSpPr txBox="1"/>
          <p:nvPr/>
        </p:nvSpPr>
        <p:spPr>
          <a:xfrm>
            <a:off x="56388" y="4090426"/>
            <a:ext cx="611735" cy="276999"/>
          </a:xfrm>
          <a:prstGeom prst="rect">
            <a:avLst/>
          </a:prstGeom>
          <a:noFill/>
        </p:spPr>
        <p:txBody>
          <a:bodyPr wrap="square" rtlCol="0">
            <a:spAutoFit/>
          </a:bodyPr>
          <a:lstStyle/>
          <a:p>
            <a:pPr algn="r"/>
            <a:r>
              <a:rPr lang="en-US" sz="1200" b="1" dirty="0" smtClean="0">
                <a:solidFill>
                  <a:srgbClr val="20B250"/>
                </a:solidFill>
              </a:rPr>
              <a:t>IPI</a:t>
            </a:r>
            <a:endParaRPr lang="en-US" sz="1200" b="1" dirty="0">
              <a:solidFill>
                <a:srgbClr val="20B250"/>
              </a:solidFill>
            </a:endParaRPr>
          </a:p>
        </p:txBody>
      </p:sp>
      <p:grpSp>
        <p:nvGrpSpPr>
          <p:cNvPr id="3" name="Group 263"/>
          <p:cNvGrpSpPr/>
          <p:nvPr/>
        </p:nvGrpSpPr>
        <p:grpSpPr>
          <a:xfrm>
            <a:off x="2023513" y="1136235"/>
            <a:ext cx="2239083" cy="3134470"/>
            <a:chOff x="1966353" y="1136233"/>
            <a:chExt cx="2239083" cy="3134470"/>
          </a:xfrm>
        </p:grpSpPr>
        <p:sp>
          <p:nvSpPr>
            <p:cNvPr id="135" name="Freeform 74"/>
            <p:cNvSpPr>
              <a:spLocks/>
            </p:cNvSpPr>
            <p:nvPr/>
          </p:nvSpPr>
          <p:spPr bwMode="auto">
            <a:xfrm>
              <a:off x="3135753" y="4215839"/>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80"/>
            <p:cNvSpPr>
              <a:spLocks/>
            </p:cNvSpPr>
            <p:nvPr/>
          </p:nvSpPr>
          <p:spPr bwMode="auto">
            <a:xfrm>
              <a:off x="3341652" y="4117698"/>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86"/>
            <p:cNvSpPr>
              <a:spLocks/>
            </p:cNvSpPr>
            <p:nvPr/>
          </p:nvSpPr>
          <p:spPr bwMode="auto">
            <a:xfrm>
              <a:off x="1966353" y="3908725"/>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91"/>
            <p:cNvSpPr>
              <a:spLocks/>
            </p:cNvSpPr>
            <p:nvPr/>
          </p:nvSpPr>
          <p:spPr bwMode="auto">
            <a:xfrm>
              <a:off x="2179878" y="3809737"/>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96"/>
            <p:cNvSpPr>
              <a:spLocks/>
            </p:cNvSpPr>
            <p:nvPr/>
          </p:nvSpPr>
          <p:spPr bwMode="auto">
            <a:xfrm>
              <a:off x="2864586" y="3455112"/>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01"/>
            <p:cNvSpPr>
              <a:spLocks/>
            </p:cNvSpPr>
            <p:nvPr/>
          </p:nvSpPr>
          <p:spPr bwMode="auto">
            <a:xfrm>
              <a:off x="4132284" y="1136233"/>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06"/>
            <p:cNvSpPr>
              <a:spLocks/>
            </p:cNvSpPr>
            <p:nvPr/>
          </p:nvSpPr>
          <p:spPr bwMode="auto">
            <a:xfrm>
              <a:off x="4017278" y="1185303"/>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11"/>
            <p:cNvSpPr>
              <a:spLocks/>
            </p:cNvSpPr>
            <p:nvPr/>
          </p:nvSpPr>
          <p:spPr bwMode="auto">
            <a:xfrm>
              <a:off x="3862154" y="1236066"/>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16"/>
            <p:cNvSpPr>
              <a:spLocks/>
            </p:cNvSpPr>
            <p:nvPr/>
          </p:nvSpPr>
          <p:spPr bwMode="auto">
            <a:xfrm>
              <a:off x="3822036" y="1337591"/>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21"/>
            <p:cNvSpPr>
              <a:spLocks/>
            </p:cNvSpPr>
            <p:nvPr/>
          </p:nvSpPr>
          <p:spPr bwMode="auto">
            <a:xfrm>
              <a:off x="3795290" y="1388354"/>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26"/>
            <p:cNvSpPr>
              <a:spLocks/>
            </p:cNvSpPr>
            <p:nvPr/>
          </p:nvSpPr>
          <p:spPr bwMode="auto">
            <a:xfrm>
              <a:off x="3854130" y="1285137"/>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31"/>
            <p:cNvSpPr>
              <a:spLocks/>
            </p:cNvSpPr>
            <p:nvPr/>
          </p:nvSpPr>
          <p:spPr bwMode="auto">
            <a:xfrm>
              <a:off x="3642840" y="1437425"/>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36"/>
            <p:cNvSpPr>
              <a:spLocks/>
            </p:cNvSpPr>
            <p:nvPr/>
          </p:nvSpPr>
          <p:spPr bwMode="auto">
            <a:xfrm>
              <a:off x="3592023" y="1489880"/>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41"/>
            <p:cNvSpPr>
              <a:spLocks/>
            </p:cNvSpPr>
            <p:nvPr/>
          </p:nvSpPr>
          <p:spPr bwMode="auto">
            <a:xfrm>
              <a:off x="3594698" y="1537258"/>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6"/>
            <p:cNvSpPr>
              <a:spLocks/>
            </p:cNvSpPr>
            <p:nvPr/>
          </p:nvSpPr>
          <p:spPr bwMode="auto">
            <a:xfrm>
              <a:off x="3581325" y="1589713"/>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50"/>
            <p:cNvSpPr>
              <a:spLocks/>
            </p:cNvSpPr>
            <p:nvPr/>
          </p:nvSpPr>
          <p:spPr bwMode="auto">
            <a:xfrm>
              <a:off x="3575976" y="1642169"/>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55"/>
            <p:cNvSpPr>
              <a:spLocks/>
            </p:cNvSpPr>
            <p:nvPr/>
          </p:nvSpPr>
          <p:spPr bwMode="auto">
            <a:xfrm>
              <a:off x="3575976" y="1689546"/>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60"/>
            <p:cNvSpPr>
              <a:spLocks/>
            </p:cNvSpPr>
            <p:nvPr/>
          </p:nvSpPr>
          <p:spPr bwMode="auto">
            <a:xfrm>
              <a:off x="3575976" y="1742002"/>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65"/>
            <p:cNvSpPr>
              <a:spLocks/>
            </p:cNvSpPr>
            <p:nvPr/>
          </p:nvSpPr>
          <p:spPr bwMode="auto">
            <a:xfrm>
              <a:off x="3570627" y="1789380"/>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70"/>
            <p:cNvSpPr>
              <a:spLocks/>
            </p:cNvSpPr>
            <p:nvPr/>
          </p:nvSpPr>
          <p:spPr bwMode="auto">
            <a:xfrm>
              <a:off x="3570627" y="1841835"/>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75"/>
            <p:cNvSpPr>
              <a:spLocks/>
            </p:cNvSpPr>
            <p:nvPr/>
          </p:nvSpPr>
          <p:spPr bwMode="auto">
            <a:xfrm>
              <a:off x="3554579" y="1890906"/>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79"/>
            <p:cNvSpPr>
              <a:spLocks/>
            </p:cNvSpPr>
            <p:nvPr/>
          </p:nvSpPr>
          <p:spPr bwMode="auto">
            <a:xfrm>
              <a:off x="3554579" y="1941668"/>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84"/>
            <p:cNvSpPr>
              <a:spLocks/>
            </p:cNvSpPr>
            <p:nvPr/>
          </p:nvSpPr>
          <p:spPr bwMode="auto">
            <a:xfrm>
              <a:off x="3535857" y="1994123"/>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90"/>
            <p:cNvSpPr>
              <a:spLocks/>
            </p:cNvSpPr>
            <p:nvPr/>
          </p:nvSpPr>
          <p:spPr bwMode="auto">
            <a:xfrm>
              <a:off x="3535857" y="2043194"/>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94"/>
            <p:cNvSpPr>
              <a:spLocks/>
            </p:cNvSpPr>
            <p:nvPr/>
          </p:nvSpPr>
          <p:spPr bwMode="auto">
            <a:xfrm>
              <a:off x="3530509" y="2093957"/>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99"/>
            <p:cNvSpPr>
              <a:spLocks/>
            </p:cNvSpPr>
            <p:nvPr/>
          </p:nvSpPr>
          <p:spPr bwMode="auto">
            <a:xfrm>
              <a:off x="3530509" y="2143027"/>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204"/>
            <p:cNvSpPr>
              <a:spLocks/>
            </p:cNvSpPr>
            <p:nvPr/>
          </p:nvSpPr>
          <p:spPr bwMode="auto">
            <a:xfrm>
              <a:off x="3530509" y="2195482"/>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210"/>
            <p:cNvSpPr>
              <a:spLocks/>
            </p:cNvSpPr>
            <p:nvPr/>
          </p:nvSpPr>
          <p:spPr bwMode="auto">
            <a:xfrm>
              <a:off x="3530509" y="2246245"/>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15"/>
            <p:cNvSpPr>
              <a:spLocks/>
            </p:cNvSpPr>
            <p:nvPr/>
          </p:nvSpPr>
          <p:spPr bwMode="auto">
            <a:xfrm>
              <a:off x="3485040" y="2295315"/>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20"/>
            <p:cNvSpPr>
              <a:spLocks/>
            </p:cNvSpPr>
            <p:nvPr/>
          </p:nvSpPr>
          <p:spPr bwMode="auto">
            <a:xfrm>
              <a:off x="3471668" y="2347770"/>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5"/>
            <p:cNvSpPr>
              <a:spLocks/>
            </p:cNvSpPr>
            <p:nvPr/>
          </p:nvSpPr>
          <p:spPr bwMode="auto">
            <a:xfrm>
              <a:off x="3455621" y="2395149"/>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230"/>
            <p:cNvSpPr>
              <a:spLocks/>
            </p:cNvSpPr>
            <p:nvPr/>
          </p:nvSpPr>
          <p:spPr bwMode="auto">
            <a:xfrm>
              <a:off x="3418177" y="2447603"/>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35"/>
            <p:cNvSpPr>
              <a:spLocks/>
            </p:cNvSpPr>
            <p:nvPr/>
          </p:nvSpPr>
          <p:spPr bwMode="auto">
            <a:xfrm>
              <a:off x="3418177" y="2494982"/>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40"/>
            <p:cNvSpPr>
              <a:spLocks/>
            </p:cNvSpPr>
            <p:nvPr/>
          </p:nvSpPr>
          <p:spPr bwMode="auto">
            <a:xfrm>
              <a:off x="3386082" y="2547437"/>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45"/>
            <p:cNvSpPr>
              <a:spLocks/>
            </p:cNvSpPr>
            <p:nvPr/>
          </p:nvSpPr>
          <p:spPr bwMode="auto">
            <a:xfrm>
              <a:off x="3348642" y="2599891"/>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50"/>
            <p:cNvSpPr>
              <a:spLocks/>
            </p:cNvSpPr>
            <p:nvPr/>
          </p:nvSpPr>
          <p:spPr bwMode="auto">
            <a:xfrm>
              <a:off x="3348642" y="2647270"/>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55"/>
            <p:cNvSpPr>
              <a:spLocks/>
            </p:cNvSpPr>
            <p:nvPr/>
          </p:nvSpPr>
          <p:spPr bwMode="auto">
            <a:xfrm>
              <a:off x="3340619" y="2699725"/>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60"/>
            <p:cNvSpPr>
              <a:spLocks/>
            </p:cNvSpPr>
            <p:nvPr/>
          </p:nvSpPr>
          <p:spPr bwMode="auto">
            <a:xfrm>
              <a:off x="3321898" y="2748795"/>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265"/>
            <p:cNvSpPr>
              <a:spLocks/>
            </p:cNvSpPr>
            <p:nvPr/>
          </p:nvSpPr>
          <p:spPr bwMode="auto">
            <a:xfrm>
              <a:off x="3295146" y="2799558"/>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270"/>
            <p:cNvSpPr>
              <a:spLocks/>
            </p:cNvSpPr>
            <p:nvPr/>
          </p:nvSpPr>
          <p:spPr bwMode="auto">
            <a:xfrm>
              <a:off x="3276425" y="2852014"/>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275"/>
            <p:cNvSpPr>
              <a:spLocks/>
            </p:cNvSpPr>
            <p:nvPr/>
          </p:nvSpPr>
          <p:spPr bwMode="auto">
            <a:xfrm>
              <a:off x="3230958" y="2901084"/>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280"/>
            <p:cNvSpPr>
              <a:spLocks/>
            </p:cNvSpPr>
            <p:nvPr/>
          </p:nvSpPr>
          <p:spPr bwMode="auto">
            <a:xfrm>
              <a:off x="3222934" y="2951846"/>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285"/>
            <p:cNvSpPr>
              <a:spLocks/>
            </p:cNvSpPr>
            <p:nvPr/>
          </p:nvSpPr>
          <p:spPr bwMode="auto">
            <a:xfrm>
              <a:off x="3217585" y="3000918"/>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290"/>
            <p:cNvSpPr>
              <a:spLocks/>
            </p:cNvSpPr>
            <p:nvPr/>
          </p:nvSpPr>
          <p:spPr bwMode="auto">
            <a:xfrm>
              <a:off x="3217585" y="3053372"/>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295"/>
            <p:cNvSpPr>
              <a:spLocks/>
            </p:cNvSpPr>
            <p:nvPr/>
          </p:nvSpPr>
          <p:spPr bwMode="auto">
            <a:xfrm>
              <a:off x="3217585" y="3104135"/>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00"/>
            <p:cNvSpPr>
              <a:spLocks/>
            </p:cNvSpPr>
            <p:nvPr/>
          </p:nvSpPr>
          <p:spPr bwMode="auto">
            <a:xfrm>
              <a:off x="3073184" y="3153206"/>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05"/>
            <p:cNvSpPr>
              <a:spLocks/>
            </p:cNvSpPr>
            <p:nvPr/>
          </p:nvSpPr>
          <p:spPr bwMode="auto">
            <a:xfrm>
              <a:off x="2939467" y="3253039"/>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10"/>
            <p:cNvSpPr>
              <a:spLocks/>
            </p:cNvSpPr>
            <p:nvPr/>
          </p:nvSpPr>
          <p:spPr bwMode="auto">
            <a:xfrm>
              <a:off x="2883306" y="3349938"/>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313"/>
            <p:cNvSpPr>
              <a:spLocks/>
            </p:cNvSpPr>
            <p:nvPr/>
          </p:nvSpPr>
          <p:spPr bwMode="auto">
            <a:xfrm>
              <a:off x="3473848" y="4070319"/>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317"/>
            <p:cNvSpPr>
              <a:spLocks/>
            </p:cNvSpPr>
            <p:nvPr/>
          </p:nvSpPr>
          <p:spPr bwMode="auto">
            <a:xfrm>
              <a:off x="3178967" y="4166768"/>
              <a:ext cx="73152" cy="54864"/>
            </a:xfrm>
            <a:prstGeom prst="rightArrow">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 name="Group 264"/>
          <p:cNvGrpSpPr/>
          <p:nvPr/>
        </p:nvGrpSpPr>
        <p:grpSpPr>
          <a:xfrm>
            <a:off x="648657" y="845706"/>
            <a:ext cx="3974758" cy="3726828"/>
            <a:chOff x="591498" y="1123950"/>
            <a:chExt cx="3974758" cy="3726828"/>
          </a:xfrm>
        </p:grpSpPr>
        <p:grpSp>
          <p:nvGrpSpPr>
            <p:cNvPr id="5" name="Group 31"/>
            <p:cNvGrpSpPr/>
            <p:nvPr/>
          </p:nvGrpSpPr>
          <p:grpSpPr>
            <a:xfrm>
              <a:off x="629382" y="1203479"/>
              <a:ext cx="3381161" cy="3077914"/>
              <a:chOff x="732305" y="1198563"/>
              <a:chExt cx="3167063" cy="2887662"/>
            </a:xfrm>
          </p:grpSpPr>
          <p:sp>
            <p:nvSpPr>
              <p:cNvPr id="33" name="Line 6"/>
              <p:cNvSpPr>
                <a:spLocks noChangeShapeType="1"/>
              </p:cNvSpPr>
              <p:nvPr/>
            </p:nvSpPr>
            <p:spPr bwMode="auto">
              <a:xfrm>
                <a:off x="1267293" y="3094038"/>
                <a:ext cx="1681163"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9"/>
              <p:cNvSpPr>
                <a:spLocks noChangeShapeType="1"/>
              </p:cNvSpPr>
              <p:nvPr/>
            </p:nvSpPr>
            <p:spPr bwMode="auto">
              <a:xfrm>
                <a:off x="898993" y="3281363"/>
                <a:ext cx="1917700"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12"/>
              <p:cNvSpPr>
                <a:spLocks noChangeShapeType="1"/>
              </p:cNvSpPr>
              <p:nvPr/>
            </p:nvSpPr>
            <p:spPr bwMode="auto">
              <a:xfrm>
                <a:off x="1191093" y="3375025"/>
                <a:ext cx="1479550"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15"/>
              <p:cNvSpPr>
                <a:spLocks noChangeShapeType="1"/>
              </p:cNvSpPr>
              <p:nvPr/>
            </p:nvSpPr>
            <p:spPr bwMode="auto">
              <a:xfrm>
                <a:off x="1075205" y="3470275"/>
                <a:ext cx="1527175"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17"/>
              <p:cNvSpPr>
                <a:spLocks noChangeShapeType="1"/>
              </p:cNvSpPr>
              <p:nvPr/>
            </p:nvSpPr>
            <p:spPr bwMode="auto">
              <a:xfrm>
                <a:off x="2240430" y="3517900"/>
                <a:ext cx="95250"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21"/>
              <p:cNvSpPr>
                <a:spLocks noChangeShapeType="1"/>
              </p:cNvSpPr>
              <p:nvPr/>
            </p:nvSpPr>
            <p:spPr bwMode="auto">
              <a:xfrm>
                <a:off x="913280" y="3567113"/>
                <a:ext cx="1395413"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24"/>
              <p:cNvSpPr>
                <a:spLocks noChangeShapeType="1"/>
              </p:cNvSpPr>
              <p:nvPr/>
            </p:nvSpPr>
            <p:spPr bwMode="auto">
              <a:xfrm>
                <a:off x="913280" y="3613150"/>
                <a:ext cx="1354138"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27"/>
              <p:cNvSpPr>
                <a:spLocks noChangeShapeType="1"/>
              </p:cNvSpPr>
              <p:nvPr/>
            </p:nvSpPr>
            <p:spPr bwMode="auto">
              <a:xfrm>
                <a:off x="1041868" y="3706813"/>
                <a:ext cx="950913"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0"/>
              <p:cNvSpPr>
                <a:spLocks noChangeShapeType="1"/>
              </p:cNvSpPr>
              <p:nvPr/>
            </p:nvSpPr>
            <p:spPr bwMode="auto">
              <a:xfrm>
                <a:off x="883118" y="3187700"/>
                <a:ext cx="1997075"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34"/>
              <p:cNvSpPr>
                <a:spLocks noChangeShapeType="1"/>
              </p:cNvSpPr>
              <p:nvPr/>
            </p:nvSpPr>
            <p:spPr bwMode="auto">
              <a:xfrm>
                <a:off x="1989605" y="3424238"/>
                <a:ext cx="620713"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72"/>
              <p:cNvSpPr>
                <a:spLocks noChangeShapeType="1"/>
              </p:cNvSpPr>
              <p:nvPr/>
            </p:nvSpPr>
            <p:spPr bwMode="auto">
              <a:xfrm>
                <a:off x="732305" y="4041775"/>
                <a:ext cx="2332038"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78"/>
              <p:cNvSpPr>
                <a:spLocks noChangeShapeType="1"/>
              </p:cNvSpPr>
              <p:nvPr/>
            </p:nvSpPr>
            <p:spPr bwMode="auto">
              <a:xfrm>
                <a:off x="894230" y="3951288"/>
                <a:ext cx="2362200"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83"/>
              <p:cNvSpPr>
                <a:spLocks noChangeShapeType="1"/>
              </p:cNvSpPr>
              <p:nvPr/>
            </p:nvSpPr>
            <p:spPr bwMode="auto">
              <a:xfrm>
                <a:off x="775168" y="3756025"/>
                <a:ext cx="1176338"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93"/>
              <p:cNvSpPr>
                <a:spLocks noChangeShapeType="1"/>
              </p:cNvSpPr>
              <p:nvPr/>
            </p:nvSpPr>
            <p:spPr bwMode="auto">
              <a:xfrm>
                <a:off x="1289518" y="3330575"/>
                <a:ext cx="1508125"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103"/>
              <p:cNvSpPr>
                <a:spLocks noChangeShapeType="1"/>
              </p:cNvSpPr>
              <p:nvPr/>
            </p:nvSpPr>
            <p:spPr bwMode="auto">
              <a:xfrm>
                <a:off x="1891180" y="1198563"/>
                <a:ext cx="2008188"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108"/>
              <p:cNvSpPr>
                <a:spLocks noChangeShapeType="1"/>
              </p:cNvSpPr>
              <p:nvPr/>
            </p:nvSpPr>
            <p:spPr bwMode="auto">
              <a:xfrm>
                <a:off x="898993" y="1247775"/>
                <a:ext cx="2851150"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128"/>
              <p:cNvSpPr>
                <a:spLocks noChangeShapeType="1"/>
              </p:cNvSpPr>
              <p:nvPr/>
            </p:nvSpPr>
            <p:spPr bwMode="auto">
              <a:xfrm>
                <a:off x="1191093" y="1435100"/>
                <a:ext cx="2355850"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133"/>
              <p:cNvSpPr>
                <a:spLocks noChangeShapeType="1"/>
              </p:cNvSpPr>
              <p:nvPr/>
            </p:nvSpPr>
            <p:spPr bwMode="auto">
              <a:xfrm>
                <a:off x="1703855" y="1484313"/>
                <a:ext cx="1793875"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138"/>
              <p:cNvSpPr>
                <a:spLocks noChangeShapeType="1"/>
              </p:cNvSpPr>
              <p:nvPr/>
            </p:nvSpPr>
            <p:spPr bwMode="auto">
              <a:xfrm>
                <a:off x="2602380" y="1528763"/>
                <a:ext cx="895350"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167"/>
              <p:cNvSpPr>
                <a:spLocks noChangeShapeType="1"/>
              </p:cNvSpPr>
              <p:nvPr/>
            </p:nvSpPr>
            <p:spPr bwMode="auto">
              <a:xfrm>
                <a:off x="887880" y="1811338"/>
                <a:ext cx="2590800"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192"/>
              <p:cNvSpPr>
                <a:spLocks noChangeShapeType="1"/>
              </p:cNvSpPr>
              <p:nvPr/>
            </p:nvSpPr>
            <p:spPr bwMode="auto">
              <a:xfrm>
                <a:off x="1203793" y="2051050"/>
                <a:ext cx="2236788"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196"/>
              <p:cNvSpPr>
                <a:spLocks noChangeShapeType="1"/>
              </p:cNvSpPr>
              <p:nvPr/>
            </p:nvSpPr>
            <p:spPr bwMode="auto">
              <a:xfrm>
                <a:off x="1797518" y="2097088"/>
                <a:ext cx="1643063"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212"/>
              <p:cNvSpPr>
                <a:spLocks noChangeShapeType="1"/>
              </p:cNvSpPr>
              <p:nvPr/>
            </p:nvSpPr>
            <p:spPr bwMode="auto">
              <a:xfrm>
                <a:off x="1191093" y="2239963"/>
                <a:ext cx="2205037"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222"/>
              <p:cNvSpPr>
                <a:spLocks noChangeShapeType="1"/>
              </p:cNvSpPr>
              <p:nvPr/>
            </p:nvSpPr>
            <p:spPr bwMode="auto">
              <a:xfrm>
                <a:off x="1030755" y="2333625"/>
                <a:ext cx="2338387"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227"/>
              <p:cNvSpPr>
                <a:spLocks noChangeShapeType="1"/>
              </p:cNvSpPr>
              <p:nvPr/>
            </p:nvSpPr>
            <p:spPr bwMode="auto">
              <a:xfrm>
                <a:off x="775168" y="2382838"/>
                <a:ext cx="2560637"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232"/>
              <p:cNvSpPr>
                <a:spLocks noChangeShapeType="1"/>
              </p:cNvSpPr>
              <p:nvPr/>
            </p:nvSpPr>
            <p:spPr bwMode="auto">
              <a:xfrm>
                <a:off x="1846730" y="2427288"/>
                <a:ext cx="1489075"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237"/>
              <p:cNvSpPr>
                <a:spLocks noChangeShapeType="1"/>
              </p:cNvSpPr>
              <p:nvPr/>
            </p:nvSpPr>
            <p:spPr bwMode="auto">
              <a:xfrm>
                <a:off x="1537168" y="2476500"/>
                <a:ext cx="1768475"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257"/>
              <p:cNvSpPr>
                <a:spLocks noChangeShapeType="1"/>
              </p:cNvSpPr>
              <p:nvPr/>
            </p:nvSpPr>
            <p:spPr bwMode="auto">
              <a:xfrm>
                <a:off x="883118" y="2665413"/>
                <a:ext cx="2359025"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262"/>
              <p:cNvSpPr>
                <a:spLocks noChangeShapeType="1"/>
              </p:cNvSpPr>
              <p:nvPr/>
            </p:nvSpPr>
            <p:spPr bwMode="auto">
              <a:xfrm>
                <a:off x="1184743" y="2713038"/>
                <a:ext cx="2033587"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272"/>
              <p:cNvSpPr>
                <a:spLocks noChangeShapeType="1"/>
              </p:cNvSpPr>
              <p:nvPr/>
            </p:nvSpPr>
            <p:spPr bwMode="auto">
              <a:xfrm>
                <a:off x="883118" y="2808288"/>
                <a:ext cx="2279650"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282"/>
              <p:cNvSpPr>
                <a:spLocks noChangeShapeType="1"/>
              </p:cNvSpPr>
              <p:nvPr/>
            </p:nvSpPr>
            <p:spPr bwMode="auto">
              <a:xfrm>
                <a:off x="1591143" y="2901950"/>
                <a:ext cx="1555750"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297"/>
              <p:cNvSpPr>
                <a:spLocks noChangeShapeType="1"/>
              </p:cNvSpPr>
              <p:nvPr/>
            </p:nvSpPr>
            <p:spPr bwMode="auto">
              <a:xfrm>
                <a:off x="1311743" y="3044825"/>
                <a:ext cx="1697037"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302"/>
              <p:cNvSpPr>
                <a:spLocks noChangeShapeType="1"/>
              </p:cNvSpPr>
              <p:nvPr/>
            </p:nvSpPr>
            <p:spPr bwMode="auto">
              <a:xfrm>
                <a:off x="1191093" y="3138488"/>
                <a:ext cx="1693862"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307"/>
              <p:cNvSpPr>
                <a:spLocks noChangeShapeType="1"/>
              </p:cNvSpPr>
              <p:nvPr/>
            </p:nvSpPr>
            <p:spPr bwMode="auto">
              <a:xfrm>
                <a:off x="2646830" y="3232150"/>
                <a:ext cx="184150"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311"/>
              <p:cNvSpPr>
                <a:spLocks noChangeShapeType="1"/>
              </p:cNvSpPr>
              <p:nvPr/>
            </p:nvSpPr>
            <p:spPr bwMode="auto">
              <a:xfrm>
                <a:off x="732305" y="3905250"/>
                <a:ext cx="2652712"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318"/>
              <p:cNvSpPr>
                <a:spLocks noChangeShapeType="1"/>
              </p:cNvSpPr>
              <p:nvPr/>
            </p:nvSpPr>
            <p:spPr bwMode="auto">
              <a:xfrm>
                <a:off x="732305" y="3995738"/>
                <a:ext cx="2373312"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326"/>
              <p:cNvSpPr>
                <a:spLocks noChangeShapeType="1"/>
              </p:cNvSpPr>
              <p:nvPr/>
            </p:nvSpPr>
            <p:spPr bwMode="auto">
              <a:xfrm>
                <a:off x="732305" y="4086225"/>
                <a:ext cx="2098675"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72"/>
            <p:cNvGrpSpPr/>
            <p:nvPr/>
          </p:nvGrpSpPr>
          <p:grpSpPr>
            <a:xfrm>
              <a:off x="634745" y="1154408"/>
              <a:ext cx="3494713" cy="2983157"/>
              <a:chOff x="631825" y="1152525"/>
              <a:chExt cx="3273425" cy="2798763"/>
            </a:xfrm>
          </p:grpSpPr>
          <p:sp>
            <p:nvSpPr>
              <p:cNvPr id="74" name="Line 161"/>
              <p:cNvSpPr>
                <a:spLocks noChangeShapeType="1"/>
              </p:cNvSpPr>
              <p:nvPr/>
            </p:nvSpPr>
            <p:spPr bwMode="auto">
              <a:xfrm>
                <a:off x="631825" y="1765300"/>
                <a:ext cx="2746375"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246"/>
              <p:cNvSpPr>
                <a:spLocks noChangeShapeType="1"/>
              </p:cNvSpPr>
              <p:nvPr/>
            </p:nvSpPr>
            <p:spPr bwMode="auto">
              <a:xfrm>
                <a:off x="631825" y="2570163"/>
                <a:ext cx="2535237"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5"/>
              <p:cNvSpPr>
                <a:spLocks noChangeShapeType="1"/>
              </p:cNvSpPr>
              <p:nvPr/>
            </p:nvSpPr>
            <p:spPr bwMode="auto">
              <a:xfrm>
                <a:off x="631825" y="3094038"/>
                <a:ext cx="534988"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8"/>
              <p:cNvSpPr>
                <a:spLocks noChangeShapeType="1"/>
              </p:cNvSpPr>
              <p:nvPr/>
            </p:nvSpPr>
            <p:spPr bwMode="auto">
              <a:xfrm>
                <a:off x="631825" y="3281363"/>
                <a:ext cx="166688"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11"/>
              <p:cNvSpPr>
                <a:spLocks noChangeShapeType="1"/>
              </p:cNvSpPr>
              <p:nvPr/>
            </p:nvSpPr>
            <p:spPr bwMode="auto">
              <a:xfrm>
                <a:off x="631825" y="3375025"/>
                <a:ext cx="458788"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4"/>
              <p:cNvSpPr>
                <a:spLocks noChangeShapeType="1"/>
              </p:cNvSpPr>
              <p:nvPr/>
            </p:nvSpPr>
            <p:spPr bwMode="auto">
              <a:xfrm>
                <a:off x="631825" y="3470275"/>
                <a:ext cx="342900"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18"/>
              <p:cNvSpPr>
                <a:spLocks noChangeShapeType="1"/>
              </p:cNvSpPr>
              <p:nvPr/>
            </p:nvSpPr>
            <p:spPr bwMode="auto">
              <a:xfrm>
                <a:off x="631825" y="3517900"/>
                <a:ext cx="1508125"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20"/>
              <p:cNvSpPr>
                <a:spLocks noChangeShapeType="1"/>
              </p:cNvSpPr>
              <p:nvPr/>
            </p:nvSpPr>
            <p:spPr bwMode="auto">
              <a:xfrm>
                <a:off x="631825" y="3567113"/>
                <a:ext cx="180975"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23"/>
              <p:cNvSpPr>
                <a:spLocks noChangeShapeType="1"/>
              </p:cNvSpPr>
              <p:nvPr/>
            </p:nvSpPr>
            <p:spPr bwMode="auto">
              <a:xfrm>
                <a:off x="631825" y="3613150"/>
                <a:ext cx="180975"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26"/>
              <p:cNvSpPr>
                <a:spLocks noChangeShapeType="1"/>
              </p:cNvSpPr>
              <p:nvPr/>
            </p:nvSpPr>
            <p:spPr bwMode="auto">
              <a:xfrm>
                <a:off x="631825" y="3706813"/>
                <a:ext cx="309563"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29"/>
              <p:cNvSpPr>
                <a:spLocks noChangeShapeType="1"/>
              </p:cNvSpPr>
              <p:nvPr/>
            </p:nvSpPr>
            <p:spPr bwMode="auto">
              <a:xfrm>
                <a:off x="631825" y="3187700"/>
                <a:ext cx="150813"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33"/>
              <p:cNvSpPr>
                <a:spLocks noChangeShapeType="1"/>
              </p:cNvSpPr>
              <p:nvPr/>
            </p:nvSpPr>
            <p:spPr bwMode="auto">
              <a:xfrm>
                <a:off x="631825" y="3424238"/>
                <a:ext cx="1257300"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77"/>
              <p:cNvSpPr>
                <a:spLocks noChangeShapeType="1"/>
              </p:cNvSpPr>
              <p:nvPr/>
            </p:nvSpPr>
            <p:spPr bwMode="auto">
              <a:xfrm>
                <a:off x="631825" y="3951288"/>
                <a:ext cx="161925" cy="0"/>
              </a:xfrm>
              <a:prstGeom prst="line">
                <a:avLst/>
              </a:prstGeom>
              <a:noFill/>
              <a:ln w="38100" cap="flat">
                <a:solidFill>
                  <a:srgbClr val="046EA9"/>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82"/>
              <p:cNvSpPr>
                <a:spLocks noChangeShapeType="1"/>
              </p:cNvSpPr>
              <p:nvPr/>
            </p:nvSpPr>
            <p:spPr bwMode="auto">
              <a:xfrm>
                <a:off x="631825" y="3756025"/>
                <a:ext cx="42863"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87"/>
              <p:cNvSpPr>
                <a:spLocks noChangeShapeType="1"/>
              </p:cNvSpPr>
              <p:nvPr/>
            </p:nvSpPr>
            <p:spPr bwMode="auto">
              <a:xfrm>
                <a:off x="631825" y="3660775"/>
                <a:ext cx="1441450"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92"/>
              <p:cNvSpPr>
                <a:spLocks noChangeShapeType="1"/>
              </p:cNvSpPr>
              <p:nvPr/>
            </p:nvSpPr>
            <p:spPr bwMode="auto">
              <a:xfrm>
                <a:off x="631825" y="3330575"/>
                <a:ext cx="557213"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97"/>
              <p:cNvSpPr>
                <a:spLocks noChangeShapeType="1"/>
              </p:cNvSpPr>
              <p:nvPr/>
            </p:nvSpPr>
            <p:spPr bwMode="auto">
              <a:xfrm>
                <a:off x="631825" y="1152525"/>
                <a:ext cx="3273425"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102"/>
              <p:cNvSpPr>
                <a:spLocks noChangeShapeType="1"/>
              </p:cNvSpPr>
              <p:nvPr/>
            </p:nvSpPr>
            <p:spPr bwMode="auto">
              <a:xfrm>
                <a:off x="631825" y="1198563"/>
                <a:ext cx="1158875"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107"/>
              <p:cNvSpPr>
                <a:spLocks noChangeShapeType="1"/>
              </p:cNvSpPr>
              <p:nvPr/>
            </p:nvSpPr>
            <p:spPr bwMode="auto">
              <a:xfrm>
                <a:off x="631825" y="1247775"/>
                <a:ext cx="166688"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112"/>
              <p:cNvSpPr>
                <a:spLocks noChangeShapeType="1"/>
              </p:cNvSpPr>
              <p:nvPr/>
            </p:nvSpPr>
            <p:spPr bwMode="auto">
              <a:xfrm>
                <a:off x="631825" y="1341438"/>
                <a:ext cx="2979738"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117"/>
              <p:cNvSpPr>
                <a:spLocks noChangeShapeType="1"/>
              </p:cNvSpPr>
              <p:nvPr/>
            </p:nvSpPr>
            <p:spPr bwMode="auto">
              <a:xfrm>
                <a:off x="631825" y="1390650"/>
                <a:ext cx="2957513"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122"/>
              <p:cNvSpPr>
                <a:spLocks noChangeShapeType="1"/>
              </p:cNvSpPr>
              <p:nvPr/>
            </p:nvSpPr>
            <p:spPr bwMode="auto">
              <a:xfrm>
                <a:off x="631825" y="1292225"/>
                <a:ext cx="3009900"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127"/>
              <p:cNvSpPr>
                <a:spLocks noChangeShapeType="1"/>
              </p:cNvSpPr>
              <p:nvPr/>
            </p:nvSpPr>
            <p:spPr bwMode="auto">
              <a:xfrm>
                <a:off x="631825" y="1435100"/>
                <a:ext cx="458788"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132"/>
              <p:cNvSpPr>
                <a:spLocks noChangeShapeType="1"/>
              </p:cNvSpPr>
              <p:nvPr/>
            </p:nvSpPr>
            <p:spPr bwMode="auto">
              <a:xfrm>
                <a:off x="631825" y="1484313"/>
                <a:ext cx="971550"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137"/>
              <p:cNvSpPr>
                <a:spLocks noChangeShapeType="1"/>
              </p:cNvSpPr>
              <p:nvPr/>
            </p:nvSpPr>
            <p:spPr bwMode="auto">
              <a:xfrm>
                <a:off x="631825" y="1528763"/>
                <a:ext cx="1870075"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142"/>
              <p:cNvSpPr>
                <a:spLocks noChangeShapeType="1"/>
              </p:cNvSpPr>
              <p:nvPr/>
            </p:nvSpPr>
            <p:spPr bwMode="auto">
              <a:xfrm>
                <a:off x="631825" y="1577975"/>
                <a:ext cx="2757488"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147"/>
              <p:cNvSpPr>
                <a:spLocks noChangeShapeType="1"/>
              </p:cNvSpPr>
              <p:nvPr/>
            </p:nvSpPr>
            <p:spPr bwMode="auto">
              <a:xfrm>
                <a:off x="631825" y="1622425"/>
                <a:ext cx="2749550"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151"/>
              <p:cNvSpPr>
                <a:spLocks noChangeShapeType="1"/>
              </p:cNvSpPr>
              <p:nvPr/>
            </p:nvSpPr>
            <p:spPr bwMode="auto">
              <a:xfrm>
                <a:off x="631825" y="1671638"/>
                <a:ext cx="2749550"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156"/>
              <p:cNvSpPr>
                <a:spLocks noChangeShapeType="1"/>
              </p:cNvSpPr>
              <p:nvPr/>
            </p:nvSpPr>
            <p:spPr bwMode="auto">
              <a:xfrm>
                <a:off x="631825" y="1720850"/>
                <a:ext cx="903288"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157"/>
              <p:cNvSpPr>
                <a:spLocks noChangeShapeType="1"/>
              </p:cNvSpPr>
              <p:nvPr/>
            </p:nvSpPr>
            <p:spPr bwMode="auto">
              <a:xfrm>
                <a:off x="1535113" y="1720850"/>
                <a:ext cx="1846263"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166"/>
              <p:cNvSpPr>
                <a:spLocks noChangeShapeType="1"/>
              </p:cNvSpPr>
              <p:nvPr/>
            </p:nvSpPr>
            <p:spPr bwMode="auto">
              <a:xfrm>
                <a:off x="631825" y="1811338"/>
                <a:ext cx="155575"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171"/>
              <p:cNvSpPr>
                <a:spLocks noChangeShapeType="1"/>
              </p:cNvSpPr>
              <p:nvPr/>
            </p:nvSpPr>
            <p:spPr bwMode="auto">
              <a:xfrm>
                <a:off x="631825" y="1860550"/>
                <a:ext cx="2730500"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176"/>
              <p:cNvSpPr>
                <a:spLocks noChangeShapeType="1"/>
              </p:cNvSpPr>
              <p:nvPr/>
            </p:nvSpPr>
            <p:spPr bwMode="auto">
              <a:xfrm>
                <a:off x="631825" y="1908175"/>
                <a:ext cx="2730500"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180"/>
              <p:cNvSpPr>
                <a:spLocks noChangeShapeType="1"/>
              </p:cNvSpPr>
              <p:nvPr/>
            </p:nvSpPr>
            <p:spPr bwMode="auto">
              <a:xfrm>
                <a:off x="631825" y="1957388"/>
                <a:ext cx="2716213"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185"/>
              <p:cNvSpPr>
                <a:spLocks noChangeShapeType="1"/>
              </p:cNvSpPr>
              <p:nvPr/>
            </p:nvSpPr>
            <p:spPr bwMode="auto">
              <a:xfrm>
                <a:off x="631825" y="2003425"/>
                <a:ext cx="2716213"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191"/>
              <p:cNvSpPr>
                <a:spLocks noChangeShapeType="1"/>
              </p:cNvSpPr>
              <p:nvPr/>
            </p:nvSpPr>
            <p:spPr bwMode="auto">
              <a:xfrm>
                <a:off x="631825" y="2051050"/>
                <a:ext cx="471488"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195"/>
              <p:cNvSpPr>
                <a:spLocks noChangeShapeType="1"/>
              </p:cNvSpPr>
              <p:nvPr/>
            </p:nvSpPr>
            <p:spPr bwMode="auto">
              <a:xfrm>
                <a:off x="631825" y="2097088"/>
                <a:ext cx="1065213"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200"/>
              <p:cNvSpPr>
                <a:spLocks noChangeShapeType="1"/>
              </p:cNvSpPr>
              <p:nvPr/>
            </p:nvSpPr>
            <p:spPr bwMode="auto">
              <a:xfrm>
                <a:off x="631825" y="2146300"/>
                <a:ext cx="2708275"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206"/>
              <p:cNvSpPr>
                <a:spLocks noChangeShapeType="1"/>
              </p:cNvSpPr>
              <p:nvPr/>
            </p:nvSpPr>
            <p:spPr bwMode="auto">
              <a:xfrm>
                <a:off x="631825" y="2195513"/>
                <a:ext cx="2705100"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211"/>
              <p:cNvSpPr>
                <a:spLocks noChangeShapeType="1"/>
              </p:cNvSpPr>
              <p:nvPr/>
            </p:nvSpPr>
            <p:spPr bwMode="auto">
              <a:xfrm>
                <a:off x="631825" y="2239963"/>
                <a:ext cx="458787"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216"/>
              <p:cNvSpPr>
                <a:spLocks noChangeShapeType="1"/>
              </p:cNvSpPr>
              <p:nvPr/>
            </p:nvSpPr>
            <p:spPr bwMode="auto">
              <a:xfrm>
                <a:off x="631825" y="2289175"/>
                <a:ext cx="2652712"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221"/>
              <p:cNvSpPr>
                <a:spLocks noChangeShapeType="1"/>
              </p:cNvSpPr>
              <p:nvPr/>
            </p:nvSpPr>
            <p:spPr bwMode="auto">
              <a:xfrm>
                <a:off x="631825" y="2333625"/>
                <a:ext cx="298450"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226"/>
              <p:cNvSpPr>
                <a:spLocks noChangeShapeType="1"/>
              </p:cNvSpPr>
              <p:nvPr/>
            </p:nvSpPr>
            <p:spPr bwMode="auto">
              <a:xfrm>
                <a:off x="631825" y="2382838"/>
                <a:ext cx="42862"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231"/>
              <p:cNvSpPr>
                <a:spLocks noChangeShapeType="1"/>
              </p:cNvSpPr>
              <p:nvPr/>
            </p:nvSpPr>
            <p:spPr bwMode="auto">
              <a:xfrm>
                <a:off x="631825" y="2427288"/>
                <a:ext cx="1114425"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236"/>
              <p:cNvSpPr>
                <a:spLocks noChangeShapeType="1"/>
              </p:cNvSpPr>
              <p:nvPr/>
            </p:nvSpPr>
            <p:spPr bwMode="auto">
              <a:xfrm>
                <a:off x="631825" y="2476500"/>
                <a:ext cx="804862"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241"/>
              <p:cNvSpPr>
                <a:spLocks noChangeShapeType="1"/>
              </p:cNvSpPr>
              <p:nvPr/>
            </p:nvSpPr>
            <p:spPr bwMode="auto">
              <a:xfrm>
                <a:off x="631825" y="2525713"/>
                <a:ext cx="185737"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242"/>
              <p:cNvSpPr>
                <a:spLocks noChangeShapeType="1"/>
              </p:cNvSpPr>
              <p:nvPr/>
            </p:nvSpPr>
            <p:spPr bwMode="auto">
              <a:xfrm>
                <a:off x="817563" y="2525713"/>
                <a:ext cx="2349500" cy="0"/>
              </a:xfrm>
              <a:prstGeom prst="line">
                <a:avLst/>
              </a:prstGeom>
              <a:noFill/>
              <a:ln w="38100" cap="flat">
                <a:solidFill>
                  <a:srgbClr val="EF41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251"/>
              <p:cNvSpPr>
                <a:spLocks noChangeShapeType="1"/>
              </p:cNvSpPr>
              <p:nvPr/>
            </p:nvSpPr>
            <p:spPr bwMode="auto">
              <a:xfrm>
                <a:off x="631825" y="2619375"/>
                <a:ext cx="1004887"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252"/>
              <p:cNvSpPr>
                <a:spLocks noChangeShapeType="1"/>
              </p:cNvSpPr>
              <p:nvPr/>
            </p:nvSpPr>
            <p:spPr bwMode="auto">
              <a:xfrm>
                <a:off x="1636713" y="2619375"/>
                <a:ext cx="1519237"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256"/>
              <p:cNvSpPr>
                <a:spLocks noChangeShapeType="1"/>
              </p:cNvSpPr>
              <p:nvPr/>
            </p:nvSpPr>
            <p:spPr bwMode="auto">
              <a:xfrm>
                <a:off x="631825" y="2665413"/>
                <a:ext cx="150812"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261"/>
              <p:cNvSpPr>
                <a:spLocks noChangeShapeType="1"/>
              </p:cNvSpPr>
              <p:nvPr/>
            </p:nvSpPr>
            <p:spPr bwMode="auto">
              <a:xfrm>
                <a:off x="631825" y="2713038"/>
                <a:ext cx="452437"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266"/>
              <p:cNvSpPr>
                <a:spLocks noChangeShapeType="1"/>
              </p:cNvSpPr>
              <p:nvPr/>
            </p:nvSpPr>
            <p:spPr bwMode="auto">
              <a:xfrm>
                <a:off x="631825" y="2762250"/>
                <a:ext cx="2471737"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271"/>
              <p:cNvSpPr>
                <a:spLocks noChangeShapeType="1"/>
              </p:cNvSpPr>
              <p:nvPr/>
            </p:nvSpPr>
            <p:spPr bwMode="auto">
              <a:xfrm>
                <a:off x="631825" y="2808288"/>
                <a:ext cx="150812"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276"/>
              <p:cNvSpPr>
                <a:spLocks noChangeShapeType="1"/>
              </p:cNvSpPr>
              <p:nvPr/>
            </p:nvSpPr>
            <p:spPr bwMode="auto">
              <a:xfrm>
                <a:off x="631825" y="2855913"/>
                <a:ext cx="2422525"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281"/>
              <p:cNvSpPr>
                <a:spLocks noChangeShapeType="1"/>
              </p:cNvSpPr>
              <p:nvPr/>
            </p:nvSpPr>
            <p:spPr bwMode="auto">
              <a:xfrm>
                <a:off x="631825" y="2901950"/>
                <a:ext cx="858837"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286"/>
              <p:cNvSpPr>
                <a:spLocks noChangeShapeType="1"/>
              </p:cNvSpPr>
              <p:nvPr/>
            </p:nvSpPr>
            <p:spPr bwMode="auto">
              <a:xfrm>
                <a:off x="631825" y="2951163"/>
                <a:ext cx="2414587"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291"/>
              <p:cNvSpPr>
                <a:spLocks noChangeShapeType="1"/>
              </p:cNvSpPr>
              <p:nvPr/>
            </p:nvSpPr>
            <p:spPr bwMode="auto">
              <a:xfrm>
                <a:off x="631825" y="2998788"/>
                <a:ext cx="2411412"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296"/>
              <p:cNvSpPr>
                <a:spLocks noChangeShapeType="1"/>
              </p:cNvSpPr>
              <p:nvPr/>
            </p:nvSpPr>
            <p:spPr bwMode="auto">
              <a:xfrm>
                <a:off x="631825" y="3044825"/>
                <a:ext cx="579437"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301"/>
              <p:cNvSpPr>
                <a:spLocks noChangeShapeType="1"/>
              </p:cNvSpPr>
              <p:nvPr/>
            </p:nvSpPr>
            <p:spPr bwMode="auto">
              <a:xfrm>
                <a:off x="631825" y="3138488"/>
                <a:ext cx="471487"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306"/>
              <p:cNvSpPr>
                <a:spLocks noChangeShapeType="1"/>
              </p:cNvSpPr>
              <p:nvPr/>
            </p:nvSpPr>
            <p:spPr bwMode="auto">
              <a:xfrm>
                <a:off x="631825" y="3232150"/>
                <a:ext cx="1914525" cy="0"/>
              </a:xfrm>
              <a:prstGeom prst="line">
                <a:avLst/>
              </a:prstGeom>
              <a:noFill/>
              <a:ln w="38100" cap="flat">
                <a:solidFill>
                  <a:srgbClr val="1C75B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88" name="Rectangle 48"/>
            <p:cNvSpPr>
              <a:spLocks noChangeArrowheads="1"/>
            </p:cNvSpPr>
            <p:nvPr/>
          </p:nvSpPr>
          <p:spPr bwMode="auto">
            <a:xfrm>
              <a:off x="591498" y="4440788"/>
              <a:ext cx="8496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0</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89" name="Rectangle 49"/>
            <p:cNvSpPr>
              <a:spLocks noChangeArrowheads="1"/>
            </p:cNvSpPr>
            <p:nvPr/>
          </p:nvSpPr>
          <p:spPr bwMode="auto">
            <a:xfrm>
              <a:off x="1403979" y="4440788"/>
              <a:ext cx="1699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16</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90" name="Rectangle 50"/>
            <p:cNvSpPr>
              <a:spLocks noChangeArrowheads="1"/>
            </p:cNvSpPr>
            <p:nvPr/>
          </p:nvSpPr>
          <p:spPr bwMode="auto">
            <a:xfrm>
              <a:off x="1018977" y="4440788"/>
              <a:ext cx="8496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8</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91" name="Rectangle 51"/>
            <p:cNvSpPr>
              <a:spLocks noChangeArrowheads="1"/>
            </p:cNvSpPr>
            <p:nvPr/>
          </p:nvSpPr>
          <p:spPr bwMode="auto">
            <a:xfrm>
              <a:off x="1831458" y="4440788"/>
              <a:ext cx="1699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24</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92" name="Rectangle 52"/>
            <p:cNvSpPr>
              <a:spLocks noChangeArrowheads="1"/>
            </p:cNvSpPr>
            <p:nvPr/>
          </p:nvSpPr>
          <p:spPr bwMode="auto">
            <a:xfrm>
              <a:off x="2258938" y="4440788"/>
              <a:ext cx="1699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32</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93" name="Rectangle 55"/>
            <p:cNvSpPr>
              <a:spLocks noChangeArrowheads="1"/>
            </p:cNvSpPr>
            <p:nvPr/>
          </p:nvSpPr>
          <p:spPr bwMode="auto">
            <a:xfrm>
              <a:off x="2686417" y="4440788"/>
              <a:ext cx="1699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40</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94" name="Rectangle 56"/>
            <p:cNvSpPr>
              <a:spLocks noChangeArrowheads="1"/>
            </p:cNvSpPr>
            <p:nvPr/>
          </p:nvSpPr>
          <p:spPr bwMode="auto">
            <a:xfrm>
              <a:off x="3113896" y="4440788"/>
              <a:ext cx="1699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48</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95" name="Rectangle 57"/>
            <p:cNvSpPr>
              <a:spLocks noChangeArrowheads="1"/>
            </p:cNvSpPr>
            <p:nvPr/>
          </p:nvSpPr>
          <p:spPr bwMode="auto">
            <a:xfrm>
              <a:off x="3541375" y="4440788"/>
              <a:ext cx="1699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56</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96" name="Rectangle 58"/>
            <p:cNvSpPr>
              <a:spLocks noChangeArrowheads="1"/>
            </p:cNvSpPr>
            <p:nvPr/>
          </p:nvSpPr>
          <p:spPr bwMode="auto">
            <a:xfrm>
              <a:off x="3968855" y="4440788"/>
              <a:ext cx="1699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64</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97" name="Rectangle 66"/>
            <p:cNvSpPr>
              <a:spLocks noChangeArrowheads="1"/>
            </p:cNvSpPr>
            <p:nvPr/>
          </p:nvSpPr>
          <p:spPr bwMode="auto">
            <a:xfrm>
              <a:off x="2060087" y="4666112"/>
              <a:ext cx="91602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Time (weeks)</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98" name="Rectangle 71"/>
            <p:cNvSpPr>
              <a:spLocks noChangeArrowheads="1"/>
            </p:cNvSpPr>
            <p:nvPr/>
          </p:nvSpPr>
          <p:spPr bwMode="auto">
            <a:xfrm>
              <a:off x="4396338" y="4440788"/>
              <a:ext cx="1699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72</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7" name="Group 1246"/>
            <p:cNvGrpSpPr/>
            <p:nvPr/>
          </p:nvGrpSpPr>
          <p:grpSpPr>
            <a:xfrm>
              <a:off x="634745" y="1123950"/>
              <a:ext cx="3852320" cy="3297886"/>
              <a:chOff x="631825" y="1123950"/>
              <a:chExt cx="3608388" cy="3094038"/>
            </a:xfrm>
          </p:grpSpPr>
          <p:sp>
            <p:nvSpPr>
              <p:cNvPr id="277" name="Freeform 37"/>
              <p:cNvSpPr>
                <a:spLocks/>
              </p:cNvSpPr>
              <p:nvPr/>
            </p:nvSpPr>
            <p:spPr bwMode="auto">
              <a:xfrm>
                <a:off x="631825" y="1123950"/>
                <a:ext cx="3608388" cy="3038476"/>
              </a:xfrm>
              <a:custGeom>
                <a:avLst/>
                <a:gdLst>
                  <a:gd name="T0" fmla="*/ 2273 w 2273"/>
                  <a:gd name="T1" fmla="*/ 1853 h 1853"/>
                  <a:gd name="T2" fmla="*/ 0 w 2273"/>
                  <a:gd name="T3" fmla="*/ 1853 h 1853"/>
                  <a:gd name="T4" fmla="*/ 0 w 2273"/>
                  <a:gd name="T5" fmla="*/ 0 h 1853"/>
                </a:gdLst>
                <a:ahLst/>
                <a:cxnLst>
                  <a:cxn ang="0">
                    <a:pos x="T0" y="T1"/>
                  </a:cxn>
                  <a:cxn ang="0">
                    <a:pos x="T2" y="T3"/>
                  </a:cxn>
                  <a:cxn ang="0">
                    <a:pos x="T4" y="T5"/>
                  </a:cxn>
                </a:cxnLst>
                <a:rect l="0" t="0" r="r" b="b"/>
                <a:pathLst>
                  <a:path w="2273" h="1853">
                    <a:moveTo>
                      <a:pt x="2273" y="1853"/>
                    </a:moveTo>
                    <a:lnTo>
                      <a:pt x="0" y="1853"/>
                    </a:lnTo>
                    <a:lnTo>
                      <a:pt x="0" y="0"/>
                    </a:lnTo>
                  </a:path>
                </a:pathLst>
              </a:custGeom>
              <a:noFill/>
              <a:ln w="793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 name="Line 38"/>
              <p:cNvSpPr>
                <a:spLocks noChangeShapeType="1"/>
              </p:cNvSpPr>
              <p:nvPr/>
            </p:nvSpPr>
            <p:spPr bwMode="auto">
              <a:xfrm>
                <a:off x="1425575" y="4162425"/>
                <a:ext cx="0" cy="55563"/>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Line 39"/>
              <p:cNvSpPr>
                <a:spLocks noChangeShapeType="1"/>
              </p:cNvSpPr>
              <p:nvPr/>
            </p:nvSpPr>
            <p:spPr bwMode="auto">
              <a:xfrm>
                <a:off x="1828800" y="4162425"/>
                <a:ext cx="0" cy="55563"/>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Line 40"/>
              <p:cNvSpPr>
                <a:spLocks noChangeShapeType="1"/>
              </p:cNvSpPr>
              <p:nvPr/>
            </p:nvSpPr>
            <p:spPr bwMode="auto">
              <a:xfrm>
                <a:off x="2227263" y="4162425"/>
                <a:ext cx="0" cy="55563"/>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 name="Line 41"/>
              <p:cNvSpPr>
                <a:spLocks noChangeShapeType="1"/>
              </p:cNvSpPr>
              <p:nvPr/>
            </p:nvSpPr>
            <p:spPr bwMode="auto">
              <a:xfrm>
                <a:off x="2628900" y="4162425"/>
                <a:ext cx="0" cy="55563"/>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 name="Line 42"/>
              <p:cNvSpPr>
                <a:spLocks noChangeShapeType="1"/>
              </p:cNvSpPr>
              <p:nvPr/>
            </p:nvSpPr>
            <p:spPr bwMode="auto">
              <a:xfrm>
                <a:off x="3028950" y="4162425"/>
                <a:ext cx="0" cy="55563"/>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Line 43"/>
              <p:cNvSpPr>
                <a:spLocks noChangeShapeType="1"/>
              </p:cNvSpPr>
              <p:nvPr/>
            </p:nvSpPr>
            <p:spPr bwMode="auto">
              <a:xfrm>
                <a:off x="3430588" y="4162425"/>
                <a:ext cx="0" cy="55563"/>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Line 44"/>
              <p:cNvSpPr>
                <a:spLocks noChangeShapeType="1"/>
              </p:cNvSpPr>
              <p:nvPr/>
            </p:nvSpPr>
            <p:spPr bwMode="auto">
              <a:xfrm>
                <a:off x="3833813" y="4162425"/>
                <a:ext cx="0" cy="55563"/>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 name="Line 45"/>
              <p:cNvSpPr>
                <a:spLocks noChangeShapeType="1"/>
              </p:cNvSpPr>
              <p:nvPr/>
            </p:nvSpPr>
            <p:spPr bwMode="auto">
              <a:xfrm>
                <a:off x="4236085" y="4162425"/>
                <a:ext cx="0" cy="55563"/>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Line 46"/>
              <p:cNvSpPr>
                <a:spLocks noChangeShapeType="1"/>
              </p:cNvSpPr>
              <p:nvPr/>
            </p:nvSpPr>
            <p:spPr bwMode="auto">
              <a:xfrm>
                <a:off x="1027113" y="4162425"/>
                <a:ext cx="0" cy="55563"/>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Line 46"/>
              <p:cNvSpPr>
                <a:spLocks noChangeShapeType="1"/>
              </p:cNvSpPr>
              <p:nvPr/>
            </p:nvSpPr>
            <p:spPr bwMode="auto">
              <a:xfrm>
                <a:off x="631825" y="4162425"/>
                <a:ext cx="0" cy="55563"/>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 name="Group 258"/>
          <p:cNvGrpSpPr/>
          <p:nvPr/>
        </p:nvGrpSpPr>
        <p:grpSpPr>
          <a:xfrm>
            <a:off x="3625920" y="2973509"/>
            <a:ext cx="1536052" cy="777132"/>
            <a:chOff x="3410020" y="3195752"/>
            <a:chExt cx="1536052" cy="777132"/>
          </a:xfrm>
        </p:grpSpPr>
        <p:sp>
          <p:nvSpPr>
            <p:cNvPr id="22" name="Line 22"/>
            <p:cNvSpPr>
              <a:spLocks noChangeShapeType="1"/>
            </p:cNvSpPr>
            <p:nvPr/>
          </p:nvSpPr>
          <p:spPr bwMode="auto">
            <a:xfrm flipV="1">
              <a:off x="3429000" y="3848100"/>
              <a:ext cx="171450" cy="6927"/>
            </a:xfrm>
            <a:prstGeom prst="line">
              <a:avLst/>
            </a:prstGeom>
            <a:noFill/>
            <a:ln w="57150" cap="flat">
              <a:solidFill>
                <a:schemeClr val="tx1"/>
              </a:solidFill>
              <a:prstDash val="solid"/>
              <a:miter lim="800000"/>
              <a:headEnd/>
              <a:tailEnd type="triangle"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a:ln w="12700">
                  <a:solidFill>
                    <a:sysClr val="windowText" lastClr="000000"/>
                  </a:solidFill>
                </a:ln>
              </a:endParaRPr>
            </a:p>
          </p:txBody>
        </p:sp>
        <p:sp>
          <p:nvSpPr>
            <p:cNvPr id="299" name="Rectangle 3"/>
            <p:cNvSpPr>
              <a:spLocks noChangeArrowheads="1"/>
            </p:cNvSpPr>
            <p:nvPr/>
          </p:nvSpPr>
          <p:spPr bwMode="auto">
            <a:xfrm>
              <a:off x="3587406" y="3195752"/>
              <a:ext cx="1358666" cy="777132"/>
            </a:xfrm>
            <a:prstGeom prst="rect">
              <a:avLst/>
            </a:prstGeom>
            <a:noFill/>
            <a:ln w="9525">
              <a:noFill/>
              <a:miter lim="800000"/>
              <a:headEnd/>
              <a:tailEnd/>
            </a:ln>
            <a:effectLst/>
          </p:spPr>
          <p:txBody>
            <a:bodyPr vert="horz" wrap="square" lIns="91435" tIns="45718" rIns="91435" bIns="45718" numCol="1" anchor="ctr" anchorCtr="0" compatLnSpc="1">
              <a:prstTxWarp prst="textNoShape">
                <a:avLst/>
              </a:prstTxWarp>
              <a:spAutoFit/>
            </a:bodyPr>
            <a:lstStyle/>
            <a:p>
              <a:pPr fontAlgn="base">
                <a:spcBef>
                  <a:spcPts val="100"/>
                </a:spcBef>
                <a:spcAft>
                  <a:spcPct val="0"/>
                </a:spcAft>
              </a:pPr>
              <a:r>
                <a:rPr lang="en-US" sz="1050" dirty="0" smtClean="0">
                  <a:latin typeface="Arial" panose="020B0604020202020204" pitchFamily="34" charset="0"/>
                  <a:ea typeface="Times New Roman" pitchFamily="18" charset="0"/>
                  <a:cs typeface="Arial" panose="020B0604020202020204" pitchFamily="34" charset="0"/>
                </a:rPr>
                <a:t>On treatment</a:t>
              </a:r>
            </a:p>
            <a:p>
              <a:pPr fontAlgn="base">
                <a:spcBef>
                  <a:spcPts val="100"/>
                </a:spcBef>
                <a:spcAft>
                  <a:spcPct val="0"/>
                </a:spcAft>
              </a:pPr>
              <a:r>
                <a:rPr lang="en-US" sz="1050" dirty="0" smtClean="0">
                  <a:latin typeface="Arial" panose="020B0604020202020204" pitchFamily="34" charset="0"/>
                  <a:cs typeface="Arial" panose="020B0604020202020204" pitchFamily="34" charset="0"/>
                </a:rPr>
                <a:t>Off treatment</a:t>
              </a:r>
            </a:p>
            <a:p>
              <a:pPr fontAlgn="base">
                <a:spcBef>
                  <a:spcPts val="100"/>
                </a:spcBef>
                <a:spcAft>
                  <a:spcPct val="0"/>
                </a:spcAft>
              </a:pPr>
              <a:r>
                <a:rPr lang="en-US" sz="1050" dirty="0" smtClean="0">
                  <a:latin typeface="Arial" panose="020B0604020202020204" pitchFamily="34" charset="0"/>
                  <a:cs typeface="Arial" panose="020B0604020202020204" pitchFamily="34" charset="0"/>
                </a:rPr>
                <a:t>First response</a:t>
              </a:r>
            </a:p>
            <a:p>
              <a:pPr fontAlgn="base">
                <a:spcBef>
                  <a:spcPts val="100"/>
                </a:spcBef>
                <a:spcAft>
                  <a:spcPct val="0"/>
                </a:spcAft>
              </a:pPr>
              <a:r>
                <a:rPr lang="en-US" sz="1050" dirty="0" smtClean="0">
                  <a:latin typeface="Arial" panose="020B0604020202020204" pitchFamily="34" charset="0"/>
                  <a:cs typeface="Arial" panose="020B0604020202020204" pitchFamily="34" charset="0"/>
                </a:rPr>
                <a:t>Ongoing response</a:t>
              </a:r>
            </a:p>
          </p:txBody>
        </p:sp>
        <p:sp>
          <p:nvSpPr>
            <p:cNvPr id="301" name="Oval 134"/>
            <p:cNvSpPr>
              <a:spLocks noChangeArrowheads="1"/>
            </p:cNvSpPr>
            <p:nvPr/>
          </p:nvSpPr>
          <p:spPr bwMode="auto">
            <a:xfrm>
              <a:off x="3455740" y="3623526"/>
              <a:ext cx="91440" cy="91440"/>
            </a:xfrm>
            <a:prstGeom prst="ellipse">
              <a:avLst/>
            </a:prstGeom>
            <a:solidFill>
              <a:schemeClr val="bg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302" name="Rectangle 77"/>
            <p:cNvSpPr>
              <a:spLocks noChangeArrowheads="1"/>
            </p:cNvSpPr>
            <p:nvPr/>
          </p:nvSpPr>
          <p:spPr bwMode="auto">
            <a:xfrm>
              <a:off x="3410020" y="3444302"/>
              <a:ext cx="182880" cy="91440"/>
            </a:xfrm>
            <a:prstGeom prst="rect">
              <a:avLst/>
            </a:prstGeom>
            <a:solidFill>
              <a:srgbClr val="ED1F24"/>
            </a:solidFill>
            <a:ln>
              <a:no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303" name="Rectangle 65"/>
            <p:cNvSpPr>
              <a:spLocks noChangeArrowheads="1"/>
            </p:cNvSpPr>
            <p:nvPr/>
          </p:nvSpPr>
          <p:spPr bwMode="auto">
            <a:xfrm>
              <a:off x="3410020" y="3271015"/>
              <a:ext cx="182880" cy="91440"/>
            </a:xfrm>
            <a:prstGeom prst="rect">
              <a:avLst/>
            </a:prstGeom>
            <a:solidFill>
              <a:srgbClr val="0D71BA"/>
            </a:solidFill>
            <a:ln>
              <a:no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grpSp>
        <p:nvGrpSpPr>
          <p:cNvPr id="9" name="Group 259"/>
          <p:cNvGrpSpPr/>
          <p:nvPr/>
        </p:nvGrpSpPr>
        <p:grpSpPr>
          <a:xfrm>
            <a:off x="1200117" y="856167"/>
            <a:ext cx="1822504" cy="3178528"/>
            <a:chOff x="1142967" y="1123708"/>
            <a:chExt cx="1822504" cy="3178528"/>
          </a:xfrm>
        </p:grpSpPr>
        <p:sp>
          <p:nvSpPr>
            <p:cNvPr id="187" name="Oval 7"/>
            <p:cNvSpPr>
              <a:spLocks noChangeAspect="1" noChangeArrowheads="1"/>
            </p:cNvSpPr>
            <p:nvPr/>
          </p:nvSpPr>
          <p:spPr bwMode="auto">
            <a:xfrm>
              <a:off x="1319112" y="3181547"/>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 name="Oval 10"/>
            <p:cNvSpPr>
              <a:spLocks noChangeAspect="1" noChangeArrowheads="1"/>
            </p:cNvSpPr>
            <p:nvPr/>
          </p:nvSpPr>
          <p:spPr bwMode="auto">
            <a:xfrm>
              <a:off x="1210715" y="3385142"/>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9" name="Oval 13"/>
            <p:cNvSpPr>
              <a:spLocks noChangeAspect="1" noChangeArrowheads="1"/>
            </p:cNvSpPr>
            <p:nvPr/>
          </p:nvSpPr>
          <p:spPr bwMode="auto">
            <a:xfrm>
              <a:off x="1254751" y="3484418"/>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0" name="Oval 16"/>
            <p:cNvSpPr>
              <a:spLocks noChangeAspect="1" noChangeArrowheads="1"/>
            </p:cNvSpPr>
            <p:nvPr/>
          </p:nvSpPr>
          <p:spPr bwMode="auto">
            <a:xfrm>
              <a:off x="1292014" y="3583691"/>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Oval 19"/>
            <p:cNvSpPr>
              <a:spLocks noChangeAspect="1" noChangeArrowheads="1"/>
            </p:cNvSpPr>
            <p:nvPr/>
          </p:nvSpPr>
          <p:spPr bwMode="auto">
            <a:xfrm>
              <a:off x="1219183" y="3635851"/>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22"/>
            <p:cNvSpPr>
              <a:spLocks noChangeAspect="1" noChangeArrowheads="1"/>
            </p:cNvSpPr>
            <p:nvPr/>
          </p:nvSpPr>
          <p:spPr bwMode="auto">
            <a:xfrm>
              <a:off x="1219183" y="3682964"/>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25"/>
            <p:cNvSpPr>
              <a:spLocks noChangeAspect="1" noChangeArrowheads="1"/>
            </p:cNvSpPr>
            <p:nvPr/>
          </p:nvSpPr>
          <p:spPr bwMode="auto">
            <a:xfrm>
              <a:off x="1227651" y="3735125"/>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28"/>
            <p:cNvSpPr>
              <a:spLocks noChangeAspect="1" noChangeArrowheads="1"/>
            </p:cNvSpPr>
            <p:nvPr/>
          </p:nvSpPr>
          <p:spPr bwMode="auto">
            <a:xfrm>
              <a:off x="1203941" y="3834400"/>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Oval 31"/>
            <p:cNvSpPr>
              <a:spLocks noChangeAspect="1" noChangeArrowheads="1"/>
            </p:cNvSpPr>
            <p:nvPr/>
          </p:nvSpPr>
          <p:spPr bwMode="auto">
            <a:xfrm>
              <a:off x="1254751" y="3284185"/>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6" name="Oval 35"/>
            <p:cNvSpPr>
              <a:spLocks noChangeAspect="1" noChangeArrowheads="1"/>
            </p:cNvSpPr>
            <p:nvPr/>
          </p:nvSpPr>
          <p:spPr bwMode="auto">
            <a:xfrm>
              <a:off x="1195472" y="3536577"/>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7" name="Oval 75"/>
            <p:cNvSpPr>
              <a:spLocks noChangeAspect="1" noChangeArrowheads="1"/>
            </p:cNvSpPr>
            <p:nvPr/>
          </p:nvSpPr>
          <p:spPr bwMode="auto">
            <a:xfrm>
              <a:off x="1215797" y="4189431"/>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8" name="Oval 81"/>
            <p:cNvSpPr>
              <a:spLocks noChangeAspect="1" noChangeArrowheads="1"/>
            </p:cNvSpPr>
            <p:nvPr/>
          </p:nvSpPr>
          <p:spPr bwMode="auto">
            <a:xfrm>
              <a:off x="2438657" y="4093523"/>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84"/>
            <p:cNvSpPr>
              <a:spLocks noChangeAspect="1" noChangeArrowheads="1"/>
            </p:cNvSpPr>
            <p:nvPr/>
          </p:nvSpPr>
          <p:spPr bwMode="auto">
            <a:xfrm>
              <a:off x="1905137" y="3886560"/>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Oval 88"/>
            <p:cNvSpPr>
              <a:spLocks noChangeAspect="1" noChangeArrowheads="1"/>
            </p:cNvSpPr>
            <p:nvPr/>
          </p:nvSpPr>
          <p:spPr bwMode="auto">
            <a:xfrm>
              <a:off x="1203941" y="3783922"/>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Oval 94"/>
            <p:cNvSpPr>
              <a:spLocks noChangeAspect="1" noChangeArrowheads="1"/>
            </p:cNvSpPr>
            <p:nvPr/>
          </p:nvSpPr>
          <p:spPr bwMode="auto">
            <a:xfrm>
              <a:off x="2804500" y="3432256"/>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98"/>
            <p:cNvSpPr>
              <a:spLocks noChangeAspect="1" noChangeArrowheads="1"/>
            </p:cNvSpPr>
            <p:nvPr/>
          </p:nvSpPr>
          <p:spPr bwMode="auto">
            <a:xfrm>
              <a:off x="1303871" y="1123708"/>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Oval 104"/>
            <p:cNvSpPr>
              <a:spLocks noChangeAspect="1" noChangeArrowheads="1"/>
            </p:cNvSpPr>
            <p:nvPr/>
          </p:nvSpPr>
          <p:spPr bwMode="auto">
            <a:xfrm>
              <a:off x="1219183" y="1175870"/>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Oval 109"/>
            <p:cNvSpPr>
              <a:spLocks noChangeAspect="1" noChangeArrowheads="1"/>
            </p:cNvSpPr>
            <p:nvPr/>
          </p:nvSpPr>
          <p:spPr bwMode="auto">
            <a:xfrm>
              <a:off x="1203941" y="1224666"/>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13"/>
            <p:cNvSpPr>
              <a:spLocks noChangeAspect="1" noChangeArrowheads="1"/>
            </p:cNvSpPr>
            <p:nvPr/>
          </p:nvSpPr>
          <p:spPr bwMode="auto">
            <a:xfrm>
              <a:off x="2755380" y="1327305"/>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Oval 118"/>
            <p:cNvSpPr>
              <a:spLocks noChangeAspect="1" noChangeArrowheads="1"/>
            </p:cNvSpPr>
            <p:nvPr/>
          </p:nvSpPr>
          <p:spPr bwMode="auto">
            <a:xfrm>
              <a:off x="1227651" y="1376101"/>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Oval 123"/>
            <p:cNvSpPr>
              <a:spLocks noChangeAspect="1" noChangeArrowheads="1"/>
            </p:cNvSpPr>
            <p:nvPr/>
          </p:nvSpPr>
          <p:spPr bwMode="auto">
            <a:xfrm>
              <a:off x="1171759" y="1275143"/>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Oval 129"/>
            <p:cNvSpPr>
              <a:spLocks noChangeAspect="1" noChangeArrowheads="1"/>
            </p:cNvSpPr>
            <p:nvPr/>
          </p:nvSpPr>
          <p:spPr bwMode="auto">
            <a:xfrm>
              <a:off x="1242896" y="1426579"/>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Oval 134"/>
            <p:cNvSpPr>
              <a:spLocks noChangeAspect="1" noChangeArrowheads="1"/>
            </p:cNvSpPr>
            <p:nvPr/>
          </p:nvSpPr>
          <p:spPr bwMode="auto">
            <a:xfrm>
              <a:off x="1837389" y="1475376"/>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Oval 139"/>
            <p:cNvSpPr>
              <a:spLocks noChangeAspect="1" noChangeArrowheads="1"/>
            </p:cNvSpPr>
            <p:nvPr/>
          </p:nvSpPr>
          <p:spPr bwMode="auto">
            <a:xfrm>
              <a:off x="1239509" y="1527537"/>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Oval 143"/>
            <p:cNvSpPr>
              <a:spLocks noChangeAspect="1" noChangeArrowheads="1"/>
            </p:cNvSpPr>
            <p:nvPr/>
          </p:nvSpPr>
          <p:spPr bwMode="auto">
            <a:xfrm>
              <a:off x="1251364" y="1579696"/>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Oval 148"/>
            <p:cNvSpPr>
              <a:spLocks noChangeAspect="1" noChangeArrowheads="1"/>
            </p:cNvSpPr>
            <p:nvPr/>
          </p:nvSpPr>
          <p:spPr bwMode="auto">
            <a:xfrm>
              <a:off x="1283546" y="1626811"/>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Oval 152"/>
            <p:cNvSpPr>
              <a:spLocks noChangeAspect="1" noChangeArrowheads="1"/>
            </p:cNvSpPr>
            <p:nvPr/>
          </p:nvSpPr>
          <p:spPr bwMode="auto">
            <a:xfrm>
              <a:off x="2901040" y="1678970"/>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Oval 158"/>
            <p:cNvSpPr>
              <a:spLocks noChangeAspect="1" noChangeArrowheads="1"/>
            </p:cNvSpPr>
            <p:nvPr/>
          </p:nvSpPr>
          <p:spPr bwMode="auto">
            <a:xfrm>
              <a:off x="1259834" y="1726085"/>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Oval 162"/>
            <p:cNvSpPr>
              <a:spLocks noChangeAspect="1" noChangeArrowheads="1"/>
            </p:cNvSpPr>
            <p:nvPr/>
          </p:nvSpPr>
          <p:spPr bwMode="auto">
            <a:xfrm>
              <a:off x="1242896" y="1778246"/>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68"/>
            <p:cNvSpPr>
              <a:spLocks noChangeAspect="1" noChangeArrowheads="1"/>
            </p:cNvSpPr>
            <p:nvPr/>
          </p:nvSpPr>
          <p:spPr bwMode="auto">
            <a:xfrm>
              <a:off x="1254751" y="1830406"/>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72"/>
            <p:cNvSpPr>
              <a:spLocks noChangeAspect="1" noChangeArrowheads="1"/>
            </p:cNvSpPr>
            <p:nvPr/>
          </p:nvSpPr>
          <p:spPr bwMode="auto">
            <a:xfrm>
              <a:off x="1247977" y="1877519"/>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Oval 177"/>
            <p:cNvSpPr>
              <a:spLocks noChangeAspect="1" noChangeArrowheads="1"/>
            </p:cNvSpPr>
            <p:nvPr/>
          </p:nvSpPr>
          <p:spPr bwMode="auto">
            <a:xfrm>
              <a:off x="1271689" y="1929681"/>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Oval 181"/>
            <p:cNvSpPr>
              <a:spLocks noChangeAspect="1" noChangeArrowheads="1"/>
            </p:cNvSpPr>
            <p:nvPr/>
          </p:nvSpPr>
          <p:spPr bwMode="auto">
            <a:xfrm>
              <a:off x="1254751" y="1976794"/>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6"/>
            <p:cNvSpPr>
              <a:spLocks noChangeAspect="1" noChangeArrowheads="1"/>
            </p:cNvSpPr>
            <p:nvPr/>
          </p:nvSpPr>
          <p:spPr bwMode="auto">
            <a:xfrm>
              <a:off x="1576557" y="2028954"/>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87"/>
            <p:cNvSpPr>
              <a:spLocks noChangeAspect="1" noChangeArrowheads="1"/>
            </p:cNvSpPr>
            <p:nvPr/>
          </p:nvSpPr>
          <p:spPr bwMode="auto">
            <a:xfrm>
              <a:off x="1195472" y="2028954"/>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7"/>
            <p:cNvSpPr>
              <a:spLocks noChangeAspect="1" noChangeArrowheads="1"/>
            </p:cNvSpPr>
            <p:nvPr/>
          </p:nvSpPr>
          <p:spPr bwMode="auto">
            <a:xfrm>
              <a:off x="1254751" y="2128229"/>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Oval 201"/>
            <p:cNvSpPr>
              <a:spLocks noChangeAspect="1" noChangeArrowheads="1"/>
            </p:cNvSpPr>
            <p:nvPr/>
          </p:nvSpPr>
          <p:spPr bwMode="auto">
            <a:xfrm>
              <a:off x="1247977" y="2180390"/>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207"/>
            <p:cNvSpPr>
              <a:spLocks noChangeAspect="1" noChangeArrowheads="1"/>
            </p:cNvSpPr>
            <p:nvPr/>
          </p:nvSpPr>
          <p:spPr bwMode="auto">
            <a:xfrm>
              <a:off x="1620594" y="2229187"/>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213"/>
            <p:cNvSpPr>
              <a:spLocks noChangeAspect="1" noChangeArrowheads="1"/>
            </p:cNvSpPr>
            <p:nvPr/>
          </p:nvSpPr>
          <p:spPr bwMode="auto">
            <a:xfrm>
              <a:off x="1254751" y="2279665"/>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Oval 217"/>
            <p:cNvSpPr>
              <a:spLocks noChangeAspect="1" noChangeArrowheads="1"/>
            </p:cNvSpPr>
            <p:nvPr/>
          </p:nvSpPr>
          <p:spPr bwMode="auto">
            <a:xfrm>
              <a:off x="1210716" y="2328461"/>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Oval 223"/>
            <p:cNvSpPr>
              <a:spLocks noChangeAspect="1" noChangeArrowheads="1"/>
            </p:cNvSpPr>
            <p:nvPr/>
          </p:nvSpPr>
          <p:spPr bwMode="auto">
            <a:xfrm>
              <a:off x="1142967" y="2380623"/>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Oval 228"/>
            <p:cNvSpPr>
              <a:spLocks noChangeAspect="1" noChangeArrowheads="1"/>
            </p:cNvSpPr>
            <p:nvPr/>
          </p:nvSpPr>
          <p:spPr bwMode="auto">
            <a:xfrm>
              <a:off x="1251365" y="2431100"/>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Oval 233"/>
            <p:cNvSpPr>
              <a:spLocks noChangeAspect="1" noChangeArrowheads="1"/>
            </p:cNvSpPr>
            <p:nvPr/>
          </p:nvSpPr>
          <p:spPr bwMode="auto">
            <a:xfrm>
              <a:off x="1210716" y="2479896"/>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Oval 238"/>
            <p:cNvSpPr>
              <a:spLocks noChangeAspect="1" noChangeArrowheads="1"/>
            </p:cNvSpPr>
            <p:nvPr/>
          </p:nvSpPr>
          <p:spPr bwMode="auto">
            <a:xfrm>
              <a:off x="1203941" y="2532057"/>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Oval 243"/>
            <p:cNvSpPr>
              <a:spLocks noChangeAspect="1" noChangeArrowheads="1"/>
            </p:cNvSpPr>
            <p:nvPr/>
          </p:nvSpPr>
          <p:spPr bwMode="auto">
            <a:xfrm>
              <a:off x="1280158" y="2579171"/>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47"/>
            <p:cNvSpPr>
              <a:spLocks noChangeAspect="1" noChangeArrowheads="1"/>
            </p:cNvSpPr>
            <p:nvPr/>
          </p:nvSpPr>
          <p:spPr bwMode="auto">
            <a:xfrm>
              <a:off x="1292013" y="2631331"/>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53"/>
            <p:cNvSpPr>
              <a:spLocks noChangeAspect="1" noChangeArrowheads="1"/>
            </p:cNvSpPr>
            <p:nvPr/>
          </p:nvSpPr>
          <p:spPr bwMode="auto">
            <a:xfrm>
              <a:off x="1247976" y="2683491"/>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Oval 258"/>
            <p:cNvSpPr>
              <a:spLocks noChangeAspect="1" noChangeArrowheads="1"/>
            </p:cNvSpPr>
            <p:nvPr/>
          </p:nvSpPr>
          <p:spPr bwMode="auto">
            <a:xfrm>
              <a:off x="1247976" y="2730606"/>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Oval 263"/>
            <p:cNvSpPr>
              <a:spLocks noChangeAspect="1" noChangeArrowheads="1"/>
            </p:cNvSpPr>
            <p:nvPr/>
          </p:nvSpPr>
          <p:spPr bwMode="auto">
            <a:xfrm>
              <a:off x="1219183" y="2782765"/>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67"/>
            <p:cNvSpPr>
              <a:spLocks noChangeAspect="1" noChangeArrowheads="1"/>
            </p:cNvSpPr>
            <p:nvPr/>
          </p:nvSpPr>
          <p:spPr bwMode="auto">
            <a:xfrm>
              <a:off x="1236122" y="2829878"/>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73"/>
            <p:cNvSpPr>
              <a:spLocks noChangeAspect="1" noChangeArrowheads="1"/>
            </p:cNvSpPr>
            <p:nvPr/>
          </p:nvSpPr>
          <p:spPr bwMode="auto">
            <a:xfrm>
              <a:off x="1254751" y="2882040"/>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Oval 277"/>
            <p:cNvSpPr>
              <a:spLocks noChangeAspect="1" noChangeArrowheads="1"/>
            </p:cNvSpPr>
            <p:nvPr/>
          </p:nvSpPr>
          <p:spPr bwMode="auto">
            <a:xfrm>
              <a:off x="1271688" y="2930836"/>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83"/>
            <p:cNvSpPr>
              <a:spLocks noChangeAspect="1" noChangeArrowheads="1"/>
            </p:cNvSpPr>
            <p:nvPr/>
          </p:nvSpPr>
          <p:spPr bwMode="auto">
            <a:xfrm>
              <a:off x="1203940" y="2981314"/>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Oval 287"/>
            <p:cNvSpPr>
              <a:spLocks noChangeAspect="1" noChangeArrowheads="1"/>
            </p:cNvSpPr>
            <p:nvPr/>
          </p:nvSpPr>
          <p:spPr bwMode="auto">
            <a:xfrm>
              <a:off x="1254751" y="3033476"/>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92"/>
            <p:cNvSpPr>
              <a:spLocks noChangeAspect="1" noChangeArrowheads="1"/>
            </p:cNvSpPr>
            <p:nvPr/>
          </p:nvSpPr>
          <p:spPr bwMode="auto">
            <a:xfrm>
              <a:off x="1568088" y="3082272"/>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Oval 298"/>
            <p:cNvSpPr>
              <a:spLocks noChangeAspect="1" noChangeArrowheads="1"/>
            </p:cNvSpPr>
            <p:nvPr/>
          </p:nvSpPr>
          <p:spPr bwMode="auto">
            <a:xfrm>
              <a:off x="1271688" y="3132749"/>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303"/>
            <p:cNvSpPr>
              <a:spLocks noChangeAspect="1" noChangeArrowheads="1"/>
            </p:cNvSpPr>
            <p:nvPr/>
          </p:nvSpPr>
          <p:spPr bwMode="auto">
            <a:xfrm>
              <a:off x="1210715" y="3233707"/>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Oval 308"/>
            <p:cNvSpPr>
              <a:spLocks noChangeAspect="1" noChangeArrowheads="1"/>
            </p:cNvSpPr>
            <p:nvPr/>
          </p:nvSpPr>
          <p:spPr bwMode="auto">
            <a:xfrm>
              <a:off x="1239508" y="3332982"/>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314"/>
            <p:cNvSpPr>
              <a:spLocks noChangeAspect="1" noChangeArrowheads="1"/>
            </p:cNvSpPr>
            <p:nvPr/>
          </p:nvSpPr>
          <p:spPr bwMode="auto">
            <a:xfrm>
              <a:off x="1195473" y="4046410"/>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Oval 319"/>
            <p:cNvSpPr>
              <a:spLocks noChangeAspect="1" noChangeArrowheads="1"/>
            </p:cNvSpPr>
            <p:nvPr/>
          </p:nvSpPr>
          <p:spPr bwMode="auto">
            <a:xfrm>
              <a:off x="1236122" y="4142318"/>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Oval 327"/>
            <p:cNvSpPr>
              <a:spLocks noChangeAspect="1" noChangeArrowheads="1"/>
            </p:cNvSpPr>
            <p:nvPr/>
          </p:nvSpPr>
          <p:spPr bwMode="auto">
            <a:xfrm>
              <a:off x="1236122" y="4238228"/>
              <a:ext cx="64431" cy="64008"/>
            </a:xfrm>
            <a:prstGeom prst="ellipse">
              <a:avLst/>
            </a:pr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xmlns="" val="11938580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888" y="227557"/>
            <a:ext cx="8229600" cy="747713"/>
          </a:xfrm>
        </p:spPr>
        <p:txBody>
          <a:bodyPr/>
          <a:lstStyle/>
          <a:p>
            <a:pPr algn="ctr"/>
            <a:r>
              <a:rPr lang="en-US" sz="3200" dirty="0"/>
              <a:t>ORR in Patient Subgroups</a:t>
            </a:r>
            <a:endParaRPr lang="en-US" sz="3000" dirty="0"/>
          </a:p>
        </p:txBody>
      </p:sp>
      <p:graphicFrame>
        <p:nvGraphicFramePr>
          <p:cNvPr id="52" name="Table 51"/>
          <p:cNvGraphicFramePr>
            <a:graphicFrameLocks noGrp="1"/>
          </p:cNvGraphicFramePr>
          <p:nvPr>
            <p:extLst>
              <p:ext uri="{D42A27DB-BD31-4B8C-83A1-F6EECF244321}">
                <p14:modId xmlns:p14="http://schemas.microsoft.com/office/powerpoint/2010/main" xmlns="" val="2826913978"/>
              </p:ext>
            </p:extLst>
          </p:nvPr>
        </p:nvGraphicFramePr>
        <p:xfrm>
          <a:off x="482600" y="755874"/>
          <a:ext cx="8284118" cy="3918605"/>
        </p:xfrm>
        <a:graphic>
          <a:graphicData uri="http://schemas.openxmlformats.org/drawingml/2006/table">
            <a:tbl>
              <a:tblPr firstRow="1">
                <a:tableStyleId>{B301B821-A1FF-4177-AEE7-76D212191A09}</a:tableStyleId>
              </a:tblPr>
              <a:tblGrid>
                <a:gridCol w="1617863"/>
                <a:gridCol w="930915"/>
                <a:gridCol w="930915"/>
                <a:gridCol w="930915"/>
                <a:gridCol w="930915"/>
                <a:gridCol w="930915"/>
                <a:gridCol w="2011680"/>
              </a:tblGrid>
              <a:tr h="400050">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en-US" sz="1100" b="1" i="1" baseline="0" dirty="0" smtClean="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90000"/>
                        </a:lnSpc>
                      </a:pPr>
                      <a:r>
                        <a:rPr lang="en-US" sz="1100" b="1" dirty="0" smtClean="0">
                          <a:solidFill>
                            <a:schemeClr val="tx1"/>
                          </a:solidFill>
                          <a:latin typeface="+mn-lt"/>
                          <a:cs typeface="Arial" panose="020B0604020202020204" pitchFamily="34" charset="0"/>
                        </a:rPr>
                        <a:t>Events/Patients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US" sz="1050" b="1" dirty="0" smtClean="0">
                        <a:solidFill>
                          <a:schemeClr val="tx1"/>
                        </a:solidFill>
                        <a:latin typeface="+mn-lt"/>
                        <a:cs typeface="Arial" panose="020B0604020202020204" pitchFamily="34" charset="0"/>
                      </a:endParaRPr>
                    </a:p>
                  </a:txBody>
                  <a:tcPr marL="45720" marR="45720" anchor="ctr">
                    <a:lnL w="12700" cap="flat" cmpd="sng" algn="ctr">
                      <a:solidFill>
                        <a:srgbClr val="0F777F"/>
                      </a:solidFill>
                      <a:prstDash val="solid"/>
                      <a:round/>
                      <a:headEnd type="none" w="med" len="med"/>
                      <a:tailEnd type="none" w="med" len="med"/>
                    </a:lnL>
                    <a:lnR w="12700" cap="flat" cmpd="sng" algn="ctr">
                      <a:solidFill>
                        <a:srgbClr val="0F777F"/>
                      </a:solidFill>
                      <a:prstDash val="solid"/>
                      <a:round/>
                      <a:headEnd type="none" w="med" len="med"/>
                      <a:tailEnd type="none" w="med" len="med"/>
                    </a:lnR>
                    <a:lnT w="12700" cap="flat" cmpd="sng" algn="ctr">
                      <a:solidFill>
                        <a:srgbClr val="0F777F"/>
                      </a:solidFill>
                      <a:prstDash val="solid"/>
                      <a:round/>
                      <a:headEnd type="none" w="med" len="med"/>
                      <a:tailEnd type="none" w="med" len="med"/>
                    </a:lnT>
                    <a:lnB w="12700" cap="flat" cmpd="sng" algn="ctr">
                      <a:solidFill>
                        <a:srgbClr val="0F777F"/>
                      </a:solidFill>
                      <a:prstDash val="solid"/>
                      <a:round/>
                      <a:headEnd type="none" w="med" len="med"/>
                      <a:tailEnd type="none" w="med" len="med"/>
                    </a:lnB>
                    <a:noFill/>
                  </a:tcPr>
                </a:tc>
                <a:tc>
                  <a:txBody>
                    <a:bodyPr/>
                    <a:lstStyle/>
                    <a:p>
                      <a:pPr algn="ctr">
                        <a:lnSpc>
                          <a:spcPct val="90000"/>
                        </a:lnSpc>
                      </a:pPr>
                      <a:endParaRPr lang="en-US" sz="1100" b="1" dirty="0" smtClean="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US" sz="1100" b="1" dirty="0" smtClean="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US" sz="1100" b="1" dirty="0" smtClean="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100" b="1" dirty="0" err="1" smtClean="0">
                          <a:solidFill>
                            <a:schemeClr val="tx1"/>
                          </a:solidFill>
                          <a:latin typeface="+mn-lt"/>
                          <a:cs typeface="Arial" panose="020B0604020202020204" pitchFamily="34" charset="0"/>
                        </a:rPr>
                        <a:t>Unweighted</a:t>
                      </a:r>
                      <a:r>
                        <a:rPr lang="en-US" sz="1100" b="1" baseline="0" dirty="0" smtClean="0">
                          <a:solidFill>
                            <a:schemeClr val="tx1"/>
                          </a:solidFill>
                          <a:latin typeface="+mn-lt"/>
                          <a:cs typeface="Arial" panose="020B0604020202020204" pitchFamily="34" charset="0"/>
                        </a:rPr>
                        <a:t> ORR difference (95% CI)</a:t>
                      </a:r>
                      <a:endParaRPr lang="en-US" sz="1100" b="1" dirty="0" smtClean="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400050">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en-US" sz="1100" b="1" i="1" baseline="0" dirty="0" smtClean="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100" b="1" dirty="0" smtClean="0">
                          <a:solidFill>
                            <a:schemeClr val="tx1"/>
                          </a:solidFill>
                          <a:latin typeface="+mn-lt"/>
                          <a:cs typeface="Arial" panose="020B0604020202020204" pitchFamily="34" charset="0"/>
                        </a:rPr>
                        <a:t>NIVO + IPI</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100" b="1" dirty="0" smtClean="0">
                          <a:solidFill>
                            <a:schemeClr val="tx1"/>
                          </a:solidFill>
                          <a:latin typeface="+mn-lt"/>
                          <a:cs typeface="Arial" panose="020B0604020202020204" pitchFamily="34" charset="0"/>
                        </a:rPr>
                        <a:t>IPI</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US" sz="1100" b="1" dirty="0" smtClean="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US" sz="1100" b="1" dirty="0" smtClean="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US" sz="1100" b="1" dirty="0" smtClean="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US" sz="1100" b="1" dirty="0" smtClean="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7271">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100" b="1" i="0" baseline="0" dirty="0" smtClean="0">
                          <a:solidFill>
                            <a:schemeClr val="tx1"/>
                          </a:solidFill>
                          <a:latin typeface="+mn-lt"/>
                          <a:cs typeface="Arial" panose="020B0604020202020204" pitchFamily="34" charset="0"/>
                        </a:rPr>
                        <a:t>Overall</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US" sz="1100" baseline="0" dirty="0" smtClean="0">
                          <a:solidFill>
                            <a:schemeClr val="tx1"/>
                          </a:solidFill>
                          <a:latin typeface="+mn-lt"/>
                          <a:cs typeface="Arial" panose="020B0604020202020204" pitchFamily="34" charset="0"/>
                        </a:rPr>
                        <a:t>56/95</a:t>
                      </a:r>
                      <a:endParaRPr lang="en-US" sz="110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US" sz="1100" baseline="0" dirty="0" smtClean="0">
                          <a:solidFill>
                            <a:schemeClr val="tx1"/>
                          </a:solidFill>
                          <a:latin typeface="+mn-lt"/>
                          <a:cs typeface="Arial" panose="020B0604020202020204" pitchFamily="34" charset="0"/>
                        </a:rPr>
                        <a:t>5/47</a:t>
                      </a:r>
                      <a:endParaRPr lang="en-US" sz="110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90000"/>
                        </a:lnSpc>
                        <a:spcBef>
                          <a:spcPts val="0"/>
                        </a:spcBef>
                        <a:spcAft>
                          <a:spcPts val="0"/>
                        </a:spcAft>
                        <a:buClrTx/>
                        <a:buSzTx/>
                        <a:buFontTx/>
                        <a:buNone/>
                        <a:tabLst/>
                        <a:defRPr/>
                      </a:pPr>
                      <a:r>
                        <a:rPr lang="en-US" sz="1100" b="0" dirty="0" smtClean="0">
                          <a:solidFill>
                            <a:schemeClr val="tx1"/>
                          </a:solidFill>
                        </a:rPr>
                        <a:t>48% (33</a:t>
                      </a:r>
                      <a:r>
                        <a:rPr lang="en-US" sz="1100" b="0" dirty="0" smtClean="0">
                          <a:solidFill>
                            <a:schemeClr val="tx1"/>
                          </a:solidFill>
                          <a:latin typeface="Calibri"/>
                        </a:rPr>
                        <a:t>‒</a:t>
                      </a:r>
                      <a:r>
                        <a:rPr lang="en-US" sz="1100" b="0" dirty="0" smtClean="0">
                          <a:solidFill>
                            <a:schemeClr val="tx1"/>
                          </a:solidFill>
                          <a:latin typeface="+mn-lt"/>
                        </a:rPr>
                        <a:t>59</a:t>
                      </a:r>
                      <a:r>
                        <a:rPr lang="en-US" sz="1100" b="0" dirty="0" smtClean="0">
                          <a:solidFill>
                            <a:schemeClr val="tx1"/>
                          </a:solidFill>
                        </a:rPr>
                        <a:t>)</a:t>
                      </a:r>
                      <a:endParaRPr lang="en-US" sz="1100" b="1" dirty="0" smtClean="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0050">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100" b="1" i="0" baseline="0" dirty="0" smtClean="0">
                          <a:solidFill>
                            <a:schemeClr val="tx1"/>
                          </a:solidFill>
                          <a:latin typeface="+mn-lt"/>
                          <a:cs typeface="Arial" panose="020B0604020202020204" pitchFamily="34" charset="0"/>
                        </a:rPr>
                        <a:t>M Stage at study entry</a:t>
                      </a:r>
                      <a:endParaRPr lang="en-US" sz="1100" i="0" baseline="0" dirty="0" smtClean="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47271">
                <a:tc>
                  <a:txBody>
                    <a:bodyPr/>
                    <a:lstStyle/>
                    <a:p>
                      <a:pPr marL="182880" marR="0" indent="0" algn="l" defTabSz="914400" rtl="0" eaLnBrk="1" fontAlgn="auto" latinLnBrk="0" hangingPunct="1">
                        <a:lnSpc>
                          <a:spcPct val="90000"/>
                        </a:lnSpc>
                        <a:spcBef>
                          <a:spcPts val="0"/>
                        </a:spcBef>
                        <a:spcAft>
                          <a:spcPts val="0"/>
                        </a:spcAft>
                        <a:buClrTx/>
                        <a:buSzTx/>
                        <a:buFontTx/>
                        <a:buNone/>
                        <a:tabLst/>
                        <a:defRPr/>
                      </a:pPr>
                      <a:r>
                        <a:rPr lang="en-US" sz="1100" i="0" baseline="0" dirty="0" smtClean="0">
                          <a:solidFill>
                            <a:schemeClr val="tx1"/>
                          </a:solidFill>
                          <a:latin typeface="+mn-lt"/>
                          <a:cs typeface="Arial" panose="020B0604020202020204" pitchFamily="34" charset="0"/>
                        </a:rPr>
                        <a:t>M1c</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US" sz="1100" baseline="0" dirty="0" smtClean="0">
                          <a:solidFill>
                            <a:schemeClr val="tx1"/>
                          </a:solidFill>
                          <a:latin typeface="+mn-lt"/>
                          <a:cs typeface="Arial" panose="020B0604020202020204" pitchFamily="34" charset="0"/>
                        </a:rPr>
                        <a:t>26/44</a:t>
                      </a:r>
                      <a:endParaRPr lang="en-US" sz="110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US" sz="1100" baseline="0" dirty="0" smtClean="0">
                          <a:solidFill>
                            <a:schemeClr val="tx1"/>
                          </a:solidFill>
                          <a:latin typeface="+mn-lt"/>
                          <a:cs typeface="Arial" panose="020B0604020202020204" pitchFamily="34" charset="0"/>
                        </a:rPr>
                        <a:t>5/21</a:t>
                      </a:r>
                      <a:endParaRPr lang="en-US" sz="110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90000"/>
                        </a:lnSpc>
                        <a:spcBef>
                          <a:spcPts val="0"/>
                        </a:spcBef>
                        <a:spcAft>
                          <a:spcPts val="0"/>
                        </a:spcAft>
                        <a:buClrTx/>
                        <a:buSzTx/>
                        <a:buFontTx/>
                        <a:buNone/>
                        <a:tabLst/>
                        <a:defRPr/>
                      </a:pPr>
                      <a:r>
                        <a:rPr lang="en-US" sz="1100" b="0" dirty="0" smtClean="0">
                          <a:solidFill>
                            <a:schemeClr val="tx1"/>
                          </a:solidFill>
                        </a:rPr>
                        <a:t>35% (9</a:t>
                      </a:r>
                      <a:r>
                        <a:rPr lang="en-US" sz="1100" b="0" dirty="0" smtClean="0">
                          <a:solidFill>
                            <a:schemeClr val="tx1"/>
                          </a:solidFill>
                          <a:latin typeface="Calibri"/>
                        </a:rPr>
                        <a:t>‒</a:t>
                      </a:r>
                      <a:r>
                        <a:rPr lang="en-US" sz="1100" b="0" dirty="0" smtClean="0">
                          <a:solidFill>
                            <a:schemeClr val="tx1"/>
                          </a:solidFill>
                          <a:latin typeface="+mn-lt"/>
                        </a:rPr>
                        <a:t>54</a:t>
                      </a:r>
                      <a:r>
                        <a:rPr lang="en-US" sz="1100" b="0" dirty="0" smtClean="0">
                          <a:solidFill>
                            <a:schemeClr val="tx1"/>
                          </a:solidFill>
                        </a:rPr>
                        <a:t>)</a:t>
                      </a:r>
                      <a:endParaRPr lang="en-US" sz="1100" b="1" dirty="0" smtClean="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47271">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100" b="1" i="0" strike="noStrike" baseline="0" dirty="0" smtClean="0">
                          <a:solidFill>
                            <a:schemeClr val="tx1"/>
                          </a:solidFill>
                          <a:latin typeface="+mn-lt"/>
                          <a:cs typeface="Arial" panose="020B0604020202020204" pitchFamily="34" charset="0"/>
                        </a:rPr>
                        <a:t>Age category</a:t>
                      </a:r>
                      <a:endParaRPr lang="en-US" sz="1100" b="1" i="0" strike="sngStrike" baseline="0" dirty="0" smtClean="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1"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1"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1"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1"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1"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1"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47271">
                <a:tc>
                  <a:txBody>
                    <a:bodyPr/>
                    <a:lstStyle/>
                    <a:p>
                      <a:pPr marL="182880" marR="0" indent="0" algn="l" defTabSz="914400" rtl="0" eaLnBrk="1" fontAlgn="auto" latinLnBrk="0" hangingPunct="1">
                        <a:lnSpc>
                          <a:spcPct val="90000"/>
                        </a:lnSpc>
                        <a:spcBef>
                          <a:spcPts val="0"/>
                        </a:spcBef>
                        <a:spcAft>
                          <a:spcPts val="0"/>
                        </a:spcAft>
                        <a:buClrTx/>
                        <a:buSzTx/>
                        <a:buFontTx/>
                        <a:buNone/>
                        <a:tabLst/>
                        <a:defRPr/>
                      </a:pPr>
                      <a:r>
                        <a:rPr lang="en-US" sz="1100" b="0" i="0" strike="noStrike" baseline="0" dirty="0" smtClean="0">
                          <a:solidFill>
                            <a:schemeClr val="tx1"/>
                          </a:solidFill>
                          <a:latin typeface="+mn-lt"/>
                          <a:cs typeface="Arial" panose="020B0604020202020204" pitchFamily="34" charset="0"/>
                        </a:rPr>
                        <a:t>&lt;65 years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US" sz="1100" b="0" baseline="0" dirty="0" smtClean="0">
                          <a:solidFill>
                            <a:schemeClr val="tx1"/>
                          </a:solidFill>
                          <a:latin typeface="+mn-lt"/>
                          <a:cs typeface="Arial" panose="020B0604020202020204" pitchFamily="34" charset="0"/>
                        </a:rPr>
                        <a:t>31/48</a:t>
                      </a: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US" sz="1100" b="0" baseline="0" dirty="0" smtClean="0">
                          <a:solidFill>
                            <a:schemeClr val="tx1"/>
                          </a:solidFill>
                          <a:latin typeface="+mn-lt"/>
                          <a:cs typeface="Arial" panose="020B0604020202020204" pitchFamily="34" charset="0"/>
                        </a:rPr>
                        <a:t>0/20</a:t>
                      </a: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90000"/>
                        </a:lnSpc>
                        <a:spcBef>
                          <a:spcPts val="0"/>
                        </a:spcBef>
                        <a:spcAft>
                          <a:spcPts val="0"/>
                        </a:spcAft>
                        <a:buClrTx/>
                        <a:buSzTx/>
                        <a:buFontTx/>
                        <a:buNone/>
                        <a:tabLst/>
                        <a:defRPr/>
                      </a:pPr>
                      <a:r>
                        <a:rPr lang="en-US" sz="1100" b="0" dirty="0" smtClean="0">
                          <a:solidFill>
                            <a:schemeClr val="tx1"/>
                          </a:solidFill>
                        </a:rPr>
                        <a:t>65% (43</a:t>
                      </a:r>
                      <a:r>
                        <a:rPr lang="en-US" sz="1100" b="0" dirty="0" smtClean="0">
                          <a:solidFill>
                            <a:schemeClr val="tx1"/>
                          </a:solidFill>
                          <a:latin typeface="Calibri"/>
                        </a:rPr>
                        <a:t>‒</a:t>
                      </a:r>
                      <a:r>
                        <a:rPr lang="en-US" sz="1100" b="0" dirty="0" smtClean="0">
                          <a:solidFill>
                            <a:schemeClr val="tx1"/>
                          </a:solidFill>
                          <a:latin typeface="+mn-lt"/>
                        </a:rPr>
                        <a:t>77</a:t>
                      </a:r>
                      <a:r>
                        <a:rPr lang="en-US" sz="1100" b="0" dirty="0" smtClean="0">
                          <a:solidFill>
                            <a:schemeClr val="tx1"/>
                          </a:solidFill>
                        </a:rPr>
                        <a:t>)</a:t>
                      </a:r>
                      <a:endParaRPr lang="en-US" sz="1100" b="1" dirty="0" smtClean="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47271">
                <a:tc>
                  <a:txBody>
                    <a:bodyPr/>
                    <a:lstStyle/>
                    <a:p>
                      <a:pPr marL="182880" marR="0" indent="0" algn="l" defTabSz="914400" rtl="0" eaLnBrk="1" fontAlgn="auto" latinLnBrk="0" hangingPunct="1">
                        <a:lnSpc>
                          <a:spcPct val="90000"/>
                        </a:lnSpc>
                        <a:spcBef>
                          <a:spcPts val="0"/>
                        </a:spcBef>
                        <a:spcAft>
                          <a:spcPts val="0"/>
                        </a:spcAft>
                        <a:buClrTx/>
                        <a:buSzTx/>
                        <a:buFontTx/>
                        <a:buNone/>
                        <a:tabLst/>
                        <a:defRPr/>
                      </a:pPr>
                      <a:r>
                        <a:rPr lang="en-US" sz="1100" b="0" i="0" strike="noStrike" baseline="0" dirty="0" smtClean="0">
                          <a:solidFill>
                            <a:schemeClr val="tx1"/>
                          </a:solidFill>
                          <a:latin typeface="+mn-lt"/>
                          <a:cs typeface="Arial" panose="020B0604020202020204" pitchFamily="34" charset="0"/>
                        </a:rPr>
                        <a:t>≥65 years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US" sz="1100" b="0" baseline="0" dirty="0" smtClean="0">
                          <a:solidFill>
                            <a:schemeClr val="tx1"/>
                          </a:solidFill>
                          <a:latin typeface="+mn-lt"/>
                          <a:cs typeface="Arial" panose="020B0604020202020204" pitchFamily="34" charset="0"/>
                        </a:rPr>
                        <a:t>25/47</a:t>
                      </a: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US" sz="1100" b="0" baseline="0" dirty="0" smtClean="0">
                          <a:solidFill>
                            <a:schemeClr val="tx1"/>
                          </a:solidFill>
                          <a:latin typeface="+mn-lt"/>
                          <a:cs typeface="Arial" panose="020B0604020202020204" pitchFamily="34" charset="0"/>
                        </a:rPr>
                        <a:t>5/27</a:t>
                      </a: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90000"/>
                        </a:lnSpc>
                        <a:spcBef>
                          <a:spcPts val="0"/>
                        </a:spcBef>
                        <a:spcAft>
                          <a:spcPts val="0"/>
                        </a:spcAft>
                        <a:buClrTx/>
                        <a:buSzTx/>
                        <a:buFontTx/>
                        <a:buNone/>
                        <a:tabLst/>
                        <a:defRPr/>
                      </a:pPr>
                      <a:r>
                        <a:rPr lang="en-US" sz="1100" b="0" dirty="0" smtClean="0">
                          <a:solidFill>
                            <a:schemeClr val="tx1"/>
                          </a:solidFill>
                        </a:rPr>
                        <a:t>35% (12</a:t>
                      </a:r>
                      <a:r>
                        <a:rPr lang="en-US" sz="1100" b="0" dirty="0" smtClean="0">
                          <a:solidFill>
                            <a:schemeClr val="tx1"/>
                          </a:solidFill>
                          <a:latin typeface="Calibri"/>
                        </a:rPr>
                        <a:t>‒</a:t>
                      </a:r>
                      <a:r>
                        <a:rPr lang="en-US" sz="1100" b="0" dirty="0" smtClean="0">
                          <a:solidFill>
                            <a:schemeClr val="tx1"/>
                          </a:solidFill>
                          <a:latin typeface="+mn-lt"/>
                        </a:rPr>
                        <a:t>52</a:t>
                      </a:r>
                      <a:r>
                        <a:rPr lang="en-US" sz="1100" b="0" dirty="0" smtClean="0">
                          <a:solidFill>
                            <a:schemeClr val="tx1"/>
                          </a:solidFill>
                        </a:rPr>
                        <a:t>)</a:t>
                      </a:r>
                      <a:endParaRPr lang="en-US" sz="1100" b="1" dirty="0" smtClean="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47271">
                <a:tc>
                  <a:txBody>
                    <a:bodyPr/>
                    <a:lstStyle/>
                    <a:p>
                      <a:pPr>
                        <a:lnSpc>
                          <a:spcPct val="90000"/>
                        </a:lnSpc>
                      </a:pPr>
                      <a:r>
                        <a:rPr lang="en-US" sz="1100" b="1" dirty="0" smtClean="0">
                          <a:latin typeface="+mn-lt"/>
                        </a:rPr>
                        <a:t>PD-L1 </a:t>
                      </a:r>
                      <a:r>
                        <a:rPr lang="en-US" sz="1100" b="1" dirty="0" err="1" smtClean="0">
                          <a:latin typeface="+mn-lt"/>
                        </a:rPr>
                        <a:t>status</a:t>
                      </a:r>
                      <a:r>
                        <a:rPr lang="en-US" sz="1100" b="1" baseline="30000" dirty="0" err="1" smtClean="0">
                          <a:latin typeface="+mn-lt"/>
                        </a:rPr>
                        <a:t>a</a:t>
                      </a:r>
                      <a:endParaRPr lang="en-US" sz="1100" b="1" dirty="0">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47271">
                <a:tc>
                  <a:txBody>
                    <a:bodyPr/>
                    <a:lstStyle/>
                    <a:p>
                      <a:pPr marL="182880" marR="0" indent="0" algn="l" defTabSz="914400" rtl="0" eaLnBrk="1" fontAlgn="auto" latinLnBrk="0" hangingPunct="1">
                        <a:lnSpc>
                          <a:spcPct val="90000"/>
                        </a:lnSpc>
                        <a:spcBef>
                          <a:spcPts val="0"/>
                        </a:spcBef>
                        <a:spcAft>
                          <a:spcPts val="0"/>
                        </a:spcAft>
                        <a:buClrTx/>
                        <a:buSzTx/>
                        <a:buFontTx/>
                        <a:buNone/>
                        <a:tabLst/>
                        <a:defRPr/>
                      </a:pPr>
                      <a:r>
                        <a:rPr lang="en-US" sz="1100" b="0" i="0" strike="noStrike" baseline="0" dirty="0" smtClean="0">
                          <a:solidFill>
                            <a:schemeClr val="tx1"/>
                          </a:solidFill>
                          <a:latin typeface="+mn-lt"/>
                          <a:cs typeface="Arial" panose="020B0604020202020204" pitchFamily="34" charset="0"/>
                        </a:rPr>
                        <a:t>≥5% expression</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US" sz="1100" b="0" baseline="0" dirty="0" smtClean="0">
                          <a:solidFill>
                            <a:schemeClr val="tx1"/>
                          </a:solidFill>
                          <a:latin typeface="+mn-lt"/>
                          <a:cs typeface="Arial" panose="020B0604020202020204" pitchFamily="34" charset="0"/>
                        </a:rPr>
                        <a:t>14/24</a:t>
                      </a: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US" sz="1100" b="0" baseline="0" dirty="0" smtClean="0">
                          <a:solidFill>
                            <a:schemeClr val="tx1"/>
                          </a:solidFill>
                          <a:latin typeface="+mn-lt"/>
                          <a:cs typeface="Arial" panose="020B0604020202020204" pitchFamily="34" charset="0"/>
                        </a:rPr>
                        <a:t>2/11</a:t>
                      </a: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90000"/>
                        </a:lnSpc>
                        <a:spcBef>
                          <a:spcPts val="0"/>
                        </a:spcBef>
                        <a:spcAft>
                          <a:spcPts val="0"/>
                        </a:spcAft>
                        <a:buClrTx/>
                        <a:buSzTx/>
                        <a:buFontTx/>
                        <a:buNone/>
                        <a:tabLst/>
                        <a:defRPr/>
                      </a:pPr>
                      <a:r>
                        <a:rPr lang="en-US" sz="1100" b="0" dirty="0" smtClean="0">
                          <a:solidFill>
                            <a:schemeClr val="tx1"/>
                          </a:solidFill>
                        </a:rPr>
                        <a:t>40% (5</a:t>
                      </a:r>
                      <a:r>
                        <a:rPr lang="en-US" sz="1100" b="0" dirty="0" smtClean="0">
                          <a:solidFill>
                            <a:schemeClr val="tx1"/>
                          </a:solidFill>
                          <a:latin typeface="Calibri"/>
                        </a:rPr>
                        <a:t>‒</a:t>
                      </a:r>
                      <a:r>
                        <a:rPr lang="en-US" sz="1100" b="0" dirty="0" smtClean="0">
                          <a:solidFill>
                            <a:schemeClr val="tx1"/>
                          </a:solidFill>
                          <a:latin typeface="+mn-lt"/>
                        </a:rPr>
                        <a:t>62</a:t>
                      </a:r>
                      <a:r>
                        <a:rPr lang="en-US" sz="1100" b="0" dirty="0" smtClean="0">
                          <a:solidFill>
                            <a:schemeClr val="tx1"/>
                          </a:solidFill>
                        </a:rPr>
                        <a:t>)</a:t>
                      </a:r>
                      <a:endParaRPr lang="en-US" sz="1100" b="1" dirty="0" smtClean="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47271">
                <a:tc>
                  <a:txBody>
                    <a:bodyPr/>
                    <a:lstStyle/>
                    <a:p>
                      <a:pPr marL="182880" marR="0" indent="0" algn="l" defTabSz="914400" rtl="0" eaLnBrk="1" fontAlgn="auto" latinLnBrk="0" hangingPunct="1">
                        <a:lnSpc>
                          <a:spcPct val="90000"/>
                        </a:lnSpc>
                        <a:spcBef>
                          <a:spcPts val="0"/>
                        </a:spcBef>
                        <a:spcAft>
                          <a:spcPts val="0"/>
                        </a:spcAft>
                        <a:buClrTx/>
                        <a:buSzTx/>
                        <a:buFontTx/>
                        <a:buNone/>
                        <a:tabLst/>
                        <a:defRPr/>
                      </a:pPr>
                      <a:r>
                        <a:rPr lang="en-US" sz="1100" b="0" i="0" strike="noStrike" baseline="0" dirty="0" smtClean="0">
                          <a:solidFill>
                            <a:schemeClr val="tx1"/>
                          </a:solidFill>
                          <a:latin typeface="+mn-lt"/>
                          <a:cs typeface="Arial" panose="020B0604020202020204" pitchFamily="34" charset="0"/>
                        </a:rPr>
                        <a:t>&lt;5% expression</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US" sz="1100" b="0" baseline="0" dirty="0" smtClean="0">
                          <a:solidFill>
                            <a:schemeClr val="tx1"/>
                          </a:solidFill>
                          <a:latin typeface="+mn-lt"/>
                          <a:cs typeface="Arial" panose="020B0604020202020204" pitchFamily="34" charset="0"/>
                        </a:rPr>
                        <a:t>31/56</a:t>
                      </a: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US" sz="1100" b="0" baseline="0" dirty="0" smtClean="0">
                          <a:solidFill>
                            <a:schemeClr val="tx1"/>
                          </a:solidFill>
                          <a:latin typeface="+mn-lt"/>
                          <a:cs typeface="Arial" panose="020B0604020202020204" pitchFamily="34" charset="0"/>
                        </a:rPr>
                        <a:t>1/27</a:t>
                      </a: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90000"/>
                        </a:lnSpc>
                        <a:spcBef>
                          <a:spcPts val="0"/>
                        </a:spcBef>
                        <a:spcAft>
                          <a:spcPts val="0"/>
                        </a:spcAft>
                        <a:buClrTx/>
                        <a:buSzTx/>
                        <a:buFontTx/>
                        <a:buNone/>
                        <a:tabLst/>
                        <a:defRPr/>
                      </a:pPr>
                      <a:r>
                        <a:rPr lang="en-US" sz="1100" b="0" dirty="0" smtClean="0">
                          <a:solidFill>
                            <a:schemeClr val="tx1"/>
                          </a:solidFill>
                        </a:rPr>
                        <a:t>52% (32</a:t>
                      </a:r>
                      <a:r>
                        <a:rPr lang="en-US" sz="1100" b="0" dirty="0" smtClean="0">
                          <a:solidFill>
                            <a:schemeClr val="tx1"/>
                          </a:solidFill>
                          <a:latin typeface="Calibri"/>
                        </a:rPr>
                        <a:t>‒</a:t>
                      </a:r>
                      <a:r>
                        <a:rPr lang="en-US" sz="1100" b="0" dirty="0" smtClean="0">
                          <a:solidFill>
                            <a:schemeClr val="tx1"/>
                          </a:solidFill>
                          <a:latin typeface="+mn-lt"/>
                        </a:rPr>
                        <a:t>64</a:t>
                      </a:r>
                      <a:r>
                        <a:rPr lang="en-US" sz="1100" b="0" dirty="0" smtClean="0">
                          <a:solidFill>
                            <a:schemeClr val="tx1"/>
                          </a:solidFill>
                        </a:rPr>
                        <a:t>)</a:t>
                      </a:r>
                      <a:endParaRPr lang="en-US" sz="1100" b="1" dirty="0" smtClean="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47271">
                <a:tc>
                  <a:txBody>
                    <a:bodyPr/>
                    <a:lstStyle/>
                    <a:p>
                      <a:pPr>
                        <a:lnSpc>
                          <a:spcPct val="90000"/>
                        </a:lnSpc>
                      </a:pPr>
                      <a:r>
                        <a:rPr lang="en-US" sz="1100" b="1" dirty="0" smtClean="0">
                          <a:latin typeface="+mn-lt"/>
                        </a:rPr>
                        <a:t>BRAF status</a:t>
                      </a:r>
                      <a:endParaRPr lang="en-US" sz="1100" b="1" dirty="0">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45745">
                <a:tc>
                  <a:txBody>
                    <a:bodyPr/>
                    <a:lstStyle/>
                    <a:p>
                      <a:pPr marL="182880" marR="0" indent="0" algn="l" defTabSz="914400" rtl="0" eaLnBrk="1" fontAlgn="auto" latinLnBrk="0" hangingPunct="1">
                        <a:lnSpc>
                          <a:spcPct val="90000"/>
                        </a:lnSpc>
                        <a:spcBef>
                          <a:spcPts val="0"/>
                        </a:spcBef>
                        <a:spcAft>
                          <a:spcPts val="0"/>
                        </a:spcAft>
                        <a:buClrTx/>
                        <a:buSzTx/>
                        <a:buFontTx/>
                        <a:buNone/>
                        <a:tabLst/>
                        <a:defRPr/>
                      </a:pPr>
                      <a:r>
                        <a:rPr lang="en-US" sz="1100" b="0" i="0" strike="noStrike" baseline="0" dirty="0" smtClean="0">
                          <a:solidFill>
                            <a:schemeClr val="tx1"/>
                          </a:solidFill>
                          <a:latin typeface="+mn-lt"/>
                          <a:cs typeface="Arial" panose="020B0604020202020204" pitchFamily="34" charset="0"/>
                        </a:rPr>
                        <a:t>MT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US" sz="1100" b="0" baseline="0" dirty="0" smtClean="0">
                          <a:solidFill>
                            <a:schemeClr val="tx1"/>
                          </a:solidFill>
                          <a:latin typeface="+mn-lt"/>
                          <a:cs typeface="Arial" panose="020B0604020202020204" pitchFamily="34" charset="0"/>
                        </a:rPr>
                        <a:t>12/22</a:t>
                      </a: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US" sz="1100" b="0" baseline="0" dirty="0" smtClean="0">
                          <a:solidFill>
                            <a:schemeClr val="tx1"/>
                          </a:solidFill>
                          <a:latin typeface="+mn-lt"/>
                          <a:cs typeface="Arial" panose="020B0604020202020204" pitchFamily="34" charset="0"/>
                        </a:rPr>
                        <a:t>1/10</a:t>
                      </a: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90000"/>
                        </a:lnSpc>
                        <a:spcBef>
                          <a:spcPts val="0"/>
                        </a:spcBef>
                        <a:spcAft>
                          <a:spcPts val="0"/>
                        </a:spcAft>
                        <a:buClrTx/>
                        <a:buSzTx/>
                        <a:buFontTx/>
                        <a:buNone/>
                        <a:tabLst/>
                        <a:defRPr/>
                      </a:pPr>
                      <a:r>
                        <a:rPr lang="en-US" sz="1100" b="0" dirty="0" smtClean="0">
                          <a:solidFill>
                            <a:schemeClr val="tx1"/>
                          </a:solidFill>
                        </a:rPr>
                        <a:t>45% (8</a:t>
                      </a:r>
                      <a:r>
                        <a:rPr lang="en-US" sz="1100" b="0" dirty="0" smtClean="0">
                          <a:solidFill>
                            <a:schemeClr val="tx1"/>
                          </a:solidFill>
                          <a:latin typeface="Calibri"/>
                        </a:rPr>
                        <a:t>‒</a:t>
                      </a:r>
                      <a:r>
                        <a:rPr lang="en-US" sz="1100" b="0" dirty="0" smtClean="0">
                          <a:solidFill>
                            <a:schemeClr val="tx1"/>
                          </a:solidFill>
                          <a:latin typeface="+mn-lt"/>
                        </a:rPr>
                        <a:t>65</a:t>
                      </a:r>
                      <a:r>
                        <a:rPr lang="en-US" sz="1100" b="0" dirty="0" smtClean="0">
                          <a:solidFill>
                            <a:schemeClr val="tx1"/>
                          </a:solidFill>
                        </a:rPr>
                        <a:t>)</a:t>
                      </a:r>
                      <a:endParaRPr lang="en-US" sz="1100" b="1" dirty="0" smtClean="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47271">
                <a:tc>
                  <a:txBody>
                    <a:bodyPr/>
                    <a:lstStyle/>
                    <a:p>
                      <a:pPr marL="182880" marR="0" indent="0" algn="l" defTabSz="914400" rtl="0" eaLnBrk="1" fontAlgn="auto" latinLnBrk="0" hangingPunct="1">
                        <a:lnSpc>
                          <a:spcPct val="90000"/>
                        </a:lnSpc>
                        <a:spcBef>
                          <a:spcPts val="0"/>
                        </a:spcBef>
                        <a:spcAft>
                          <a:spcPts val="0"/>
                        </a:spcAft>
                        <a:buClrTx/>
                        <a:buSzTx/>
                        <a:buFontTx/>
                        <a:buNone/>
                        <a:tabLst/>
                        <a:defRPr/>
                      </a:pPr>
                      <a:r>
                        <a:rPr lang="en-US" sz="1100" b="0" i="0" strike="noStrike" baseline="0" dirty="0" smtClean="0">
                          <a:solidFill>
                            <a:schemeClr val="tx1"/>
                          </a:solidFill>
                          <a:latin typeface="+mn-lt"/>
                          <a:cs typeface="Arial" panose="020B0604020202020204" pitchFamily="34" charset="0"/>
                        </a:rPr>
                        <a:t>WT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US" sz="1100" b="0" baseline="0" dirty="0" smtClean="0">
                          <a:solidFill>
                            <a:schemeClr val="tx1"/>
                          </a:solidFill>
                          <a:latin typeface="+mn-lt"/>
                          <a:cs typeface="Arial" panose="020B0604020202020204" pitchFamily="34" charset="0"/>
                        </a:rPr>
                        <a:t>44/73</a:t>
                      </a: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US" sz="1100" b="0" baseline="0" dirty="0" smtClean="0">
                          <a:solidFill>
                            <a:schemeClr val="tx1"/>
                          </a:solidFill>
                          <a:latin typeface="+mn-lt"/>
                          <a:cs typeface="Arial" panose="020B0604020202020204" pitchFamily="34" charset="0"/>
                        </a:rPr>
                        <a:t>4/37</a:t>
                      </a: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100" b="0" baseline="0" dirty="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90000"/>
                        </a:lnSpc>
                        <a:spcBef>
                          <a:spcPts val="0"/>
                        </a:spcBef>
                        <a:spcAft>
                          <a:spcPts val="0"/>
                        </a:spcAft>
                        <a:buClrTx/>
                        <a:buSzTx/>
                        <a:buFontTx/>
                        <a:buNone/>
                        <a:tabLst/>
                        <a:defRPr/>
                      </a:pPr>
                      <a:r>
                        <a:rPr lang="en-US" sz="1100" b="0" dirty="0" smtClean="0">
                          <a:solidFill>
                            <a:schemeClr val="tx1"/>
                          </a:solidFill>
                        </a:rPr>
                        <a:t>50% (31</a:t>
                      </a:r>
                      <a:r>
                        <a:rPr lang="en-US" sz="1100" b="0" dirty="0" smtClean="0">
                          <a:solidFill>
                            <a:schemeClr val="tx1"/>
                          </a:solidFill>
                          <a:latin typeface="Calibri"/>
                        </a:rPr>
                        <a:t>‒</a:t>
                      </a:r>
                      <a:r>
                        <a:rPr lang="en-US" sz="1100" b="0" dirty="0" smtClean="0">
                          <a:solidFill>
                            <a:schemeClr val="tx1"/>
                          </a:solidFill>
                          <a:latin typeface="+mn-lt"/>
                        </a:rPr>
                        <a:t>62</a:t>
                      </a:r>
                      <a:r>
                        <a:rPr lang="en-US" sz="1100" b="0" dirty="0" smtClean="0">
                          <a:solidFill>
                            <a:schemeClr val="tx1"/>
                          </a:solidFill>
                        </a:rPr>
                        <a:t>)</a:t>
                      </a:r>
                      <a:endParaRPr lang="en-US" sz="1100" b="1" dirty="0" smtClean="0">
                        <a:solidFill>
                          <a:schemeClr val="tx1"/>
                        </a:solidFill>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6" name="TextBox 95"/>
          <p:cNvSpPr txBox="1"/>
          <p:nvPr/>
        </p:nvSpPr>
        <p:spPr>
          <a:xfrm>
            <a:off x="337176" y="4725506"/>
            <a:ext cx="2619573" cy="230832"/>
          </a:xfrm>
          <a:prstGeom prst="rect">
            <a:avLst/>
          </a:prstGeom>
          <a:noFill/>
        </p:spPr>
        <p:txBody>
          <a:bodyPr wrap="square" rtlCol="0">
            <a:spAutoFit/>
          </a:bodyPr>
          <a:lstStyle/>
          <a:p>
            <a:pPr defTabSz="914400"/>
            <a:r>
              <a:rPr lang="en-US" sz="900" baseline="30000" dirty="0" err="1" smtClean="0">
                <a:solidFill>
                  <a:srgbClr val="000000"/>
                </a:solidFill>
                <a:latin typeface="Arial" panose="020B0604020202020204" pitchFamily="34" charset="0"/>
                <a:cs typeface="Arial" panose="020B0604020202020204" pitchFamily="34" charset="0"/>
              </a:rPr>
              <a:t>a</a:t>
            </a:r>
            <a:r>
              <a:rPr lang="en-US" sz="900" dirty="0" err="1" smtClean="0">
                <a:solidFill>
                  <a:srgbClr val="000000"/>
                </a:solidFill>
                <a:latin typeface="Arial" panose="020B0604020202020204" pitchFamily="34" charset="0"/>
                <a:cs typeface="Arial" panose="020B0604020202020204" pitchFamily="34" charset="0"/>
              </a:rPr>
              <a:t>According</a:t>
            </a:r>
            <a:r>
              <a:rPr lang="en-US" sz="900" dirty="0" smtClean="0">
                <a:solidFill>
                  <a:srgbClr val="000000"/>
                </a:solidFill>
                <a:latin typeface="Arial" panose="020B0604020202020204" pitchFamily="34" charset="0"/>
                <a:cs typeface="Arial" panose="020B0604020202020204" pitchFamily="34" charset="0"/>
              </a:rPr>
              <a:t> to a validated BMS/</a:t>
            </a:r>
            <a:r>
              <a:rPr lang="en-US" sz="900" dirty="0" err="1" smtClean="0">
                <a:solidFill>
                  <a:srgbClr val="000000"/>
                </a:solidFill>
                <a:latin typeface="Arial" panose="020B0604020202020204" pitchFamily="34" charset="0"/>
                <a:cs typeface="Arial" panose="020B0604020202020204" pitchFamily="34" charset="0"/>
              </a:rPr>
              <a:t>Dako</a:t>
            </a:r>
            <a:r>
              <a:rPr lang="en-US" sz="900" dirty="0">
                <a:solidFill>
                  <a:srgbClr val="000000"/>
                </a:solidFill>
                <a:latin typeface="Arial" panose="020B0604020202020204" pitchFamily="34" charset="0"/>
                <a:cs typeface="Arial" panose="020B0604020202020204" pitchFamily="34" charset="0"/>
              </a:rPr>
              <a:t> </a:t>
            </a:r>
            <a:r>
              <a:rPr lang="en-US" sz="900" dirty="0" smtClean="0">
                <a:solidFill>
                  <a:srgbClr val="000000"/>
                </a:solidFill>
                <a:latin typeface="Arial" panose="020B0604020202020204" pitchFamily="34" charset="0"/>
                <a:cs typeface="Arial" panose="020B0604020202020204" pitchFamily="34" charset="0"/>
              </a:rPr>
              <a:t>assay</a:t>
            </a:r>
            <a:endParaRPr lang="en-US" sz="900" dirty="0">
              <a:solidFill>
                <a:srgbClr val="000000"/>
              </a:solidFill>
              <a:latin typeface="Arial" panose="020B0604020202020204" pitchFamily="34" charset="0"/>
              <a:cs typeface="Arial" panose="020B0604020202020204" pitchFamily="34" charset="0"/>
            </a:endParaRPr>
          </a:p>
        </p:txBody>
      </p:sp>
      <p:sp>
        <p:nvSpPr>
          <p:cNvPr id="10" name="Rectangle 3"/>
          <p:cNvSpPr>
            <a:spLocks noChangeArrowheads="1"/>
          </p:cNvSpPr>
          <p:nvPr/>
        </p:nvSpPr>
        <p:spPr bwMode="auto">
          <a:xfrm>
            <a:off x="3973519" y="4617120"/>
            <a:ext cx="281363" cy="216978"/>
          </a:xfrm>
          <a:prstGeom prst="rect">
            <a:avLst/>
          </a:prstGeom>
          <a:noFill/>
          <a:ln w="9525">
            <a:noFill/>
            <a:miter lim="800000"/>
            <a:headEnd/>
            <a:tailEnd/>
          </a:ln>
          <a:effectLst/>
        </p:spPr>
        <p:txBody>
          <a:bodyPr vert="horz" wrap="square" lIns="0" tIns="45718" rIns="0" bIns="45718" numCol="1" anchor="ctr" anchorCtr="0" compatLnSpc="1">
            <a:prstTxWarp prst="textNoShape">
              <a:avLst/>
            </a:prstTxWarp>
            <a:spAutoFit/>
          </a:bodyPr>
          <a:lstStyle/>
          <a:p>
            <a:pPr algn="ctr" defTabSz="914400" fontAlgn="base">
              <a:lnSpc>
                <a:spcPct val="90000"/>
              </a:lnSpc>
              <a:spcBef>
                <a:spcPct val="0"/>
              </a:spcBef>
              <a:spcAft>
                <a:spcPct val="0"/>
              </a:spcAft>
            </a:pPr>
            <a:r>
              <a:rPr lang="en-US" sz="900" b="1" dirty="0" smtClean="0">
                <a:solidFill>
                  <a:srgbClr val="000000"/>
                </a:solidFill>
                <a:latin typeface="Arial" panose="020B0604020202020204" pitchFamily="34" charset="0"/>
                <a:ea typeface="Times New Roman" pitchFamily="18" charset="0"/>
                <a:cs typeface="Arial" panose="020B0604020202020204" pitchFamily="34" charset="0"/>
              </a:rPr>
              <a:t>-10</a:t>
            </a:r>
            <a:endParaRPr lang="en-US" sz="1600" b="1" dirty="0" smtClean="0">
              <a:solidFill>
                <a:srgbClr val="000000"/>
              </a:solidFill>
              <a:latin typeface="Arial" panose="020B0604020202020204" pitchFamily="34" charset="0"/>
              <a:cs typeface="Arial" panose="020B0604020202020204" pitchFamily="34" charset="0"/>
            </a:endParaRPr>
          </a:p>
        </p:txBody>
      </p:sp>
      <p:sp>
        <p:nvSpPr>
          <p:cNvPr id="11" name="Rectangle 3"/>
          <p:cNvSpPr>
            <a:spLocks noChangeArrowheads="1"/>
          </p:cNvSpPr>
          <p:nvPr/>
        </p:nvSpPr>
        <p:spPr bwMode="auto">
          <a:xfrm>
            <a:off x="4242337" y="4617120"/>
            <a:ext cx="281363" cy="216978"/>
          </a:xfrm>
          <a:prstGeom prst="rect">
            <a:avLst/>
          </a:prstGeom>
          <a:noFill/>
          <a:ln w="9525">
            <a:noFill/>
            <a:miter lim="800000"/>
            <a:headEnd/>
            <a:tailEnd/>
          </a:ln>
          <a:effectLst/>
        </p:spPr>
        <p:txBody>
          <a:bodyPr vert="horz" wrap="square" lIns="0" tIns="45718" rIns="0" bIns="45718" numCol="1" anchor="ctr" anchorCtr="0" compatLnSpc="1">
            <a:prstTxWarp prst="textNoShape">
              <a:avLst/>
            </a:prstTxWarp>
            <a:spAutoFit/>
          </a:bodyPr>
          <a:lstStyle/>
          <a:p>
            <a:pPr algn="ctr" defTabSz="914400" fontAlgn="base">
              <a:lnSpc>
                <a:spcPct val="90000"/>
              </a:lnSpc>
              <a:spcBef>
                <a:spcPct val="0"/>
              </a:spcBef>
              <a:spcAft>
                <a:spcPct val="0"/>
              </a:spcAft>
            </a:pPr>
            <a:r>
              <a:rPr lang="en-US" sz="900" b="1" dirty="0" smtClean="0">
                <a:solidFill>
                  <a:srgbClr val="000000"/>
                </a:solidFill>
                <a:latin typeface="Arial" panose="020B0604020202020204" pitchFamily="34" charset="0"/>
                <a:ea typeface="Times New Roman" pitchFamily="18" charset="0"/>
                <a:cs typeface="Arial" panose="020B0604020202020204" pitchFamily="34" charset="0"/>
              </a:rPr>
              <a:t>0</a:t>
            </a:r>
            <a:endParaRPr lang="en-US" sz="1600" b="1" dirty="0" smtClean="0">
              <a:solidFill>
                <a:srgbClr val="000000"/>
              </a:solidFill>
              <a:latin typeface="Arial" panose="020B0604020202020204" pitchFamily="34" charset="0"/>
              <a:cs typeface="Arial" panose="020B0604020202020204" pitchFamily="34" charset="0"/>
            </a:endParaRPr>
          </a:p>
        </p:txBody>
      </p:sp>
      <p:sp>
        <p:nvSpPr>
          <p:cNvPr id="12" name="Rectangle 3"/>
          <p:cNvSpPr>
            <a:spLocks noChangeArrowheads="1"/>
          </p:cNvSpPr>
          <p:nvPr/>
        </p:nvSpPr>
        <p:spPr bwMode="auto">
          <a:xfrm>
            <a:off x="4478770" y="4617120"/>
            <a:ext cx="281363" cy="216978"/>
          </a:xfrm>
          <a:prstGeom prst="rect">
            <a:avLst/>
          </a:prstGeom>
          <a:noFill/>
          <a:ln w="9525">
            <a:noFill/>
            <a:miter lim="800000"/>
            <a:headEnd/>
            <a:tailEnd/>
          </a:ln>
          <a:effectLst/>
        </p:spPr>
        <p:txBody>
          <a:bodyPr vert="horz" wrap="square" lIns="0" tIns="45718" rIns="0" bIns="45718" numCol="1" anchor="ctr" anchorCtr="0" compatLnSpc="1">
            <a:prstTxWarp prst="textNoShape">
              <a:avLst/>
            </a:prstTxWarp>
            <a:spAutoFit/>
          </a:bodyPr>
          <a:lstStyle/>
          <a:p>
            <a:pPr algn="ctr" defTabSz="914400" fontAlgn="base">
              <a:lnSpc>
                <a:spcPct val="90000"/>
              </a:lnSpc>
              <a:spcBef>
                <a:spcPct val="0"/>
              </a:spcBef>
              <a:spcAft>
                <a:spcPct val="0"/>
              </a:spcAft>
            </a:pPr>
            <a:r>
              <a:rPr lang="en-US" sz="900" b="1" dirty="0" smtClean="0">
                <a:solidFill>
                  <a:srgbClr val="000000"/>
                </a:solidFill>
                <a:latin typeface="Arial" panose="020B0604020202020204" pitchFamily="34" charset="0"/>
                <a:ea typeface="Times New Roman" pitchFamily="18" charset="0"/>
                <a:cs typeface="Arial" panose="020B0604020202020204" pitchFamily="34" charset="0"/>
              </a:rPr>
              <a:t>10</a:t>
            </a:r>
            <a:endParaRPr lang="en-US" sz="1600" b="1" dirty="0" smtClean="0">
              <a:solidFill>
                <a:srgbClr val="000000"/>
              </a:solidFill>
              <a:latin typeface="Arial" panose="020B0604020202020204" pitchFamily="34" charset="0"/>
              <a:cs typeface="Arial" panose="020B0604020202020204" pitchFamily="34" charset="0"/>
            </a:endParaRPr>
          </a:p>
        </p:txBody>
      </p:sp>
      <p:sp>
        <p:nvSpPr>
          <p:cNvPr id="13" name="Rectangle 3"/>
          <p:cNvSpPr>
            <a:spLocks noChangeArrowheads="1"/>
          </p:cNvSpPr>
          <p:nvPr/>
        </p:nvSpPr>
        <p:spPr bwMode="auto">
          <a:xfrm>
            <a:off x="4719158" y="4617120"/>
            <a:ext cx="281363" cy="216978"/>
          </a:xfrm>
          <a:prstGeom prst="rect">
            <a:avLst/>
          </a:prstGeom>
          <a:noFill/>
          <a:ln w="9525">
            <a:noFill/>
            <a:miter lim="800000"/>
            <a:headEnd/>
            <a:tailEnd/>
          </a:ln>
          <a:effectLst/>
        </p:spPr>
        <p:txBody>
          <a:bodyPr vert="horz" wrap="square" lIns="0" tIns="45718" rIns="0" bIns="45718" numCol="1" anchor="ctr" anchorCtr="0" compatLnSpc="1">
            <a:prstTxWarp prst="textNoShape">
              <a:avLst/>
            </a:prstTxWarp>
            <a:spAutoFit/>
          </a:bodyPr>
          <a:lstStyle/>
          <a:p>
            <a:pPr algn="ctr" defTabSz="914400" fontAlgn="base">
              <a:lnSpc>
                <a:spcPct val="90000"/>
              </a:lnSpc>
              <a:spcBef>
                <a:spcPct val="0"/>
              </a:spcBef>
              <a:spcAft>
                <a:spcPct val="0"/>
              </a:spcAft>
            </a:pPr>
            <a:r>
              <a:rPr lang="en-US" sz="900" b="1" dirty="0" smtClean="0">
                <a:solidFill>
                  <a:srgbClr val="000000"/>
                </a:solidFill>
                <a:latin typeface="Arial" panose="020B0604020202020204" pitchFamily="34" charset="0"/>
                <a:ea typeface="Times New Roman" pitchFamily="18" charset="0"/>
                <a:cs typeface="Arial" panose="020B0604020202020204" pitchFamily="34" charset="0"/>
              </a:rPr>
              <a:t>20</a:t>
            </a:r>
            <a:endParaRPr lang="en-US" sz="1600" b="1" dirty="0" smtClean="0">
              <a:solidFill>
                <a:srgbClr val="000000"/>
              </a:solidFill>
              <a:latin typeface="Arial" panose="020B0604020202020204" pitchFamily="34" charset="0"/>
              <a:cs typeface="Arial" panose="020B0604020202020204" pitchFamily="34" charset="0"/>
            </a:endParaRPr>
          </a:p>
        </p:txBody>
      </p:sp>
      <p:sp>
        <p:nvSpPr>
          <p:cNvPr id="14" name="Rectangle 3"/>
          <p:cNvSpPr>
            <a:spLocks noChangeArrowheads="1"/>
          </p:cNvSpPr>
          <p:nvPr/>
        </p:nvSpPr>
        <p:spPr bwMode="auto">
          <a:xfrm>
            <a:off x="4966963" y="4607595"/>
            <a:ext cx="281363" cy="216978"/>
          </a:xfrm>
          <a:prstGeom prst="rect">
            <a:avLst/>
          </a:prstGeom>
          <a:noFill/>
          <a:ln w="9525">
            <a:noFill/>
            <a:miter lim="800000"/>
            <a:headEnd/>
            <a:tailEnd/>
          </a:ln>
          <a:effectLst/>
        </p:spPr>
        <p:txBody>
          <a:bodyPr vert="horz" wrap="square" lIns="0" tIns="45718" rIns="0" bIns="45718" numCol="1" anchor="ctr" anchorCtr="0" compatLnSpc="1">
            <a:prstTxWarp prst="textNoShape">
              <a:avLst/>
            </a:prstTxWarp>
            <a:spAutoFit/>
          </a:bodyPr>
          <a:lstStyle/>
          <a:p>
            <a:pPr algn="ctr" defTabSz="914400" fontAlgn="base">
              <a:lnSpc>
                <a:spcPct val="90000"/>
              </a:lnSpc>
              <a:spcBef>
                <a:spcPct val="0"/>
              </a:spcBef>
              <a:spcAft>
                <a:spcPct val="0"/>
              </a:spcAft>
            </a:pPr>
            <a:r>
              <a:rPr lang="en-US" sz="900" b="1" dirty="0" smtClean="0">
                <a:solidFill>
                  <a:srgbClr val="000000"/>
                </a:solidFill>
                <a:latin typeface="Arial" panose="020B0604020202020204" pitchFamily="34" charset="0"/>
                <a:ea typeface="Times New Roman" pitchFamily="18" charset="0"/>
                <a:cs typeface="Arial" panose="020B0604020202020204" pitchFamily="34" charset="0"/>
              </a:rPr>
              <a:t>30</a:t>
            </a:r>
            <a:endParaRPr lang="en-US" sz="1600" b="1" dirty="0" smtClean="0">
              <a:solidFill>
                <a:srgbClr val="000000"/>
              </a:solidFill>
              <a:latin typeface="Arial" panose="020B0604020202020204" pitchFamily="34" charset="0"/>
              <a:cs typeface="Arial" panose="020B0604020202020204" pitchFamily="34" charset="0"/>
            </a:endParaRPr>
          </a:p>
        </p:txBody>
      </p:sp>
      <p:sp>
        <p:nvSpPr>
          <p:cNvPr id="15" name="Rectangle 3"/>
          <p:cNvSpPr>
            <a:spLocks noChangeArrowheads="1"/>
          </p:cNvSpPr>
          <p:nvPr/>
        </p:nvSpPr>
        <p:spPr bwMode="auto">
          <a:xfrm>
            <a:off x="5196589" y="4607595"/>
            <a:ext cx="281363" cy="216978"/>
          </a:xfrm>
          <a:prstGeom prst="rect">
            <a:avLst/>
          </a:prstGeom>
          <a:noFill/>
          <a:ln w="9525">
            <a:noFill/>
            <a:miter lim="800000"/>
            <a:headEnd/>
            <a:tailEnd/>
          </a:ln>
          <a:effectLst/>
        </p:spPr>
        <p:txBody>
          <a:bodyPr vert="horz" wrap="square" lIns="0" tIns="45718" rIns="0" bIns="45718" numCol="1" anchor="ctr" anchorCtr="0" compatLnSpc="1">
            <a:prstTxWarp prst="textNoShape">
              <a:avLst/>
            </a:prstTxWarp>
            <a:spAutoFit/>
          </a:bodyPr>
          <a:lstStyle/>
          <a:p>
            <a:pPr algn="ctr" defTabSz="914400" fontAlgn="base">
              <a:lnSpc>
                <a:spcPct val="90000"/>
              </a:lnSpc>
              <a:spcBef>
                <a:spcPct val="0"/>
              </a:spcBef>
              <a:spcAft>
                <a:spcPct val="0"/>
              </a:spcAft>
            </a:pPr>
            <a:r>
              <a:rPr lang="en-US" sz="900" b="1" dirty="0" smtClean="0">
                <a:solidFill>
                  <a:srgbClr val="000000"/>
                </a:solidFill>
                <a:latin typeface="Arial" panose="020B0604020202020204" pitchFamily="34" charset="0"/>
                <a:ea typeface="Times New Roman" pitchFamily="18" charset="0"/>
                <a:cs typeface="Arial" panose="020B0604020202020204" pitchFamily="34" charset="0"/>
              </a:rPr>
              <a:t>40</a:t>
            </a:r>
            <a:endParaRPr lang="en-US" sz="1600" b="1" dirty="0" smtClean="0">
              <a:solidFill>
                <a:srgbClr val="000000"/>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auto">
          <a:xfrm>
            <a:off x="5436985" y="4607595"/>
            <a:ext cx="281363" cy="216978"/>
          </a:xfrm>
          <a:prstGeom prst="rect">
            <a:avLst/>
          </a:prstGeom>
          <a:noFill/>
          <a:ln w="9525">
            <a:noFill/>
            <a:miter lim="800000"/>
            <a:headEnd/>
            <a:tailEnd/>
          </a:ln>
          <a:effectLst/>
        </p:spPr>
        <p:txBody>
          <a:bodyPr vert="horz" wrap="square" lIns="0" tIns="45718" rIns="0" bIns="45718" numCol="1" anchor="ctr" anchorCtr="0" compatLnSpc="1">
            <a:prstTxWarp prst="textNoShape">
              <a:avLst/>
            </a:prstTxWarp>
            <a:spAutoFit/>
          </a:bodyPr>
          <a:lstStyle/>
          <a:p>
            <a:pPr algn="ctr" defTabSz="914400" fontAlgn="base">
              <a:lnSpc>
                <a:spcPct val="90000"/>
              </a:lnSpc>
              <a:spcBef>
                <a:spcPct val="0"/>
              </a:spcBef>
              <a:spcAft>
                <a:spcPct val="0"/>
              </a:spcAft>
            </a:pPr>
            <a:r>
              <a:rPr lang="en-US" sz="900" b="1" dirty="0" smtClean="0">
                <a:solidFill>
                  <a:srgbClr val="000000"/>
                </a:solidFill>
                <a:latin typeface="Arial" panose="020B0604020202020204" pitchFamily="34" charset="0"/>
                <a:ea typeface="Times New Roman" pitchFamily="18" charset="0"/>
                <a:cs typeface="Arial" panose="020B0604020202020204" pitchFamily="34" charset="0"/>
              </a:rPr>
              <a:t>50</a:t>
            </a:r>
            <a:endParaRPr lang="en-US" sz="1600" b="1" dirty="0" smtClean="0">
              <a:solidFill>
                <a:srgbClr val="000000"/>
              </a:solidFill>
              <a:latin typeface="Arial" panose="020B0604020202020204" pitchFamily="34" charset="0"/>
              <a:cs typeface="Arial" panose="020B0604020202020204" pitchFamily="34" charset="0"/>
            </a:endParaRPr>
          </a:p>
        </p:txBody>
      </p:sp>
      <p:sp>
        <p:nvSpPr>
          <p:cNvPr id="17" name="Rectangle 3"/>
          <p:cNvSpPr>
            <a:spLocks noChangeArrowheads="1"/>
          </p:cNvSpPr>
          <p:nvPr/>
        </p:nvSpPr>
        <p:spPr bwMode="auto">
          <a:xfrm>
            <a:off x="5677373" y="4607595"/>
            <a:ext cx="281363" cy="216978"/>
          </a:xfrm>
          <a:prstGeom prst="rect">
            <a:avLst/>
          </a:prstGeom>
          <a:noFill/>
          <a:ln w="9525">
            <a:noFill/>
            <a:miter lim="800000"/>
            <a:headEnd/>
            <a:tailEnd/>
          </a:ln>
          <a:effectLst/>
        </p:spPr>
        <p:txBody>
          <a:bodyPr vert="horz" wrap="square" lIns="0" tIns="45718" rIns="0" bIns="45718" numCol="1" anchor="ctr" anchorCtr="0" compatLnSpc="1">
            <a:prstTxWarp prst="textNoShape">
              <a:avLst/>
            </a:prstTxWarp>
            <a:spAutoFit/>
          </a:bodyPr>
          <a:lstStyle/>
          <a:p>
            <a:pPr algn="ctr" defTabSz="914400" fontAlgn="base">
              <a:lnSpc>
                <a:spcPct val="90000"/>
              </a:lnSpc>
              <a:spcBef>
                <a:spcPct val="0"/>
              </a:spcBef>
              <a:spcAft>
                <a:spcPct val="0"/>
              </a:spcAft>
            </a:pPr>
            <a:r>
              <a:rPr lang="en-US" sz="900" b="1" dirty="0" smtClean="0">
                <a:solidFill>
                  <a:srgbClr val="000000"/>
                </a:solidFill>
                <a:latin typeface="Arial" panose="020B0604020202020204" pitchFamily="34" charset="0"/>
                <a:ea typeface="Times New Roman" pitchFamily="18" charset="0"/>
                <a:cs typeface="Arial" panose="020B0604020202020204" pitchFamily="34" charset="0"/>
              </a:rPr>
              <a:t>60</a:t>
            </a:r>
            <a:endParaRPr lang="en-US" sz="1600" b="1" dirty="0" smtClean="0">
              <a:solidFill>
                <a:srgbClr val="000000"/>
              </a:solidFill>
              <a:latin typeface="Arial" panose="020B0604020202020204" pitchFamily="34" charset="0"/>
              <a:cs typeface="Arial" panose="020B0604020202020204" pitchFamily="34" charset="0"/>
            </a:endParaRPr>
          </a:p>
        </p:txBody>
      </p:sp>
      <p:sp>
        <p:nvSpPr>
          <p:cNvPr id="18" name="Rectangle 3"/>
          <p:cNvSpPr>
            <a:spLocks noChangeArrowheads="1"/>
          </p:cNvSpPr>
          <p:nvPr/>
        </p:nvSpPr>
        <p:spPr bwMode="auto">
          <a:xfrm>
            <a:off x="6158148" y="4607595"/>
            <a:ext cx="281363" cy="216978"/>
          </a:xfrm>
          <a:prstGeom prst="rect">
            <a:avLst/>
          </a:prstGeom>
          <a:noFill/>
          <a:ln w="9525">
            <a:noFill/>
            <a:miter lim="800000"/>
            <a:headEnd/>
            <a:tailEnd/>
          </a:ln>
          <a:effectLst/>
        </p:spPr>
        <p:txBody>
          <a:bodyPr vert="horz" wrap="square" lIns="0" tIns="45718" rIns="0" bIns="45718" numCol="1" anchor="ctr" anchorCtr="0" compatLnSpc="1">
            <a:prstTxWarp prst="textNoShape">
              <a:avLst/>
            </a:prstTxWarp>
            <a:spAutoFit/>
          </a:bodyPr>
          <a:lstStyle/>
          <a:p>
            <a:pPr algn="ctr" defTabSz="914400" fontAlgn="base">
              <a:lnSpc>
                <a:spcPct val="90000"/>
              </a:lnSpc>
              <a:spcBef>
                <a:spcPct val="0"/>
              </a:spcBef>
              <a:spcAft>
                <a:spcPct val="0"/>
              </a:spcAft>
            </a:pPr>
            <a:r>
              <a:rPr lang="en-US" sz="900" b="1" dirty="0" smtClean="0">
                <a:solidFill>
                  <a:srgbClr val="000000"/>
                </a:solidFill>
                <a:latin typeface="Arial" panose="020B0604020202020204" pitchFamily="34" charset="0"/>
                <a:ea typeface="Times New Roman" pitchFamily="18" charset="0"/>
                <a:cs typeface="Arial" panose="020B0604020202020204" pitchFamily="34" charset="0"/>
              </a:rPr>
              <a:t>80</a:t>
            </a:r>
            <a:endParaRPr lang="en-US" sz="1600" b="1" dirty="0" smtClean="0">
              <a:solidFill>
                <a:srgbClr val="000000"/>
              </a:solidFill>
              <a:latin typeface="Arial" panose="020B0604020202020204" pitchFamily="34" charset="0"/>
              <a:cs typeface="Arial" panose="020B0604020202020204" pitchFamily="34" charset="0"/>
            </a:endParaRPr>
          </a:p>
        </p:txBody>
      </p:sp>
      <p:sp>
        <p:nvSpPr>
          <p:cNvPr id="19" name="Rectangle 3"/>
          <p:cNvSpPr>
            <a:spLocks noChangeArrowheads="1"/>
          </p:cNvSpPr>
          <p:nvPr/>
        </p:nvSpPr>
        <p:spPr bwMode="auto">
          <a:xfrm>
            <a:off x="5917753" y="4607595"/>
            <a:ext cx="281363" cy="216978"/>
          </a:xfrm>
          <a:prstGeom prst="rect">
            <a:avLst/>
          </a:prstGeom>
          <a:noFill/>
          <a:ln w="9525">
            <a:noFill/>
            <a:miter lim="800000"/>
            <a:headEnd/>
            <a:tailEnd/>
          </a:ln>
          <a:effectLst/>
        </p:spPr>
        <p:txBody>
          <a:bodyPr vert="horz" wrap="square" lIns="0" tIns="45718" rIns="0" bIns="45718" numCol="1" anchor="ctr" anchorCtr="0" compatLnSpc="1">
            <a:prstTxWarp prst="textNoShape">
              <a:avLst/>
            </a:prstTxWarp>
            <a:spAutoFit/>
          </a:bodyPr>
          <a:lstStyle/>
          <a:p>
            <a:pPr algn="ctr" defTabSz="914400" fontAlgn="base">
              <a:lnSpc>
                <a:spcPct val="90000"/>
              </a:lnSpc>
              <a:spcBef>
                <a:spcPct val="0"/>
              </a:spcBef>
              <a:spcAft>
                <a:spcPct val="0"/>
              </a:spcAft>
            </a:pPr>
            <a:r>
              <a:rPr lang="en-US" sz="900" b="1" dirty="0" smtClean="0">
                <a:solidFill>
                  <a:srgbClr val="000000"/>
                </a:solidFill>
                <a:latin typeface="Arial" panose="020B0604020202020204" pitchFamily="34" charset="0"/>
                <a:ea typeface="Times New Roman" pitchFamily="18" charset="0"/>
                <a:cs typeface="Arial" panose="020B0604020202020204" pitchFamily="34" charset="0"/>
              </a:rPr>
              <a:t>70</a:t>
            </a:r>
            <a:endParaRPr lang="en-US" sz="1600" b="1" dirty="0" smtClean="0">
              <a:solidFill>
                <a:srgbClr val="000000"/>
              </a:solidFill>
              <a:latin typeface="Arial" panose="020B0604020202020204" pitchFamily="34" charset="0"/>
              <a:cs typeface="Arial" panose="020B0604020202020204" pitchFamily="34" charset="0"/>
            </a:endParaRPr>
          </a:p>
        </p:txBody>
      </p:sp>
      <p:sp>
        <p:nvSpPr>
          <p:cNvPr id="20" name="Rectangle 3"/>
          <p:cNvSpPr>
            <a:spLocks noChangeArrowheads="1"/>
          </p:cNvSpPr>
          <p:nvPr/>
        </p:nvSpPr>
        <p:spPr bwMode="auto">
          <a:xfrm>
            <a:off x="6398536" y="4607595"/>
            <a:ext cx="281363" cy="216978"/>
          </a:xfrm>
          <a:prstGeom prst="rect">
            <a:avLst/>
          </a:prstGeom>
          <a:noFill/>
          <a:ln w="9525">
            <a:noFill/>
            <a:miter lim="800000"/>
            <a:headEnd/>
            <a:tailEnd/>
          </a:ln>
          <a:effectLst/>
        </p:spPr>
        <p:txBody>
          <a:bodyPr vert="horz" wrap="square" lIns="0" tIns="45718" rIns="0" bIns="45718" numCol="1" anchor="ctr" anchorCtr="0" compatLnSpc="1">
            <a:prstTxWarp prst="textNoShape">
              <a:avLst/>
            </a:prstTxWarp>
            <a:spAutoFit/>
          </a:bodyPr>
          <a:lstStyle/>
          <a:p>
            <a:pPr algn="ctr" defTabSz="914400" fontAlgn="base">
              <a:lnSpc>
                <a:spcPct val="90000"/>
              </a:lnSpc>
              <a:spcBef>
                <a:spcPct val="0"/>
              </a:spcBef>
              <a:spcAft>
                <a:spcPct val="0"/>
              </a:spcAft>
            </a:pPr>
            <a:r>
              <a:rPr lang="en-US" sz="900" b="1" dirty="0" smtClean="0">
                <a:solidFill>
                  <a:srgbClr val="000000"/>
                </a:solidFill>
                <a:latin typeface="Arial" panose="020B0604020202020204" pitchFamily="34" charset="0"/>
                <a:ea typeface="Times New Roman" pitchFamily="18" charset="0"/>
                <a:cs typeface="Arial" panose="020B0604020202020204" pitchFamily="34" charset="0"/>
              </a:rPr>
              <a:t>90</a:t>
            </a:r>
            <a:endParaRPr lang="en-US" sz="1600" b="1" dirty="0" smtClean="0">
              <a:solidFill>
                <a:srgbClr val="000000"/>
              </a:solidFill>
              <a:latin typeface="Arial" panose="020B0604020202020204" pitchFamily="34" charset="0"/>
              <a:cs typeface="Arial" panose="020B0604020202020204" pitchFamily="34" charset="0"/>
            </a:endParaRPr>
          </a:p>
        </p:txBody>
      </p:sp>
      <p:sp>
        <p:nvSpPr>
          <p:cNvPr id="21" name="Rectangle 3"/>
          <p:cNvSpPr>
            <a:spLocks noChangeArrowheads="1"/>
          </p:cNvSpPr>
          <p:nvPr/>
        </p:nvSpPr>
        <p:spPr bwMode="auto">
          <a:xfrm>
            <a:off x="6579974" y="4607595"/>
            <a:ext cx="400325" cy="216978"/>
          </a:xfrm>
          <a:prstGeom prst="rect">
            <a:avLst/>
          </a:prstGeom>
          <a:noFill/>
          <a:ln w="9525">
            <a:noFill/>
            <a:miter lim="800000"/>
            <a:headEnd/>
            <a:tailEnd/>
          </a:ln>
          <a:effectLst/>
        </p:spPr>
        <p:txBody>
          <a:bodyPr vert="horz" wrap="square" lIns="0" tIns="45718" rIns="0" bIns="45718" numCol="1" anchor="ctr" anchorCtr="0" compatLnSpc="1">
            <a:prstTxWarp prst="textNoShape">
              <a:avLst/>
            </a:prstTxWarp>
            <a:spAutoFit/>
          </a:bodyPr>
          <a:lstStyle/>
          <a:p>
            <a:pPr algn="ctr" defTabSz="914400" fontAlgn="base">
              <a:lnSpc>
                <a:spcPct val="90000"/>
              </a:lnSpc>
              <a:spcBef>
                <a:spcPct val="0"/>
              </a:spcBef>
              <a:spcAft>
                <a:spcPct val="0"/>
              </a:spcAft>
            </a:pPr>
            <a:r>
              <a:rPr lang="en-US" sz="900" b="1" dirty="0" smtClean="0">
                <a:solidFill>
                  <a:srgbClr val="000000"/>
                </a:solidFill>
                <a:latin typeface="Arial" panose="020B0604020202020204" pitchFamily="34" charset="0"/>
                <a:ea typeface="Times New Roman" pitchFamily="18" charset="0"/>
                <a:cs typeface="Arial" panose="020B0604020202020204" pitchFamily="34" charset="0"/>
              </a:rPr>
              <a:t>100</a:t>
            </a:r>
            <a:endParaRPr lang="en-US" sz="1600" b="1" dirty="0" smtClean="0">
              <a:solidFill>
                <a:srgbClr val="000000"/>
              </a:solidFill>
              <a:latin typeface="Arial" panose="020B0604020202020204" pitchFamily="34" charset="0"/>
              <a:cs typeface="Arial" panose="020B0604020202020204" pitchFamily="34" charset="0"/>
            </a:endParaRPr>
          </a:p>
        </p:txBody>
      </p:sp>
      <p:cxnSp>
        <p:nvCxnSpPr>
          <p:cNvPr id="22" name="Straight Connector 21"/>
          <p:cNvCxnSpPr/>
          <p:nvPr/>
        </p:nvCxnSpPr>
        <p:spPr>
          <a:xfrm>
            <a:off x="4378468" y="1526732"/>
            <a:ext cx="0" cy="28346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 name="Group 22"/>
          <p:cNvGrpSpPr/>
          <p:nvPr/>
        </p:nvGrpSpPr>
        <p:grpSpPr>
          <a:xfrm>
            <a:off x="4140390" y="4610789"/>
            <a:ext cx="2646336" cy="71403"/>
            <a:chOff x="6973881" y="5883811"/>
            <a:chExt cx="1720063" cy="64008"/>
          </a:xfrm>
        </p:grpSpPr>
        <p:cxnSp>
          <p:nvCxnSpPr>
            <p:cNvPr id="24" name="Straight Connector 23"/>
            <p:cNvCxnSpPr/>
            <p:nvPr/>
          </p:nvCxnSpPr>
          <p:spPr>
            <a:xfrm>
              <a:off x="6975750" y="5889452"/>
              <a:ext cx="17181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67"/>
            <p:cNvGrpSpPr/>
            <p:nvPr/>
          </p:nvGrpSpPr>
          <p:grpSpPr>
            <a:xfrm>
              <a:off x="6973881" y="5883811"/>
              <a:ext cx="1715087" cy="64008"/>
              <a:chOff x="6973881" y="5895716"/>
              <a:chExt cx="1715087" cy="64008"/>
            </a:xfrm>
          </p:grpSpPr>
          <p:cxnSp>
            <p:nvCxnSpPr>
              <p:cNvPr id="26" name="Straight Connector 25"/>
              <p:cNvCxnSpPr/>
              <p:nvPr/>
            </p:nvCxnSpPr>
            <p:spPr>
              <a:xfrm>
                <a:off x="6973881" y="5895716"/>
                <a:ext cx="0" cy="64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29601" y="5895716"/>
                <a:ext cx="0" cy="64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285321" y="5895716"/>
                <a:ext cx="0" cy="64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441041" y="5895716"/>
                <a:ext cx="0" cy="64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596761" y="5895716"/>
                <a:ext cx="0" cy="64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752481" y="5895716"/>
                <a:ext cx="0" cy="64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908201" y="5895716"/>
                <a:ext cx="0" cy="64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063921" y="5895716"/>
                <a:ext cx="0" cy="64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219641" y="5895716"/>
                <a:ext cx="0" cy="64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375361" y="5895716"/>
                <a:ext cx="0" cy="64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531081" y="5895716"/>
                <a:ext cx="0" cy="64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688968" y="5895716"/>
                <a:ext cx="0" cy="64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 name="Group 43"/>
          <p:cNvGrpSpPr/>
          <p:nvPr/>
        </p:nvGrpSpPr>
        <p:grpSpPr>
          <a:xfrm>
            <a:off x="4494673" y="3540780"/>
            <a:ext cx="1322756" cy="91440"/>
            <a:chOff x="6163421" y="3255030"/>
            <a:chExt cx="1322756" cy="91440"/>
          </a:xfrm>
        </p:grpSpPr>
        <p:sp>
          <p:nvSpPr>
            <p:cNvPr id="45" name="Oval 20"/>
            <p:cNvSpPr>
              <a:spLocks noChangeArrowheads="1"/>
            </p:cNvSpPr>
            <p:nvPr/>
          </p:nvSpPr>
          <p:spPr bwMode="auto">
            <a:xfrm>
              <a:off x="6953555" y="3255030"/>
              <a:ext cx="91440" cy="91440"/>
            </a:xfrm>
            <a:prstGeom prst="ellipse">
              <a:avLst/>
            </a:prstGeom>
            <a:noFill/>
            <a:ln w="25400" cap="flat">
              <a:solidFill>
                <a:srgbClr val="0F7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cxnSp>
          <p:nvCxnSpPr>
            <p:cNvPr id="46" name="Straight Connector 45"/>
            <p:cNvCxnSpPr/>
            <p:nvPr/>
          </p:nvCxnSpPr>
          <p:spPr>
            <a:xfrm>
              <a:off x="6163421" y="3296475"/>
              <a:ext cx="1322756" cy="0"/>
            </a:xfrm>
            <a:prstGeom prst="line">
              <a:avLst/>
            </a:prstGeom>
            <a:ln w="25400">
              <a:solidFill>
                <a:srgbClr val="0F777F"/>
              </a:solidFill>
            </a:ln>
          </p:spPr>
          <p:style>
            <a:lnRef idx="1">
              <a:schemeClr val="accent1"/>
            </a:lnRef>
            <a:fillRef idx="0">
              <a:schemeClr val="accent1"/>
            </a:fillRef>
            <a:effectRef idx="0">
              <a:schemeClr val="accent1"/>
            </a:effectRef>
            <a:fontRef idx="minor">
              <a:schemeClr val="tx1"/>
            </a:fontRef>
          </p:style>
        </p:cxnSp>
      </p:grpSp>
      <p:grpSp>
        <p:nvGrpSpPr>
          <p:cNvPr id="6" name="Group 46"/>
          <p:cNvGrpSpPr/>
          <p:nvPr/>
        </p:nvGrpSpPr>
        <p:grpSpPr>
          <a:xfrm>
            <a:off x="4550982" y="4278673"/>
            <a:ext cx="1328726" cy="91440"/>
            <a:chOff x="6219730" y="3956765"/>
            <a:chExt cx="1328726" cy="91440"/>
          </a:xfrm>
        </p:grpSpPr>
        <p:sp>
          <p:nvSpPr>
            <p:cNvPr id="48" name="Oval 20"/>
            <p:cNvSpPr>
              <a:spLocks noChangeArrowheads="1"/>
            </p:cNvSpPr>
            <p:nvPr/>
          </p:nvSpPr>
          <p:spPr bwMode="auto">
            <a:xfrm>
              <a:off x="7040005" y="3956765"/>
              <a:ext cx="91440" cy="91440"/>
            </a:xfrm>
            <a:prstGeom prst="ellipse">
              <a:avLst/>
            </a:prstGeom>
            <a:noFill/>
            <a:ln w="25400" cap="flat">
              <a:solidFill>
                <a:srgbClr val="0F7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cxnSp>
          <p:nvCxnSpPr>
            <p:cNvPr id="49" name="Straight Connector 48"/>
            <p:cNvCxnSpPr/>
            <p:nvPr/>
          </p:nvCxnSpPr>
          <p:spPr>
            <a:xfrm>
              <a:off x="6219730" y="3998210"/>
              <a:ext cx="1328726" cy="0"/>
            </a:xfrm>
            <a:prstGeom prst="line">
              <a:avLst/>
            </a:prstGeom>
            <a:ln w="25400">
              <a:solidFill>
                <a:srgbClr val="0F777F"/>
              </a:solidFill>
            </a:ln>
          </p:spPr>
          <p:style>
            <a:lnRef idx="1">
              <a:schemeClr val="accent1"/>
            </a:lnRef>
            <a:fillRef idx="0">
              <a:schemeClr val="accent1"/>
            </a:fillRef>
            <a:effectRef idx="0">
              <a:schemeClr val="accent1"/>
            </a:effectRef>
            <a:fontRef idx="minor">
              <a:schemeClr val="tx1"/>
            </a:fontRef>
          </p:style>
        </p:cxnSp>
      </p:grpSp>
      <p:grpSp>
        <p:nvGrpSpPr>
          <p:cNvPr id="7" name="Group 49"/>
          <p:cNvGrpSpPr/>
          <p:nvPr/>
        </p:nvGrpSpPr>
        <p:grpSpPr>
          <a:xfrm>
            <a:off x="5098697" y="4478426"/>
            <a:ext cx="712058" cy="91440"/>
            <a:chOff x="6767445" y="4219309"/>
            <a:chExt cx="712058" cy="91440"/>
          </a:xfrm>
        </p:grpSpPr>
        <p:sp>
          <p:nvSpPr>
            <p:cNvPr id="51" name="Oval 20"/>
            <p:cNvSpPr>
              <a:spLocks noChangeArrowheads="1"/>
            </p:cNvSpPr>
            <p:nvPr/>
          </p:nvSpPr>
          <p:spPr bwMode="auto">
            <a:xfrm>
              <a:off x="7152185" y="4219309"/>
              <a:ext cx="91440" cy="91440"/>
            </a:xfrm>
            <a:prstGeom prst="ellipse">
              <a:avLst/>
            </a:prstGeom>
            <a:noFill/>
            <a:ln w="25400" cap="flat">
              <a:solidFill>
                <a:srgbClr val="0F7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cxnSp>
          <p:nvCxnSpPr>
            <p:cNvPr id="53" name="Straight Connector 52"/>
            <p:cNvCxnSpPr/>
            <p:nvPr/>
          </p:nvCxnSpPr>
          <p:spPr>
            <a:xfrm>
              <a:off x="6767445" y="4260754"/>
              <a:ext cx="712058" cy="0"/>
            </a:xfrm>
            <a:prstGeom prst="line">
              <a:avLst/>
            </a:prstGeom>
            <a:ln w="25400">
              <a:solidFill>
                <a:srgbClr val="0F777F"/>
              </a:solidFill>
            </a:ln>
          </p:spPr>
          <p:style>
            <a:lnRef idx="1">
              <a:schemeClr val="accent1"/>
            </a:lnRef>
            <a:fillRef idx="0">
              <a:schemeClr val="accent1"/>
            </a:fillRef>
            <a:effectRef idx="0">
              <a:schemeClr val="accent1"/>
            </a:effectRef>
            <a:fontRef idx="minor">
              <a:schemeClr val="tx1"/>
            </a:fontRef>
          </p:style>
        </p:cxnSp>
      </p:grpSp>
      <p:grpSp>
        <p:nvGrpSpPr>
          <p:cNvPr id="9" name="Group 59"/>
          <p:cNvGrpSpPr/>
          <p:nvPr/>
        </p:nvGrpSpPr>
        <p:grpSpPr>
          <a:xfrm>
            <a:off x="5127496" y="3731532"/>
            <a:ext cx="738877" cy="91440"/>
            <a:chOff x="6796234" y="3517574"/>
            <a:chExt cx="738877" cy="91440"/>
          </a:xfrm>
        </p:grpSpPr>
        <p:sp>
          <p:nvSpPr>
            <p:cNvPr id="61" name="Oval 20"/>
            <p:cNvSpPr>
              <a:spLocks noChangeArrowheads="1"/>
            </p:cNvSpPr>
            <p:nvPr/>
          </p:nvSpPr>
          <p:spPr bwMode="auto">
            <a:xfrm>
              <a:off x="7216568" y="3517574"/>
              <a:ext cx="91440" cy="91440"/>
            </a:xfrm>
            <a:prstGeom prst="ellipse">
              <a:avLst/>
            </a:prstGeom>
            <a:noFill/>
            <a:ln w="25400" cap="flat">
              <a:solidFill>
                <a:srgbClr val="0F7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cxnSp>
          <p:nvCxnSpPr>
            <p:cNvPr id="62" name="Straight Connector 61"/>
            <p:cNvCxnSpPr/>
            <p:nvPr/>
          </p:nvCxnSpPr>
          <p:spPr>
            <a:xfrm>
              <a:off x="6796234" y="3559019"/>
              <a:ext cx="738877" cy="0"/>
            </a:xfrm>
            <a:prstGeom prst="line">
              <a:avLst/>
            </a:prstGeom>
            <a:solidFill>
              <a:schemeClr val="tx1"/>
            </a:solidFill>
            <a:ln w="25400">
              <a:solidFill>
                <a:srgbClr val="0F777F"/>
              </a:solidFill>
            </a:ln>
          </p:spPr>
          <p:style>
            <a:lnRef idx="1">
              <a:schemeClr val="accent1"/>
            </a:lnRef>
            <a:fillRef idx="0">
              <a:schemeClr val="accent1"/>
            </a:fillRef>
            <a:effectRef idx="0">
              <a:schemeClr val="accent1"/>
            </a:effectRef>
            <a:fontRef idx="minor">
              <a:schemeClr val="tx1"/>
            </a:fontRef>
          </p:style>
        </p:cxnSp>
      </p:grpSp>
      <p:grpSp>
        <p:nvGrpSpPr>
          <p:cNvPr id="23" name="Group 2"/>
          <p:cNvGrpSpPr/>
          <p:nvPr/>
        </p:nvGrpSpPr>
        <p:grpSpPr>
          <a:xfrm>
            <a:off x="3314321" y="4776743"/>
            <a:ext cx="2287915" cy="341628"/>
            <a:chOff x="4228116" y="4631445"/>
            <a:chExt cx="2287915" cy="341628"/>
          </a:xfrm>
        </p:grpSpPr>
        <p:cxnSp>
          <p:nvCxnSpPr>
            <p:cNvPr id="8" name="Straight Connector 7"/>
            <p:cNvCxnSpPr/>
            <p:nvPr/>
          </p:nvCxnSpPr>
          <p:spPr>
            <a:xfrm>
              <a:off x="4937272" y="4802259"/>
              <a:ext cx="731520" cy="0"/>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7" name="Rectangle 3"/>
            <p:cNvSpPr>
              <a:spLocks noChangeArrowheads="1"/>
            </p:cNvSpPr>
            <p:nvPr/>
          </p:nvSpPr>
          <p:spPr bwMode="auto">
            <a:xfrm>
              <a:off x="4228116" y="4631445"/>
              <a:ext cx="822960" cy="341628"/>
            </a:xfrm>
            <a:prstGeom prst="rect">
              <a:avLst/>
            </a:prstGeom>
            <a:noFill/>
            <a:ln w="9525">
              <a:noFill/>
              <a:miter lim="800000"/>
              <a:headEnd/>
              <a:tailEnd/>
            </a:ln>
            <a:effectLst/>
          </p:spPr>
          <p:txBody>
            <a:bodyPr vert="horz" wrap="square" lIns="91435" tIns="45718" rIns="91435" bIns="45718" numCol="1" anchor="ctr" anchorCtr="0" compatLnSpc="1">
              <a:prstTxWarp prst="textNoShape">
                <a:avLst/>
              </a:prstTxWarp>
              <a:spAutoFit/>
            </a:bodyPr>
            <a:lstStyle/>
            <a:p>
              <a:pPr algn="ctr" defTabSz="914400">
                <a:lnSpc>
                  <a:spcPct val="90000"/>
                </a:lnSpc>
                <a:spcBef>
                  <a:spcPts val="600"/>
                </a:spcBef>
              </a:pPr>
              <a:r>
                <a:rPr lang="en-US" sz="900" b="1" dirty="0" smtClean="0">
                  <a:solidFill>
                    <a:srgbClr val="000000"/>
                  </a:solidFill>
                  <a:latin typeface="Arial" panose="020B0604020202020204" pitchFamily="34" charset="0"/>
                  <a:cs typeface="Arial" panose="020B0604020202020204" pitchFamily="34" charset="0"/>
                </a:rPr>
                <a:t>IPI </a:t>
              </a:r>
              <a:br>
                <a:rPr lang="en-US" sz="900" b="1" dirty="0" smtClean="0">
                  <a:solidFill>
                    <a:srgbClr val="000000"/>
                  </a:solidFill>
                  <a:latin typeface="Arial" panose="020B0604020202020204" pitchFamily="34" charset="0"/>
                  <a:cs typeface="Arial" panose="020B0604020202020204" pitchFamily="34" charset="0"/>
                </a:rPr>
              </a:br>
              <a:r>
                <a:rPr lang="en-US" sz="900" b="1" dirty="0" smtClean="0">
                  <a:solidFill>
                    <a:srgbClr val="000000"/>
                  </a:solidFill>
                  <a:latin typeface="Arial" panose="020B0604020202020204" pitchFamily="34" charset="0"/>
                  <a:cs typeface="Arial" panose="020B0604020202020204" pitchFamily="34" charset="0"/>
                </a:rPr>
                <a:t>better</a:t>
              </a:r>
              <a:endParaRPr lang="en-US" sz="900" b="1" dirty="0">
                <a:solidFill>
                  <a:srgbClr val="000000"/>
                </a:solidFill>
                <a:latin typeface="Arial" panose="020B0604020202020204" pitchFamily="34" charset="0"/>
                <a:cs typeface="Arial" panose="020B0604020202020204" pitchFamily="34" charset="0"/>
              </a:endParaRPr>
            </a:p>
          </p:txBody>
        </p:sp>
        <p:sp>
          <p:nvSpPr>
            <p:cNvPr id="68" name="Rectangle 3"/>
            <p:cNvSpPr>
              <a:spLocks noChangeArrowheads="1"/>
            </p:cNvSpPr>
            <p:nvPr/>
          </p:nvSpPr>
          <p:spPr bwMode="auto">
            <a:xfrm>
              <a:off x="5693071" y="4631445"/>
              <a:ext cx="822960" cy="341628"/>
            </a:xfrm>
            <a:prstGeom prst="rect">
              <a:avLst/>
            </a:prstGeom>
            <a:noFill/>
            <a:ln w="9525">
              <a:noFill/>
              <a:miter lim="800000"/>
              <a:headEnd/>
              <a:tailEnd/>
            </a:ln>
            <a:effectLst/>
          </p:spPr>
          <p:txBody>
            <a:bodyPr vert="horz" wrap="square" lIns="91435" tIns="45718" rIns="91435" bIns="45718" numCol="1" anchor="ctr" anchorCtr="0" compatLnSpc="1">
              <a:prstTxWarp prst="textNoShape">
                <a:avLst/>
              </a:prstTxWarp>
              <a:spAutoFit/>
            </a:bodyPr>
            <a:lstStyle/>
            <a:p>
              <a:pPr algn="ctr" defTabSz="914400">
                <a:lnSpc>
                  <a:spcPct val="90000"/>
                </a:lnSpc>
                <a:spcBef>
                  <a:spcPts val="600"/>
                </a:spcBef>
              </a:pPr>
              <a:r>
                <a:rPr lang="en-US" sz="900" b="1" dirty="0" smtClean="0">
                  <a:solidFill>
                    <a:srgbClr val="000000"/>
                  </a:solidFill>
                  <a:latin typeface="Arial" panose="020B0604020202020204" pitchFamily="34" charset="0"/>
                  <a:cs typeface="Arial" panose="020B0604020202020204" pitchFamily="34" charset="0"/>
                </a:rPr>
                <a:t>NIVO + IPI</a:t>
              </a:r>
              <a:br>
                <a:rPr lang="en-US" sz="900" b="1" dirty="0" smtClean="0">
                  <a:solidFill>
                    <a:srgbClr val="000000"/>
                  </a:solidFill>
                  <a:latin typeface="Arial" panose="020B0604020202020204" pitchFamily="34" charset="0"/>
                  <a:cs typeface="Arial" panose="020B0604020202020204" pitchFamily="34" charset="0"/>
                </a:rPr>
              </a:br>
              <a:r>
                <a:rPr lang="en-US" sz="900" b="1" dirty="0" smtClean="0">
                  <a:solidFill>
                    <a:srgbClr val="000000"/>
                  </a:solidFill>
                  <a:latin typeface="Arial" panose="020B0604020202020204" pitchFamily="34" charset="0"/>
                  <a:cs typeface="Arial" panose="020B0604020202020204" pitchFamily="34" charset="0"/>
                </a:rPr>
                <a:t>better</a:t>
              </a:r>
              <a:endParaRPr lang="en-US" sz="900" b="1" dirty="0">
                <a:solidFill>
                  <a:srgbClr val="000000"/>
                </a:solidFill>
                <a:latin typeface="Arial" panose="020B0604020202020204" pitchFamily="34" charset="0"/>
                <a:cs typeface="Arial" panose="020B0604020202020204" pitchFamily="34" charset="0"/>
              </a:endParaRPr>
            </a:p>
          </p:txBody>
        </p:sp>
      </p:grpSp>
      <p:sp>
        <p:nvSpPr>
          <p:cNvPr id="73" name="Oval 20"/>
          <p:cNvSpPr>
            <a:spLocks noChangeArrowheads="1"/>
          </p:cNvSpPr>
          <p:nvPr/>
        </p:nvSpPr>
        <p:spPr bwMode="auto">
          <a:xfrm>
            <a:off x="5491799" y="1594804"/>
            <a:ext cx="91440" cy="91440"/>
          </a:xfrm>
          <a:prstGeom prst="ellipse">
            <a:avLst/>
          </a:prstGeom>
          <a:noFill/>
          <a:ln w="25400" cap="flat">
            <a:solidFill>
              <a:srgbClr val="0F7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cxnSp>
        <p:nvCxnSpPr>
          <p:cNvPr id="74" name="Straight Connector 73"/>
          <p:cNvCxnSpPr/>
          <p:nvPr/>
        </p:nvCxnSpPr>
        <p:spPr>
          <a:xfrm>
            <a:off x="5162807" y="1655299"/>
            <a:ext cx="640080" cy="0"/>
          </a:xfrm>
          <a:prstGeom prst="line">
            <a:avLst/>
          </a:prstGeom>
          <a:ln w="25400">
            <a:solidFill>
              <a:srgbClr val="0F777F"/>
            </a:solidFill>
          </a:ln>
        </p:spPr>
        <p:style>
          <a:lnRef idx="1">
            <a:schemeClr val="accent1"/>
          </a:lnRef>
          <a:fillRef idx="0">
            <a:schemeClr val="accent1"/>
          </a:fillRef>
          <a:effectRef idx="0">
            <a:schemeClr val="accent1"/>
          </a:effectRef>
          <a:fontRef idx="minor">
            <a:schemeClr val="tx1"/>
          </a:fontRef>
        </p:style>
      </p:cxnSp>
      <p:sp>
        <p:nvSpPr>
          <p:cNvPr id="79" name="Oval 20"/>
          <p:cNvSpPr>
            <a:spLocks noChangeArrowheads="1"/>
          </p:cNvSpPr>
          <p:nvPr/>
        </p:nvSpPr>
        <p:spPr bwMode="auto">
          <a:xfrm>
            <a:off x="5191543" y="2282034"/>
            <a:ext cx="91440" cy="91440"/>
          </a:xfrm>
          <a:prstGeom prst="ellipse">
            <a:avLst/>
          </a:prstGeom>
          <a:noFill/>
          <a:ln w="25400" cap="flat">
            <a:solidFill>
              <a:srgbClr val="0F7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cxnSp>
        <p:nvCxnSpPr>
          <p:cNvPr id="80" name="Straight Connector 79"/>
          <p:cNvCxnSpPr/>
          <p:nvPr/>
        </p:nvCxnSpPr>
        <p:spPr>
          <a:xfrm>
            <a:off x="4633425" y="2342529"/>
            <a:ext cx="1005840" cy="0"/>
          </a:xfrm>
          <a:prstGeom prst="line">
            <a:avLst/>
          </a:prstGeom>
          <a:ln w="25400">
            <a:solidFill>
              <a:srgbClr val="0F777F"/>
            </a:solidFill>
          </a:ln>
        </p:spPr>
        <p:style>
          <a:lnRef idx="1">
            <a:schemeClr val="accent1"/>
          </a:lnRef>
          <a:fillRef idx="0">
            <a:schemeClr val="accent1"/>
          </a:fillRef>
          <a:effectRef idx="0">
            <a:schemeClr val="accent1"/>
          </a:effectRef>
          <a:fontRef idx="minor">
            <a:schemeClr val="tx1"/>
          </a:fontRef>
        </p:style>
      </p:cxnSp>
      <p:sp>
        <p:nvSpPr>
          <p:cNvPr id="82" name="Oval 20"/>
          <p:cNvSpPr>
            <a:spLocks noChangeArrowheads="1"/>
          </p:cNvSpPr>
          <p:nvPr/>
        </p:nvSpPr>
        <p:spPr bwMode="auto">
          <a:xfrm>
            <a:off x="5901239" y="2729860"/>
            <a:ext cx="91440" cy="91440"/>
          </a:xfrm>
          <a:prstGeom prst="ellipse">
            <a:avLst/>
          </a:prstGeom>
          <a:noFill/>
          <a:ln w="25400" cap="flat">
            <a:solidFill>
              <a:srgbClr val="0F7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cxnSp>
        <p:nvCxnSpPr>
          <p:cNvPr id="83" name="Straight Connector 82"/>
          <p:cNvCxnSpPr/>
          <p:nvPr/>
        </p:nvCxnSpPr>
        <p:spPr>
          <a:xfrm>
            <a:off x="5412011" y="2790355"/>
            <a:ext cx="822960" cy="0"/>
          </a:xfrm>
          <a:prstGeom prst="line">
            <a:avLst/>
          </a:prstGeom>
          <a:ln w="25400">
            <a:solidFill>
              <a:srgbClr val="0F777F"/>
            </a:solidFill>
          </a:ln>
        </p:spPr>
        <p:style>
          <a:lnRef idx="1">
            <a:schemeClr val="accent1"/>
          </a:lnRef>
          <a:fillRef idx="0">
            <a:schemeClr val="accent1"/>
          </a:fillRef>
          <a:effectRef idx="0">
            <a:schemeClr val="accent1"/>
          </a:effectRef>
          <a:fontRef idx="minor">
            <a:schemeClr val="tx1"/>
          </a:fontRef>
        </p:style>
      </p:cxnSp>
      <p:sp>
        <p:nvSpPr>
          <p:cNvPr id="85" name="Oval 20"/>
          <p:cNvSpPr>
            <a:spLocks noChangeArrowheads="1"/>
          </p:cNvSpPr>
          <p:nvPr/>
        </p:nvSpPr>
        <p:spPr bwMode="auto">
          <a:xfrm>
            <a:off x="5150599" y="3008222"/>
            <a:ext cx="91440" cy="91440"/>
          </a:xfrm>
          <a:prstGeom prst="ellipse">
            <a:avLst/>
          </a:prstGeom>
          <a:noFill/>
          <a:ln w="25400" cap="flat">
            <a:solidFill>
              <a:srgbClr val="0F7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cxnSp>
        <p:nvCxnSpPr>
          <p:cNvPr id="86" name="Straight Connector 85"/>
          <p:cNvCxnSpPr/>
          <p:nvPr/>
        </p:nvCxnSpPr>
        <p:spPr>
          <a:xfrm>
            <a:off x="4688017" y="3068717"/>
            <a:ext cx="960120" cy="0"/>
          </a:xfrm>
          <a:prstGeom prst="line">
            <a:avLst/>
          </a:prstGeom>
          <a:ln w="25400">
            <a:solidFill>
              <a:srgbClr val="0F77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7964737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40"/>
          <p:cNvGrpSpPr/>
          <p:nvPr/>
        </p:nvGrpSpPr>
        <p:grpSpPr>
          <a:xfrm>
            <a:off x="659081" y="1060450"/>
            <a:ext cx="8251492" cy="2913594"/>
            <a:chOff x="551501" y="1060450"/>
            <a:chExt cx="8251492" cy="2913594"/>
          </a:xfrm>
        </p:grpSpPr>
        <p:sp>
          <p:nvSpPr>
            <p:cNvPr id="142" name="Rectangle 141"/>
            <p:cNvSpPr>
              <a:spLocks noChangeArrowheads="1"/>
            </p:cNvSpPr>
            <p:nvPr/>
          </p:nvSpPr>
          <p:spPr bwMode="auto">
            <a:xfrm>
              <a:off x="722877" y="3819554"/>
              <a:ext cx="250668" cy="154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914400"/>
              <a:r>
                <a:rPr lang="en-US" altLang="en-US" sz="1000" smtClean="0">
                  <a:solidFill>
                    <a:srgbClr val="010101"/>
                  </a:solidFill>
                </a:rPr>
                <a:t>0</a:t>
              </a:r>
              <a:endParaRPr lang="en-US" altLang="en-US" sz="1000" smtClean="0">
                <a:solidFill>
                  <a:srgbClr val="000000"/>
                </a:solidFill>
              </a:endParaRPr>
            </a:p>
          </p:txBody>
        </p:sp>
        <p:sp>
          <p:nvSpPr>
            <p:cNvPr id="143" name="Rectangle 142"/>
            <p:cNvSpPr>
              <a:spLocks noChangeArrowheads="1"/>
            </p:cNvSpPr>
            <p:nvPr/>
          </p:nvSpPr>
          <p:spPr bwMode="auto">
            <a:xfrm>
              <a:off x="3332694" y="3802695"/>
              <a:ext cx="250668" cy="154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914400"/>
              <a:r>
                <a:rPr lang="en-US" altLang="en-US" sz="1000" smtClean="0">
                  <a:solidFill>
                    <a:srgbClr val="010101"/>
                  </a:solidFill>
                </a:rPr>
                <a:t>6</a:t>
              </a:r>
              <a:endParaRPr lang="en-US" altLang="en-US" sz="1000" smtClean="0">
                <a:solidFill>
                  <a:srgbClr val="000000"/>
                </a:solidFill>
              </a:endParaRPr>
            </a:p>
          </p:txBody>
        </p:sp>
        <p:sp>
          <p:nvSpPr>
            <p:cNvPr id="144" name="Rectangle 143"/>
            <p:cNvSpPr>
              <a:spLocks noChangeArrowheads="1"/>
            </p:cNvSpPr>
            <p:nvPr/>
          </p:nvSpPr>
          <p:spPr bwMode="auto">
            <a:xfrm>
              <a:off x="4637602" y="3802695"/>
              <a:ext cx="250668" cy="154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914400"/>
              <a:r>
                <a:rPr lang="en-US" altLang="en-US" sz="1000" smtClean="0">
                  <a:solidFill>
                    <a:srgbClr val="010101"/>
                  </a:solidFill>
                </a:rPr>
                <a:t>9</a:t>
              </a:r>
              <a:endParaRPr lang="en-US" altLang="en-US" sz="1000" smtClean="0">
                <a:solidFill>
                  <a:srgbClr val="000000"/>
                </a:solidFill>
              </a:endParaRPr>
            </a:p>
          </p:txBody>
        </p:sp>
        <p:sp>
          <p:nvSpPr>
            <p:cNvPr id="145" name="Rectangle 144"/>
            <p:cNvSpPr>
              <a:spLocks noChangeArrowheads="1"/>
            </p:cNvSpPr>
            <p:nvPr/>
          </p:nvSpPr>
          <p:spPr bwMode="auto">
            <a:xfrm>
              <a:off x="5942511" y="3802695"/>
              <a:ext cx="250668" cy="154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914400"/>
              <a:r>
                <a:rPr lang="en-US" altLang="en-US" sz="1000" smtClean="0">
                  <a:solidFill>
                    <a:srgbClr val="010101"/>
                  </a:solidFill>
                </a:rPr>
                <a:t>12</a:t>
              </a:r>
              <a:endParaRPr lang="en-US" altLang="en-US" sz="1000" smtClean="0">
                <a:solidFill>
                  <a:srgbClr val="000000"/>
                </a:solidFill>
              </a:endParaRPr>
            </a:p>
          </p:txBody>
        </p:sp>
        <p:sp>
          <p:nvSpPr>
            <p:cNvPr id="146" name="Rectangle 145"/>
            <p:cNvSpPr>
              <a:spLocks noChangeArrowheads="1"/>
            </p:cNvSpPr>
            <p:nvPr/>
          </p:nvSpPr>
          <p:spPr bwMode="auto">
            <a:xfrm>
              <a:off x="7247419" y="3802695"/>
              <a:ext cx="250668" cy="154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914400"/>
              <a:r>
                <a:rPr lang="en-US" altLang="en-US" sz="1000" smtClean="0">
                  <a:solidFill>
                    <a:srgbClr val="010101"/>
                  </a:solidFill>
                </a:rPr>
                <a:t>15</a:t>
              </a:r>
              <a:endParaRPr lang="en-US" altLang="en-US" sz="1000" smtClean="0">
                <a:solidFill>
                  <a:srgbClr val="000000"/>
                </a:solidFill>
              </a:endParaRPr>
            </a:p>
          </p:txBody>
        </p:sp>
        <p:sp>
          <p:nvSpPr>
            <p:cNvPr id="147" name="Rectangle 146"/>
            <p:cNvSpPr>
              <a:spLocks noChangeArrowheads="1"/>
            </p:cNvSpPr>
            <p:nvPr/>
          </p:nvSpPr>
          <p:spPr bwMode="auto">
            <a:xfrm>
              <a:off x="8552325" y="3811550"/>
              <a:ext cx="250668" cy="154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914400"/>
              <a:r>
                <a:rPr lang="en-US" altLang="en-US" sz="1000" smtClean="0">
                  <a:solidFill>
                    <a:srgbClr val="010101"/>
                  </a:solidFill>
                </a:rPr>
                <a:t>18</a:t>
              </a:r>
              <a:endParaRPr lang="en-US" altLang="en-US" sz="1000" smtClean="0">
                <a:solidFill>
                  <a:srgbClr val="000000"/>
                </a:solidFill>
              </a:endParaRPr>
            </a:p>
          </p:txBody>
        </p:sp>
        <p:sp>
          <p:nvSpPr>
            <p:cNvPr id="148" name="Rectangle 31"/>
            <p:cNvSpPr>
              <a:spLocks noChangeArrowheads="1"/>
            </p:cNvSpPr>
            <p:nvPr/>
          </p:nvSpPr>
          <p:spPr bwMode="auto">
            <a:xfrm>
              <a:off x="2027786" y="3802695"/>
              <a:ext cx="250668" cy="154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914400"/>
              <a:r>
                <a:rPr lang="en-US" altLang="en-US" sz="1000" smtClean="0">
                  <a:solidFill>
                    <a:srgbClr val="010101"/>
                  </a:solidFill>
                </a:rPr>
                <a:t>3</a:t>
              </a:r>
              <a:endParaRPr lang="en-US" altLang="en-US" sz="1000" smtClean="0">
                <a:solidFill>
                  <a:srgbClr val="000000"/>
                </a:solidFill>
              </a:endParaRPr>
            </a:p>
          </p:txBody>
        </p:sp>
        <p:grpSp>
          <p:nvGrpSpPr>
            <p:cNvPr id="4" name="Group 148"/>
            <p:cNvGrpSpPr/>
            <p:nvPr/>
          </p:nvGrpSpPr>
          <p:grpSpPr>
            <a:xfrm>
              <a:off x="786743" y="1132722"/>
              <a:ext cx="7902769" cy="2625919"/>
              <a:chOff x="1409908" y="1303041"/>
              <a:chExt cx="7207044" cy="2354110"/>
            </a:xfrm>
          </p:grpSpPr>
          <p:sp>
            <p:nvSpPr>
              <p:cNvPr id="161" name="Line 32"/>
              <p:cNvSpPr>
                <a:spLocks noChangeShapeType="1"/>
              </p:cNvSpPr>
              <p:nvPr/>
            </p:nvSpPr>
            <p:spPr bwMode="auto">
              <a:xfrm>
                <a:off x="1409908" y="3603625"/>
                <a:ext cx="54864" cy="0"/>
              </a:xfrm>
              <a:prstGeom prst="line">
                <a:avLst/>
              </a:prstGeom>
              <a:noFill/>
              <a:ln w="12700" cap="flat">
                <a:solidFill>
                  <a:srgbClr val="01010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400"/>
                <a:endParaRPr lang="en-US" sz="1000">
                  <a:solidFill>
                    <a:srgbClr val="000000"/>
                  </a:solidFill>
                  <a:latin typeface="Arial"/>
                </a:endParaRPr>
              </a:p>
            </p:txBody>
          </p:sp>
          <p:sp>
            <p:nvSpPr>
              <p:cNvPr id="162" name="Line 33"/>
              <p:cNvSpPr>
                <a:spLocks noChangeShapeType="1"/>
              </p:cNvSpPr>
              <p:nvPr/>
            </p:nvSpPr>
            <p:spPr bwMode="auto">
              <a:xfrm>
                <a:off x="1409908" y="1304925"/>
                <a:ext cx="54864" cy="0"/>
              </a:xfrm>
              <a:prstGeom prst="line">
                <a:avLst/>
              </a:prstGeom>
              <a:noFill/>
              <a:ln w="12700" cap="flat">
                <a:solidFill>
                  <a:srgbClr val="01010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400"/>
                <a:endParaRPr lang="en-US" sz="1000">
                  <a:solidFill>
                    <a:srgbClr val="000000"/>
                  </a:solidFill>
                  <a:latin typeface="Arial"/>
                </a:endParaRPr>
              </a:p>
            </p:txBody>
          </p:sp>
          <p:sp>
            <p:nvSpPr>
              <p:cNvPr id="163" name="Line 34"/>
              <p:cNvSpPr>
                <a:spLocks noChangeShapeType="1"/>
              </p:cNvSpPr>
              <p:nvPr/>
            </p:nvSpPr>
            <p:spPr bwMode="auto">
              <a:xfrm>
                <a:off x="1409908" y="1539875"/>
                <a:ext cx="54864" cy="0"/>
              </a:xfrm>
              <a:prstGeom prst="line">
                <a:avLst/>
              </a:prstGeom>
              <a:noFill/>
              <a:ln w="12700" cap="flat">
                <a:solidFill>
                  <a:srgbClr val="01010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400"/>
                <a:endParaRPr lang="en-US" sz="1000">
                  <a:solidFill>
                    <a:srgbClr val="000000"/>
                  </a:solidFill>
                  <a:latin typeface="Arial"/>
                </a:endParaRPr>
              </a:p>
            </p:txBody>
          </p:sp>
          <p:sp>
            <p:nvSpPr>
              <p:cNvPr id="164" name="Line 35"/>
              <p:cNvSpPr>
                <a:spLocks noChangeShapeType="1"/>
              </p:cNvSpPr>
              <p:nvPr/>
            </p:nvSpPr>
            <p:spPr bwMode="auto">
              <a:xfrm>
                <a:off x="1409908" y="1768475"/>
                <a:ext cx="54864" cy="0"/>
              </a:xfrm>
              <a:prstGeom prst="line">
                <a:avLst/>
              </a:prstGeom>
              <a:noFill/>
              <a:ln w="12700" cap="flat">
                <a:solidFill>
                  <a:srgbClr val="01010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400"/>
                <a:endParaRPr lang="en-US" sz="1000">
                  <a:solidFill>
                    <a:srgbClr val="000000"/>
                  </a:solidFill>
                  <a:latin typeface="Arial"/>
                </a:endParaRPr>
              </a:p>
            </p:txBody>
          </p:sp>
          <p:sp>
            <p:nvSpPr>
              <p:cNvPr id="165" name="Line 36"/>
              <p:cNvSpPr>
                <a:spLocks noChangeShapeType="1"/>
              </p:cNvSpPr>
              <p:nvPr/>
            </p:nvSpPr>
            <p:spPr bwMode="auto">
              <a:xfrm>
                <a:off x="1409908" y="1998663"/>
                <a:ext cx="54864" cy="0"/>
              </a:xfrm>
              <a:prstGeom prst="line">
                <a:avLst/>
              </a:prstGeom>
              <a:noFill/>
              <a:ln w="12700" cap="flat">
                <a:solidFill>
                  <a:srgbClr val="01010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400"/>
                <a:endParaRPr lang="en-US" sz="1000">
                  <a:solidFill>
                    <a:srgbClr val="000000"/>
                  </a:solidFill>
                  <a:latin typeface="Arial"/>
                </a:endParaRPr>
              </a:p>
            </p:txBody>
          </p:sp>
          <p:sp>
            <p:nvSpPr>
              <p:cNvPr id="166" name="Line 37"/>
              <p:cNvSpPr>
                <a:spLocks noChangeShapeType="1"/>
              </p:cNvSpPr>
              <p:nvPr/>
            </p:nvSpPr>
            <p:spPr bwMode="auto">
              <a:xfrm>
                <a:off x="1409908" y="2227263"/>
                <a:ext cx="54864" cy="0"/>
              </a:xfrm>
              <a:prstGeom prst="line">
                <a:avLst/>
              </a:prstGeom>
              <a:noFill/>
              <a:ln w="12700" cap="flat">
                <a:solidFill>
                  <a:srgbClr val="01010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400"/>
                <a:endParaRPr lang="en-US" sz="1000">
                  <a:solidFill>
                    <a:srgbClr val="000000"/>
                  </a:solidFill>
                  <a:latin typeface="Arial"/>
                </a:endParaRPr>
              </a:p>
            </p:txBody>
          </p:sp>
          <p:sp>
            <p:nvSpPr>
              <p:cNvPr id="167" name="Line 38"/>
              <p:cNvSpPr>
                <a:spLocks noChangeShapeType="1"/>
              </p:cNvSpPr>
              <p:nvPr/>
            </p:nvSpPr>
            <p:spPr bwMode="auto">
              <a:xfrm>
                <a:off x="1409908" y="2455863"/>
                <a:ext cx="54864" cy="0"/>
              </a:xfrm>
              <a:prstGeom prst="line">
                <a:avLst/>
              </a:prstGeom>
              <a:noFill/>
              <a:ln w="12700" cap="flat">
                <a:solidFill>
                  <a:srgbClr val="01010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400"/>
                <a:endParaRPr lang="en-US" sz="1000">
                  <a:solidFill>
                    <a:srgbClr val="000000"/>
                  </a:solidFill>
                  <a:latin typeface="Arial"/>
                </a:endParaRPr>
              </a:p>
            </p:txBody>
          </p:sp>
          <p:sp>
            <p:nvSpPr>
              <p:cNvPr id="168" name="Line 39"/>
              <p:cNvSpPr>
                <a:spLocks noChangeShapeType="1"/>
              </p:cNvSpPr>
              <p:nvPr/>
            </p:nvSpPr>
            <p:spPr bwMode="auto">
              <a:xfrm>
                <a:off x="1409908" y="2684463"/>
                <a:ext cx="54864" cy="0"/>
              </a:xfrm>
              <a:prstGeom prst="line">
                <a:avLst/>
              </a:prstGeom>
              <a:noFill/>
              <a:ln w="12700" cap="flat">
                <a:solidFill>
                  <a:srgbClr val="01010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400"/>
                <a:endParaRPr lang="en-US" sz="1000">
                  <a:solidFill>
                    <a:srgbClr val="000000"/>
                  </a:solidFill>
                  <a:latin typeface="Arial"/>
                </a:endParaRPr>
              </a:p>
            </p:txBody>
          </p:sp>
          <p:sp>
            <p:nvSpPr>
              <p:cNvPr id="169" name="Line 40"/>
              <p:cNvSpPr>
                <a:spLocks noChangeShapeType="1"/>
              </p:cNvSpPr>
              <p:nvPr/>
            </p:nvSpPr>
            <p:spPr bwMode="auto">
              <a:xfrm>
                <a:off x="1409908" y="2914650"/>
                <a:ext cx="54864" cy="0"/>
              </a:xfrm>
              <a:prstGeom prst="line">
                <a:avLst/>
              </a:prstGeom>
              <a:noFill/>
              <a:ln w="12700" cap="flat">
                <a:solidFill>
                  <a:srgbClr val="01010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400"/>
                <a:endParaRPr lang="en-US" sz="1000">
                  <a:solidFill>
                    <a:srgbClr val="000000"/>
                  </a:solidFill>
                  <a:latin typeface="Arial"/>
                </a:endParaRPr>
              </a:p>
            </p:txBody>
          </p:sp>
          <p:sp>
            <p:nvSpPr>
              <p:cNvPr id="170" name="Line 41"/>
              <p:cNvSpPr>
                <a:spLocks noChangeShapeType="1"/>
              </p:cNvSpPr>
              <p:nvPr/>
            </p:nvSpPr>
            <p:spPr bwMode="auto">
              <a:xfrm>
                <a:off x="1409908" y="3143250"/>
                <a:ext cx="54864" cy="0"/>
              </a:xfrm>
              <a:prstGeom prst="line">
                <a:avLst/>
              </a:prstGeom>
              <a:noFill/>
              <a:ln w="12700" cap="flat">
                <a:solidFill>
                  <a:srgbClr val="01010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400"/>
                <a:endParaRPr lang="en-US" sz="1000">
                  <a:solidFill>
                    <a:srgbClr val="000000"/>
                  </a:solidFill>
                  <a:latin typeface="Arial"/>
                </a:endParaRPr>
              </a:p>
            </p:txBody>
          </p:sp>
          <p:sp>
            <p:nvSpPr>
              <p:cNvPr id="171" name="Line 42"/>
              <p:cNvSpPr>
                <a:spLocks noChangeShapeType="1"/>
              </p:cNvSpPr>
              <p:nvPr/>
            </p:nvSpPr>
            <p:spPr bwMode="auto">
              <a:xfrm>
                <a:off x="1409908" y="3375025"/>
                <a:ext cx="54864" cy="0"/>
              </a:xfrm>
              <a:prstGeom prst="line">
                <a:avLst/>
              </a:prstGeom>
              <a:noFill/>
              <a:ln w="12700" cap="flat">
                <a:solidFill>
                  <a:srgbClr val="01010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400"/>
                <a:endParaRPr lang="en-US" sz="1000">
                  <a:solidFill>
                    <a:srgbClr val="000000"/>
                  </a:solidFill>
                  <a:latin typeface="Arial"/>
                </a:endParaRPr>
              </a:p>
            </p:txBody>
          </p:sp>
          <p:sp>
            <p:nvSpPr>
              <p:cNvPr id="172" name="Line 43"/>
              <p:cNvSpPr>
                <a:spLocks noChangeShapeType="1"/>
              </p:cNvSpPr>
              <p:nvPr/>
            </p:nvSpPr>
            <p:spPr bwMode="auto">
              <a:xfrm>
                <a:off x="1465965" y="3602287"/>
                <a:ext cx="0" cy="54864"/>
              </a:xfrm>
              <a:prstGeom prst="line">
                <a:avLst/>
              </a:prstGeom>
              <a:noFill/>
              <a:ln w="12700" cap="flat">
                <a:solidFill>
                  <a:srgbClr val="01010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400"/>
                <a:endParaRPr lang="en-US" sz="1000">
                  <a:solidFill>
                    <a:srgbClr val="000000"/>
                  </a:solidFill>
                  <a:latin typeface="Arial"/>
                </a:endParaRPr>
              </a:p>
            </p:txBody>
          </p:sp>
          <p:sp>
            <p:nvSpPr>
              <p:cNvPr id="173" name="Line 44"/>
              <p:cNvSpPr>
                <a:spLocks noChangeShapeType="1"/>
              </p:cNvSpPr>
              <p:nvPr/>
            </p:nvSpPr>
            <p:spPr bwMode="auto">
              <a:xfrm>
                <a:off x="2656737" y="3602287"/>
                <a:ext cx="0" cy="54864"/>
              </a:xfrm>
              <a:prstGeom prst="line">
                <a:avLst/>
              </a:prstGeom>
              <a:noFill/>
              <a:ln w="12700" cap="flat">
                <a:solidFill>
                  <a:srgbClr val="01010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400"/>
                <a:endParaRPr lang="en-US" sz="1000">
                  <a:solidFill>
                    <a:srgbClr val="000000"/>
                  </a:solidFill>
                  <a:latin typeface="Arial"/>
                </a:endParaRPr>
              </a:p>
            </p:txBody>
          </p:sp>
          <p:sp>
            <p:nvSpPr>
              <p:cNvPr id="174" name="Line 45"/>
              <p:cNvSpPr>
                <a:spLocks noChangeShapeType="1"/>
              </p:cNvSpPr>
              <p:nvPr/>
            </p:nvSpPr>
            <p:spPr bwMode="auto">
              <a:xfrm>
                <a:off x="3847509" y="3602287"/>
                <a:ext cx="0" cy="54864"/>
              </a:xfrm>
              <a:prstGeom prst="line">
                <a:avLst/>
              </a:prstGeom>
              <a:noFill/>
              <a:ln w="12700" cap="flat">
                <a:solidFill>
                  <a:srgbClr val="01010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400"/>
                <a:endParaRPr lang="en-US" sz="1000">
                  <a:solidFill>
                    <a:srgbClr val="000000"/>
                  </a:solidFill>
                  <a:latin typeface="Arial"/>
                </a:endParaRPr>
              </a:p>
            </p:txBody>
          </p:sp>
          <p:sp>
            <p:nvSpPr>
              <p:cNvPr id="175" name="Line 46"/>
              <p:cNvSpPr>
                <a:spLocks noChangeShapeType="1"/>
              </p:cNvSpPr>
              <p:nvPr/>
            </p:nvSpPr>
            <p:spPr bwMode="auto">
              <a:xfrm>
                <a:off x="5038282" y="3602287"/>
                <a:ext cx="0" cy="54864"/>
              </a:xfrm>
              <a:prstGeom prst="line">
                <a:avLst/>
              </a:prstGeom>
              <a:noFill/>
              <a:ln w="12700" cap="flat">
                <a:solidFill>
                  <a:srgbClr val="01010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400"/>
                <a:endParaRPr lang="en-US" sz="1000">
                  <a:solidFill>
                    <a:srgbClr val="000000"/>
                  </a:solidFill>
                  <a:latin typeface="Arial"/>
                </a:endParaRPr>
              </a:p>
            </p:txBody>
          </p:sp>
          <p:sp>
            <p:nvSpPr>
              <p:cNvPr id="176" name="Line 47"/>
              <p:cNvSpPr>
                <a:spLocks noChangeShapeType="1"/>
              </p:cNvSpPr>
              <p:nvPr/>
            </p:nvSpPr>
            <p:spPr bwMode="auto">
              <a:xfrm>
                <a:off x="6229055" y="3602287"/>
                <a:ext cx="0" cy="54864"/>
              </a:xfrm>
              <a:prstGeom prst="line">
                <a:avLst/>
              </a:prstGeom>
              <a:noFill/>
              <a:ln w="12700" cap="flat">
                <a:solidFill>
                  <a:srgbClr val="01010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400"/>
                <a:endParaRPr lang="en-US" sz="1000">
                  <a:solidFill>
                    <a:srgbClr val="000000"/>
                  </a:solidFill>
                  <a:latin typeface="Arial"/>
                </a:endParaRPr>
              </a:p>
            </p:txBody>
          </p:sp>
          <p:sp>
            <p:nvSpPr>
              <p:cNvPr id="177" name="Line 48"/>
              <p:cNvSpPr>
                <a:spLocks noChangeShapeType="1"/>
              </p:cNvSpPr>
              <p:nvPr/>
            </p:nvSpPr>
            <p:spPr bwMode="auto">
              <a:xfrm>
                <a:off x="7419828" y="3602287"/>
                <a:ext cx="0" cy="54864"/>
              </a:xfrm>
              <a:prstGeom prst="line">
                <a:avLst/>
              </a:prstGeom>
              <a:noFill/>
              <a:ln w="12700" cap="flat">
                <a:solidFill>
                  <a:srgbClr val="01010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400"/>
                <a:endParaRPr lang="en-US" sz="1000">
                  <a:solidFill>
                    <a:srgbClr val="000000"/>
                  </a:solidFill>
                  <a:latin typeface="Arial"/>
                </a:endParaRPr>
              </a:p>
            </p:txBody>
          </p:sp>
          <p:sp>
            <p:nvSpPr>
              <p:cNvPr id="178" name="Line 49"/>
              <p:cNvSpPr>
                <a:spLocks noChangeShapeType="1"/>
              </p:cNvSpPr>
              <p:nvPr/>
            </p:nvSpPr>
            <p:spPr bwMode="auto">
              <a:xfrm>
                <a:off x="8610600" y="3599112"/>
                <a:ext cx="0" cy="54864"/>
              </a:xfrm>
              <a:prstGeom prst="line">
                <a:avLst/>
              </a:prstGeom>
              <a:noFill/>
              <a:ln w="12700" cap="flat">
                <a:solidFill>
                  <a:srgbClr val="01010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400"/>
                <a:endParaRPr lang="en-US" sz="1000">
                  <a:solidFill>
                    <a:srgbClr val="000000"/>
                  </a:solidFill>
                  <a:latin typeface="Arial"/>
                </a:endParaRPr>
              </a:p>
            </p:txBody>
          </p:sp>
          <p:sp>
            <p:nvSpPr>
              <p:cNvPr id="179" name="Freeform 50"/>
              <p:cNvSpPr>
                <a:spLocks/>
              </p:cNvSpPr>
              <p:nvPr/>
            </p:nvSpPr>
            <p:spPr bwMode="auto">
              <a:xfrm>
                <a:off x="1467060" y="1303041"/>
                <a:ext cx="7149892" cy="2300584"/>
              </a:xfrm>
              <a:custGeom>
                <a:avLst/>
                <a:gdLst>
                  <a:gd name="T0" fmla="*/ 0 w 4515"/>
                  <a:gd name="T1" fmla="*/ 0 h 1487"/>
                  <a:gd name="T2" fmla="*/ 0 w 4515"/>
                  <a:gd name="T3" fmla="*/ 1487 h 1487"/>
                  <a:gd name="T4" fmla="*/ 4515 w 4515"/>
                  <a:gd name="T5" fmla="*/ 1487 h 1487"/>
                </a:gdLst>
                <a:ahLst/>
                <a:cxnLst>
                  <a:cxn ang="0">
                    <a:pos x="T0" y="T1"/>
                  </a:cxn>
                  <a:cxn ang="0">
                    <a:pos x="T2" y="T3"/>
                  </a:cxn>
                  <a:cxn ang="0">
                    <a:pos x="T4" y="T5"/>
                  </a:cxn>
                </a:cxnLst>
                <a:rect l="0" t="0" r="r" b="b"/>
                <a:pathLst>
                  <a:path w="4515" h="1487">
                    <a:moveTo>
                      <a:pt x="0" y="0"/>
                    </a:moveTo>
                    <a:lnTo>
                      <a:pt x="0" y="1487"/>
                    </a:lnTo>
                    <a:lnTo>
                      <a:pt x="4515" y="1487"/>
                    </a:lnTo>
                  </a:path>
                </a:pathLst>
              </a:custGeom>
              <a:noFill/>
              <a:ln w="12700" cap="flat">
                <a:solidFill>
                  <a:srgbClr val="01010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sz="1000">
                  <a:solidFill>
                    <a:srgbClr val="000000"/>
                  </a:solidFill>
                  <a:latin typeface="Arial"/>
                </a:endParaRPr>
              </a:p>
            </p:txBody>
          </p:sp>
        </p:grpSp>
        <p:sp>
          <p:nvSpPr>
            <p:cNvPr id="150" name="Rectangle 51"/>
            <p:cNvSpPr>
              <a:spLocks noChangeArrowheads="1"/>
            </p:cNvSpPr>
            <p:nvPr/>
          </p:nvSpPr>
          <p:spPr bwMode="auto">
            <a:xfrm>
              <a:off x="551501" y="3626333"/>
              <a:ext cx="17633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defTabSz="914400"/>
              <a:r>
                <a:rPr lang="en-US" altLang="en-US" sz="1000" smtClean="0">
                  <a:solidFill>
                    <a:srgbClr val="000000"/>
                  </a:solidFill>
                </a:rPr>
                <a:t>0.0</a:t>
              </a:r>
            </a:p>
          </p:txBody>
        </p:sp>
        <p:sp>
          <p:nvSpPr>
            <p:cNvPr id="151" name="Rectangle 52"/>
            <p:cNvSpPr>
              <a:spLocks noChangeArrowheads="1"/>
            </p:cNvSpPr>
            <p:nvPr/>
          </p:nvSpPr>
          <p:spPr bwMode="auto">
            <a:xfrm>
              <a:off x="551501" y="3367797"/>
              <a:ext cx="17633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defTabSz="914400"/>
              <a:r>
                <a:rPr lang="en-US" altLang="en-US" sz="1000" smtClean="0">
                  <a:solidFill>
                    <a:srgbClr val="000000"/>
                  </a:solidFill>
                </a:rPr>
                <a:t>0.1</a:t>
              </a:r>
            </a:p>
          </p:txBody>
        </p:sp>
        <p:sp>
          <p:nvSpPr>
            <p:cNvPr id="152" name="Rectangle 53"/>
            <p:cNvSpPr>
              <a:spLocks noChangeArrowheads="1"/>
            </p:cNvSpPr>
            <p:nvPr/>
          </p:nvSpPr>
          <p:spPr bwMode="auto">
            <a:xfrm>
              <a:off x="551501" y="3111031"/>
              <a:ext cx="17633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defTabSz="914400"/>
              <a:r>
                <a:rPr lang="en-US" altLang="en-US" sz="1000" smtClean="0">
                  <a:solidFill>
                    <a:srgbClr val="000000"/>
                  </a:solidFill>
                </a:rPr>
                <a:t>0.2</a:t>
              </a:r>
            </a:p>
          </p:txBody>
        </p:sp>
        <p:sp>
          <p:nvSpPr>
            <p:cNvPr id="153" name="Rectangle 54"/>
            <p:cNvSpPr>
              <a:spLocks noChangeArrowheads="1"/>
            </p:cNvSpPr>
            <p:nvPr/>
          </p:nvSpPr>
          <p:spPr bwMode="auto">
            <a:xfrm>
              <a:off x="551501" y="2854266"/>
              <a:ext cx="17633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defTabSz="914400"/>
              <a:r>
                <a:rPr lang="en-US" altLang="en-US" sz="1000" smtClean="0">
                  <a:solidFill>
                    <a:srgbClr val="000000"/>
                  </a:solidFill>
                </a:rPr>
                <a:t>0.3</a:t>
              </a:r>
            </a:p>
          </p:txBody>
        </p:sp>
        <p:sp>
          <p:nvSpPr>
            <p:cNvPr id="154" name="Rectangle 55"/>
            <p:cNvSpPr>
              <a:spLocks noChangeArrowheads="1"/>
            </p:cNvSpPr>
            <p:nvPr/>
          </p:nvSpPr>
          <p:spPr bwMode="auto">
            <a:xfrm>
              <a:off x="551501" y="2601042"/>
              <a:ext cx="17633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defTabSz="914400"/>
              <a:r>
                <a:rPr lang="en-US" altLang="en-US" sz="1000" smtClean="0">
                  <a:solidFill>
                    <a:srgbClr val="000000"/>
                  </a:solidFill>
                </a:rPr>
                <a:t>0.4</a:t>
              </a:r>
            </a:p>
          </p:txBody>
        </p:sp>
        <p:sp>
          <p:nvSpPr>
            <p:cNvPr id="155" name="Rectangle 56"/>
            <p:cNvSpPr>
              <a:spLocks noChangeArrowheads="1"/>
            </p:cNvSpPr>
            <p:nvPr/>
          </p:nvSpPr>
          <p:spPr bwMode="auto">
            <a:xfrm>
              <a:off x="551501" y="2342506"/>
              <a:ext cx="17633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defTabSz="914400"/>
              <a:r>
                <a:rPr lang="en-US" altLang="en-US" sz="1000" smtClean="0">
                  <a:solidFill>
                    <a:srgbClr val="000000"/>
                  </a:solidFill>
                </a:rPr>
                <a:t>0.5</a:t>
              </a:r>
            </a:p>
          </p:txBody>
        </p:sp>
        <p:sp>
          <p:nvSpPr>
            <p:cNvPr id="156" name="Rectangle 57"/>
            <p:cNvSpPr>
              <a:spLocks noChangeArrowheads="1"/>
            </p:cNvSpPr>
            <p:nvPr/>
          </p:nvSpPr>
          <p:spPr bwMode="auto">
            <a:xfrm>
              <a:off x="551501" y="2085741"/>
              <a:ext cx="17633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defTabSz="914400"/>
              <a:r>
                <a:rPr lang="en-US" altLang="en-US" sz="1000" smtClean="0">
                  <a:solidFill>
                    <a:srgbClr val="000000"/>
                  </a:solidFill>
                </a:rPr>
                <a:t>0.6</a:t>
              </a:r>
            </a:p>
          </p:txBody>
        </p:sp>
        <p:sp>
          <p:nvSpPr>
            <p:cNvPr id="157" name="Rectangle 58"/>
            <p:cNvSpPr>
              <a:spLocks noChangeArrowheads="1"/>
            </p:cNvSpPr>
            <p:nvPr/>
          </p:nvSpPr>
          <p:spPr bwMode="auto">
            <a:xfrm>
              <a:off x="551501" y="1828975"/>
              <a:ext cx="17633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defTabSz="914400"/>
              <a:r>
                <a:rPr lang="en-US" altLang="en-US" sz="1000" smtClean="0">
                  <a:solidFill>
                    <a:srgbClr val="000000"/>
                  </a:solidFill>
                </a:rPr>
                <a:t>0.7</a:t>
              </a:r>
            </a:p>
          </p:txBody>
        </p:sp>
        <p:sp>
          <p:nvSpPr>
            <p:cNvPr id="158" name="Rectangle 59"/>
            <p:cNvSpPr>
              <a:spLocks noChangeArrowheads="1"/>
            </p:cNvSpPr>
            <p:nvPr/>
          </p:nvSpPr>
          <p:spPr bwMode="auto">
            <a:xfrm>
              <a:off x="551501" y="1575752"/>
              <a:ext cx="17633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defTabSz="914400"/>
              <a:r>
                <a:rPr lang="en-US" altLang="en-US" sz="1000" smtClean="0">
                  <a:solidFill>
                    <a:srgbClr val="000000"/>
                  </a:solidFill>
                </a:rPr>
                <a:t>0.8</a:t>
              </a:r>
            </a:p>
          </p:txBody>
        </p:sp>
        <p:sp>
          <p:nvSpPr>
            <p:cNvPr id="159" name="Rectangle 60"/>
            <p:cNvSpPr>
              <a:spLocks noChangeArrowheads="1"/>
            </p:cNvSpPr>
            <p:nvPr/>
          </p:nvSpPr>
          <p:spPr bwMode="auto">
            <a:xfrm>
              <a:off x="551501" y="1318986"/>
              <a:ext cx="17633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defTabSz="914400"/>
              <a:r>
                <a:rPr lang="en-US" altLang="en-US" sz="1000" smtClean="0">
                  <a:solidFill>
                    <a:srgbClr val="000000"/>
                  </a:solidFill>
                </a:rPr>
                <a:t>0.9</a:t>
              </a:r>
            </a:p>
          </p:txBody>
        </p:sp>
        <p:sp>
          <p:nvSpPr>
            <p:cNvPr id="160" name="Rectangle 61"/>
            <p:cNvSpPr>
              <a:spLocks noChangeArrowheads="1"/>
            </p:cNvSpPr>
            <p:nvPr/>
          </p:nvSpPr>
          <p:spPr bwMode="auto">
            <a:xfrm>
              <a:off x="551501" y="1060450"/>
              <a:ext cx="17633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defTabSz="914400"/>
              <a:r>
                <a:rPr lang="en-US" altLang="en-US" sz="1000" smtClean="0">
                  <a:solidFill>
                    <a:srgbClr val="000000"/>
                  </a:solidFill>
                </a:rPr>
                <a:t>1.0</a:t>
              </a:r>
            </a:p>
          </p:txBody>
        </p:sp>
      </p:grpSp>
      <p:sp>
        <p:nvSpPr>
          <p:cNvPr id="2" name="Title 1"/>
          <p:cNvSpPr>
            <a:spLocks noGrp="1"/>
          </p:cNvSpPr>
          <p:nvPr>
            <p:ph type="title"/>
          </p:nvPr>
        </p:nvSpPr>
        <p:spPr>
          <a:xfrm>
            <a:off x="408221" y="0"/>
            <a:ext cx="8229600" cy="857250"/>
          </a:xfrm>
        </p:spPr>
        <p:txBody>
          <a:bodyPr/>
          <a:lstStyle/>
          <a:p>
            <a:r>
              <a:rPr lang="en-US" sz="2800" dirty="0"/>
              <a:t>PFS in All Randomized Patients</a:t>
            </a:r>
          </a:p>
        </p:txBody>
      </p:sp>
      <p:sp>
        <p:nvSpPr>
          <p:cNvPr id="127" name="Content Placeholder 126"/>
          <p:cNvSpPr>
            <a:spLocks noGrp="1"/>
          </p:cNvSpPr>
          <p:nvPr>
            <p:ph idx="1"/>
          </p:nvPr>
        </p:nvSpPr>
        <p:spPr/>
        <p:txBody>
          <a:bodyPr/>
          <a:lstStyle/>
          <a:p>
            <a:endParaRPr lang="en-US"/>
          </a:p>
        </p:txBody>
      </p:sp>
      <p:graphicFrame>
        <p:nvGraphicFramePr>
          <p:cNvPr id="133" name="Table 132"/>
          <p:cNvGraphicFramePr>
            <a:graphicFrameLocks noGrp="1"/>
          </p:cNvGraphicFramePr>
          <p:nvPr>
            <p:extLst>
              <p:ext uri="{D42A27DB-BD31-4B8C-83A1-F6EECF244321}">
                <p14:modId xmlns:p14="http://schemas.microsoft.com/office/powerpoint/2010/main" xmlns="" val="2715291523"/>
              </p:ext>
            </p:extLst>
          </p:nvPr>
        </p:nvGraphicFramePr>
        <p:xfrm>
          <a:off x="4696518" y="577891"/>
          <a:ext cx="4091093" cy="1518620"/>
        </p:xfrm>
        <a:graphic>
          <a:graphicData uri="http://schemas.openxmlformats.org/drawingml/2006/table">
            <a:tbl>
              <a:tblPr firstRow="1">
                <a:tableStyleId>{69012ECD-51FC-41F1-AA8D-1B2483CD663E}</a:tableStyleId>
              </a:tblPr>
              <a:tblGrid>
                <a:gridCol w="2163232"/>
                <a:gridCol w="1024467"/>
                <a:gridCol w="903394"/>
              </a:tblGrid>
              <a:tr h="379655">
                <a:tc>
                  <a:txBody>
                    <a:bodyPr/>
                    <a:lstStyle/>
                    <a:p>
                      <a:pPr algn="ctr"/>
                      <a:endParaRPr lang="en-GB" sz="900" b="1" dirty="0">
                        <a:solidFill>
                          <a:schemeClr val="tx1"/>
                        </a:solidFill>
                      </a:endParaRPr>
                    </a:p>
                  </a:txBody>
                  <a:tcPr marT="34290" marB="34290" anchor="ctr">
                    <a:lnL w="12700" cap="flat" cmpd="sng" algn="ctr">
                      <a:solidFill>
                        <a:srgbClr val="0F777F"/>
                      </a:solidFill>
                      <a:prstDash val="solid"/>
                      <a:round/>
                      <a:headEnd type="none" w="med" len="med"/>
                      <a:tailEnd type="none" w="med" len="med"/>
                    </a:lnL>
                    <a:lnR w="12700" cap="flat" cmpd="sng" algn="ctr">
                      <a:solidFill>
                        <a:srgbClr val="0F777F"/>
                      </a:solidFill>
                      <a:prstDash val="solid"/>
                      <a:round/>
                      <a:headEnd type="none" w="med" len="med"/>
                      <a:tailEnd type="none" w="med" len="med"/>
                    </a:lnR>
                    <a:lnT w="12700" cap="flat" cmpd="sng" algn="ctr">
                      <a:solidFill>
                        <a:srgbClr val="0F777F"/>
                      </a:solidFill>
                      <a:prstDash val="solid"/>
                      <a:round/>
                      <a:headEnd type="none" w="med" len="med"/>
                      <a:tailEnd type="none" w="med" len="med"/>
                    </a:lnT>
                    <a:lnB w="12700" cap="flat" cmpd="sng" algn="ctr">
                      <a:solidFill>
                        <a:srgbClr val="0F777F"/>
                      </a:solidFill>
                      <a:prstDash val="solid"/>
                      <a:round/>
                      <a:headEnd type="none" w="med" len="med"/>
                      <a:tailEnd type="none" w="med" len="med"/>
                    </a:lnB>
                    <a:noFill/>
                  </a:tcPr>
                </a:tc>
                <a:tc>
                  <a:txBody>
                    <a:bodyPr/>
                    <a:lstStyle/>
                    <a:p>
                      <a:pPr algn="ctr"/>
                      <a:r>
                        <a:rPr lang="en-GB" sz="900" b="1" dirty="0" smtClean="0">
                          <a:solidFill>
                            <a:schemeClr val="tx1"/>
                          </a:solidFill>
                        </a:rPr>
                        <a:t>NIVO + IPI (N=95)</a:t>
                      </a:r>
                      <a:endParaRPr lang="en-GB" sz="900" b="1" dirty="0">
                        <a:solidFill>
                          <a:schemeClr val="tx1"/>
                        </a:solidFill>
                      </a:endParaRPr>
                    </a:p>
                  </a:txBody>
                  <a:tcPr marT="34290" marB="34290" anchor="ctr">
                    <a:lnL w="12700" cap="flat" cmpd="sng" algn="ctr">
                      <a:solidFill>
                        <a:srgbClr val="0F777F"/>
                      </a:solidFill>
                      <a:prstDash val="solid"/>
                      <a:round/>
                      <a:headEnd type="none" w="med" len="med"/>
                      <a:tailEnd type="none" w="med" len="med"/>
                    </a:lnL>
                    <a:lnR w="12700" cap="flat" cmpd="sng" algn="ctr">
                      <a:solidFill>
                        <a:srgbClr val="0F777F"/>
                      </a:solidFill>
                      <a:prstDash val="solid"/>
                      <a:round/>
                      <a:headEnd type="none" w="med" len="med"/>
                      <a:tailEnd type="none" w="med" len="med"/>
                    </a:lnR>
                    <a:lnT w="12700" cap="flat" cmpd="sng" algn="ctr">
                      <a:solidFill>
                        <a:srgbClr val="0F777F"/>
                      </a:solidFill>
                      <a:prstDash val="solid"/>
                      <a:round/>
                      <a:headEnd type="none" w="med" len="med"/>
                      <a:tailEnd type="none" w="med" len="med"/>
                    </a:lnT>
                    <a:lnB w="12700" cap="flat" cmpd="sng" algn="ctr">
                      <a:solidFill>
                        <a:srgbClr val="0F777F"/>
                      </a:solidFill>
                      <a:prstDash val="solid"/>
                      <a:round/>
                      <a:headEnd type="none" w="med" len="med"/>
                      <a:tailEnd type="none" w="med" len="med"/>
                    </a:lnB>
                    <a:noFill/>
                  </a:tcPr>
                </a:tc>
                <a:tc>
                  <a:txBody>
                    <a:bodyPr/>
                    <a:lstStyle/>
                    <a:p>
                      <a:pPr algn="ctr"/>
                      <a:r>
                        <a:rPr lang="en-US" sz="900" b="1" dirty="0" smtClean="0">
                          <a:solidFill>
                            <a:schemeClr val="tx1"/>
                          </a:solidFill>
                        </a:rPr>
                        <a:t>IPI </a:t>
                      </a:r>
                      <a:br>
                        <a:rPr lang="en-US" sz="900" b="1" dirty="0" smtClean="0">
                          <a:solidFill>
                            <a:schemeClr val="tx1"/>
                          </a:solidFill>
                        </a:rPr>
                      </a:br>
                      <a:r>
                        <a:rPr lang="en-US" sz="900" b="1" dirty="0" smtClean="0">
                          <a:solidFill>
                            <a:schemeClr val="tx1"/>
                          </a:solidFill>
                        </a:rPr>
                        <a:t>(N=47)</a:t>
                      </a:r>
                      <a:endParaRPr lang="en-GB" sz="900" b="1" dirty="0">
                        <a:solidFill>
                          <a:schemeClr val="tx1"/>
                        </a:solidFill>
                      </a:endParaRPr>
                    </a:p>
                  </a:txBody>
                  <a:tcPr marT="34290" marB="34290" anchor="ctr">
                    <a:lnL w="12700" cap="flat" cmpd="sng" algn="ctr">
                      <a:solidFill>
                        <a:srgbClr val="0F777F"/>
                      </a:solidFill>
                      <a:prstDash val="solid"/>
                      <a:round/>
                      <a:headEnd type="none" w="med" len="med"/>
                      <a:tailEnd type="none" w="med" len="med"/>
                    </a:lnL>
                    <a:lnR w="12700" cap="flat" cmpd="sng" algn="ctr">
                      <a:solidFill>
                        <a:srgbClr val="0F777F"/>
                      </a:solidFill>
                      <a:prstDash val="solid"/>
                      <a:round/>
                      <a:headEnd type="none" w="med" len="med"/>
                      <a:tailEnd type="none" w="med" len="med"/>
                    </a:lnR>
                    <a:lnT w="12700" cap="flat" cmpd="sng" algn="ctr">
                      <a:solidFill>
                        <a:srgbClr val="0F777F"/>
                      </a:solidFill>
                      <a:prstDash val="solid"/>
                      <a:round/>
                      <a:headEnd type="none" w="med" len="med"/>
                      <a:tailEnd type="none" w="med" len="med"/>
                    </a:lnT>
                    <a:lnB w="12700" cap="flat" cmpd="sng" algn="ctr">
                      <a:solidFill>
                        <a:srgbClr val="0F777F"/>
                      </a:solidFill>
                      <a:prstDash val="solid"/>
                      <a:round/>
                      <a:headEnd type="none" w="med" len="med"/>
                      <a:tailEnd type="none" w="med" len="med"/>
                    </a:lnB>
                    <a:noFill/>
                  </a:tcPr>
                </a:tc>
              </a:tr>
              <a:tr h="379655">
                <a:tc>
                  <a:txBody>
                    <a:bodyPr/>
                    <a:lstStyle/>
                    <a:p>
                      <a:pPr algn="l"/>
                      <a:r>
                        <a:rPr lang="en-US" sz="900" b="1" dirty="0" smtClean="0">
                          <a:solidFill>
                            <a:schemeClr val="tx1"/>
                          </a:solidFill>
                        </a:rPr>
                        <a:t>Death or disease progression, n/N</a:t>
                      </a:r>
                    </a:p>
                  </a:txBody>
                  <a:tcPr marT="34290" marB="34290" anchor="ctr">
                    <a:lnL w="12700" cap="flat" cmpd="sng" algn="ctr">
                      <a:solidFill>
                        <a:srgbClr val="0F777F"/>
                      </a:solidFill>
                      <a:prstDash val="solid"/>
                      <a:round/>
                      <a:headEnd type="none" w="med" len="med"/>
                      <a:tailEnd type="none" w="med" len="med"/>
                    </a:lnL>
                    <a:lnR w="12700" cap="flat" cmpd="sng" algn="ctr">
                      <a:solidFill>
                        <a:srgbClr val="0F777F"/>
                      </a:solidFill>
                      <a:prstDash val="solid"/>
                      <a:round/>
                      <a:headEnd type="none" w="med" len="med"/>
                      <a:tailEnd type="none" w="med" len="med"/>
                    </a:lnR>
                    <a:lnT w="12700" cap="flat" cmpd="sng" algn="ctr">
                      <a:solidFill>
                        <a:srgbClr val="0F777F"/>
                      </a:solidFill>
                      <a:prstDash val="solid"/>
                      <a:round/>
                      <a:headEnd type="none" w="med" len="med"/>
                      <a:tailEnd type="none" w="med" len="med"/>
                    </a:lnT>
                    <a:lnB w="12700" cap="flat" cmpd="sng" algn="ctr">
                      <a:solidFill>
                        <a:srgbClr val="0F777F"/>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rPr>
                        <a:t>42/95</a:t>
                      </a:r>
                    </a:p>
                  </a:txBody>
                  <a:tcPr marT="34290" marB="34290" anchor="ctr">
                    <a:lnL w="12700" cap="flat" cmpd="sng" algn="ctr">
                      <a:solidFill>
                        <a:srgbClr val="0F777F"/>
                      </a:solidFill>
                      <a:prstDash val="solid"/>
                      <a:round/>
                      <a:headEnd type="none" w="med" len="med"/>
                      <a:tailEnd type="none" w="med" len="med"/>
                    </a:lnL>
                    <a:lnR w="12700" cap="flat" cmpd="sng" algn="ctr">
                      <a:solidFill>
                        <a:srgbClr val="0F777F"/>
                      </a:solidFill>
                      <a:prstDash val="solid"/>
                      <a:round/>
                      <a:headEnd type="none" w="med" len="med"/>
                      <a:tailEnd type="none" w="med" len="med"/>
                    </a:lnR>
                    <a:lnT w="12700" cap="flat" cmpd="sng" algn="ctr">
                      <a:solidFill>
                        <a:srgbClr val="0F777F"/>
                      </a:solidFill>
                      <a:prstDash val="solid"/>
                      <a:round/>
                      <a:headEnd type="none" w="med" len="med"/>
                      <a:tailEnd type="none" w="med" len="med"/>
                    </a:lnT>
                    <a:lnB w="12700" cap="flat" cmpd="sng" algn="ctr">
                      <a:solidFill>
                        <a:srgbClr val="0F777F"/>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rPr>
                        <a:t>32/47</a:t>
                      </a:r>
                    </a:p>
                  </a:txBody>
                  <a:tcPr marT="34290" marB="34290" anchor="ctr">
                    <a:lnL w="12700" cap="flat" cmpd="sng" algn="ctr">
                      <a:solidFill>
                        <a:srgbClr val="0F777F"/>
                      </a:solidFill>
                      <a:prstDash val="solid"/>
                      <a:round/>
                      <a:headEnd type="none" w="med" len="med"/>
                      <a:tailEnd type="none" w="med" len="med"/>
                    </a:lnL>
                    <a:lnR w="12700" cap="flat" cmpd="sng" algn="ctr">
                      <a:solidFill>
                        <a:srgbClr val="0F777F"/>
                      </a:solidFill>
                      <a:prstDash val="solid"/>
                      <a:round/>
                      <a:headEnd type="none" w="med" len="med"/>
                      <a:tailEnd type="none" w="med" len="med"/>
                    </a:lnR>
                    <a:lnT w="12700" cap="flat" cmpd="sng" algn="ctr">
                      <a:solidFill>
                        <a:srgbClr val="0F777F"/>
                      </a:solidFill>
                      <a:prstDash val="solid"/>
                      <a:round/>
                      <a:headEnd type="none" w="med" len="med"/>
                      <a:tailEnd type="none" w="med" len="med"/>
                    </a:lnT>
                    <a:lnB w="12700" cap="flat" cmpd="sng" algn="ctr">
                      <a:solidFill>
                        <a:srgbClr val="0F777F"/>
                      </a:solidFill>
                      <a:prstDash val="solid"/>
                      <a:round/>
                      <a:headEnd type="none" w="med" len="med"/>
                      <a:tailEnd type="none" w="med" len="med"/>
                    </a:lnB>
                  </a:tcPr>
                </a:tc>
              </a:tr>
              <a:tr h="379655">
                <a:tc>
                  <a:txBody>
                    <a:bodyPr/>
                    <a:lstStyle/>
                    <a:p>
                      <a:pPr algn="l"/>
                      <a:r>
                        <a:rPr lang="en-US" sz="900" b="1" dirty="0" smtClean="0">
                          <a:solidFill>
                            <a:schemeClr val="tx1"/>
                          </a:solidFill>
                        </a:rPr>
                        <a:t>Median</a:t>
                      </a:r>
                      <a:r>
                        <a:rPr lang="en-US" sz="900" b="1" baseline="0" dirty="0" smtClean="0">
                          <a:solidFill>
                            <a:schemeClr val="tx1"/>
                          </a:solidFill>
                        </a:rPr>
                        <a:t> PFS, months (95% CI)</a:t>
                      </a:r>
                      <a:endParaRPr lang="en-GB" sz="900" b="1" dirty="0">
                        <a:solidFill>
                          <a:schemeClr val="tx1"/>
                        </a:solidFill>
                      </a:endParaRPr>
                    </a:p>
                  </a:txBody>
                  <a:tcPr marT="34290" marB="34290" anchor="ctr">
                    <a:lnL w="12700" cap="flat" cmpd="sng" algn="ctr">
                      <a:solidFill>
                        <a:srgbClr val="0F777F"/>
                      </a:solidFill>
                      <a:prstDash val="solid"/>
                      <a:round/>
                      <a:headEnd type="none" w="med" len="med"/>
                      <a:tailEnd type="none" w="med" len="med"/>
                    </a:lnL>
                    <a:lnR w="12700" cap="flat" cmpd="sng" algn="ctr">
                      <a:solidFill>
                        <a:srgbClr val="0F777F"/>
                      </a:solidFill>
                      <a:prstDash val="solid"/>
                      <a:round/>
                      <a:headEnd type="none" w="med" len="med"/>
                      <a:tailEnd type="none" w="med" len="med"/>
                    </a:lnR>
                    <a:lnT w="12700" cap="flat" cmpd="sng" algn="ctr">
                      <a:solidFill>
                        <a:srgbClr val="0F777F"/>
                      </a:solidFill>
                      <a:prstDash val="solid"/>
                      <a:round/>
                      <a:headEnd type="none" w="med" len="med"/>
                      <a:tailEnd type="none" w="med" len="med"/>
                    </a:lnT>
                    <a:lnB w="12700" cap="flat" cmpd="sng" algn="ctr">
                      <a:solidFill>
                        <a:srgbClr val="0F777F"/>
                      </a:solidFill>
                      <a:prstDash val="solid"/>
                      <a:round/>
                      <a:headEnd type="none" w="med" len="med"/>
                      <a:tailEnd type="none" w="med" len="med"/>
                    </a:lnB>
                  </a:tcPr>
                </a:tc>
                <a:tc>
                  <a:txBody>
                    <a:bodyPr/>
                    <a:lstStyle/>
                    <a:p>
                      <a:pPr algn="ctr"/>
                      <a:r>
                        <a:rPr lang="en-US" sz="900" b="0" kern="1200" dirty="0" smtClean="0">
                          <a:solidFill>
                            <a:schemeClr val="tx1"/>
                          </a:solidFill>
                          <a:effectLst/>
                          <a:latin typeface="+mn-lt"/>
                          <a:ea typeface="+mn-ea"/>
                          <a:cs typeface="+mn-cs"/>
                        </a:rPr>
                        <a:t>NR</a:t>
                      </a:r>
                      <a:endParaRPr lang="en-GB" sz="900" b="0" dirty="0">
                        <a:solidFill>
                          <a:schemeClr val="tx1"/>
                        </a:solidFill>
                      </a:endParaRPr>
                    </a:p>
                  </a:txBody>
                  <a:tcPr marT="34290" marB="34290" anchor="ctr">
                    <a:lnL w="12700" cap="flat" cmpd="sng" algn="ctr">
                      <a:solidFill>
                        <a:srgbClr val="0F777F"/>
                      </a:solidFill>
                      <a:prstDash val="solid"/>
                      <a:round/>
                      <a:headEnd type="none" w="med" len="med"/>
                      <a:tailEnd type="none" w="med" len="med"/>
                    </a:lnL>
                    <a:lnR w="12700" cap="flat" cmpd="sng" algn="ctr">
                      <a:solidFill>
                        <a:srgbClr val="0F777F"/>
                      </a:solidFill>
                      <a:prstDash val="solid"/>
                      <a:round/>
                      <a:headEnd type="none" w="med" len="med"/>
                      <a:tailEnd type="none" w="med" len="med"/>
                    </a:lnR>
                    <a:lnT w="12700" cap="flat" cmpd="sng" algn="ctr">
                      <a:solidFill>
                        <a:srgbClr val="0F777F"/>
                      </a:solidFill>
                      <a:prstDash val="solid"/>
                      <a:round/>
                      <a:headEnd type="none" w="med" len="med"/>
                      <a:tailEnd type="none" w="med" len="med"/>
                    </a:lnT>
                    <a:lnB w="12700" cap="flat" cmpd="sng" algn="ctr">
                      <a:solidFill>
                        <a:srgbClr val="0F777F"/>
                      </a:solidFill>
                      <a:prstDash val="solid"/>
                      <a:round/>
                      <a:headEnd type="none" w="med" len="med"/>
                      <a:tailEnd type="none" w="med" len="med"/>
                    </a:lnB>
                  </a:tcPr>
                </a:tc>
                <a:tc>
                  <a:txBody>
                    <a:bodyPr/>
                    <a:lstStyle/>
                    <a:p>
                      <a:pPr algn="ctr"/>
                      <a:r>
                        <a:rPr lang="en-US" sz="900" b="0" kern="1200" dirty="0" smtClean="0">
                          <a:solidFill>
                            <a:schemeClr val="tx1"/>
                          </a:solidFill>
                          <a:effectLst/>
                          <a:latin typeface="+mn-lt"/>
                          <a:ea typeface="+mn-ea"/>
                          <a:cs typeface="+mn-cs"/>
                        </a:rPr>
                        <a:t>3.0 (2.8‒5.1)</a:t>
                      </a:r>
                    </a:p>
                  </a:txBody>
                  <a:tcPr marT="34290" marB="34290" anchor="ctr">
                    <a:lnL w="12700" cap="flat" cmpd="sng" algn="ctr">
                      <a:solidFill>
                        <a:srgbClr val="0F777F"/>
                      </a:solidFill>
                      <a:prstDash val="solid"/>
                      <a:round/>
                      <a:headEnd type="none" w="med" len="med"/>
                      <a:tailEnd type="none" w="med" len="med"/>
                    </a:lnL>
                    <a:lnR w="12700" cap="flat" cmpd="sng" algn="ctr">
                      <a:solidFill>
                        <a:srgbClr val="0F777F"/>
                      </a:solidFill>
                      <a:prstDash val="solid"/>
                      <a:round/>
                      <a:headEnd type="none" w="med" len="med"/>
                      <a:tailEnd type="none" w="med" len="med"/>
                    </a:lnR>
                    <a:lnT w="12700" cap="flat" cmpd="sng" algn="ctr">
                      <a:solidFill>
                        <a:srgbClr val="0F777F"/>
                      </a:solidFill>
                      <a:prstDash val="solid"/>
                      <a:round/>
                      <a:headEnd type="none" w="med" len="med"/>
                      <a:tailEnd type="none" w="med" len="med"/>
                    </a:lnT>
                    <a:lnB w="12700" cap="flat" cmpd="sng" algn="ctr">
                      <a:solidFill>
                        <a:srgbClr val="0F777F"/>
                      </a:solidFill>
                      <a:prstDash val="solid"/>
                      <a:round/>
                      <a:headEnd type="none" w="med" len="med"/>
                      <a:tailEnd type="none" w="med" len="med"/>
                    </a:lnB>
                  </a:tcPr>
                </a:tc>
              </a:tr>
              <a:tr h="379655">
                <a:tc>
                  <a:txBody>
                    <a:bodyPr/>
                    <a:lstStyle/>
                    <a:p>
                      <a:pPr algn="l"/>
                      <a:r>
                        <a:rPr lang="en-GB" sz="900" b="1" dirty="0" smtClean="0">
                          <a:solidFill>
                            <a:schemeClr val="tx1"/>
                          </a:solidFill>
                        </a:rPr>
                        <a:t>HR (95% CI), p-value</a:t>
                      </a:r>
                    </a:p>
                  </a:txBody>
                  <a:tcPr marT="34290" marB="34290" anchor="ctr">
                    <a:lnL w="12700" cap="flat" cmpd="sng" algn="ctr">
                      <a:solidFill>
                        <a:srgbClr val="0F777F"/>
                      </a:solidFill>
                      <a:prstDash val="solid"/>
                      <a:round/>
                      <a:headEnd type="none" w="med" len="med"/>
                      <a:tailEnd type="none" w="med" len="med"/>
                    </a:lnL>
                    <a:lnR w="12700" cap="flat" cmpd="sng" algn="ctr">
                      <a:solidFill>
                        <a:srgbClr val="0F777F"/>
                      </a:solidFill>
                      <a:prstDash val="solid"/>
                      <a:round/>
                      <a:headEnd type="none" w="med" len="med"/>
                      <a:tailEnd type="none" w="med" len="med"/>
                    </a:lnR>
                    <a:lnT w="12700" cap="flat" cmpd="sng" algn="ctr">
                      <a:solidFill>
                        <a:srgbClr val="0F777F"/>
                      </a:solidFill>
                      <a:prstDash val="solid"/>
                      <a:round/>
                      <a:headEnd type="none" w="med" len="med"/>
                      <a:tailEnd type="none" w="med" len="med"/>
                    </a:lnT>
                    <a:lnB w="12700" cap="flat" cmpd="sng" algn="ctr">
                      <a:solidFill>
                        <a:srgbClr val="0F777F"/>
                      </a:solidFill>
                      <a:prstDash val="solid"/>
                      <a:round/>
                      <a:headEnd type="none" w="med" len="med"/>
                      <a:tailEnd type="none" w="med" len="med"/>
                    </a:lnB>
                  </a:tcPr>
                </a:tc>
                <a:tc gridSpan="2">
                  <a:txBody>
                    <a:bodyPr/>
                    <a:lstStyle/>
                    <a:p>
                      <a:pPr algn="ctr"/>
                      <a:r>
                        <a:rPr lang="it-IT" sz="900" b="0" kern="1200" dirty="0" smtClean="0">
                          <a:solidFill>
                            <a:schemeClr val="tx1"/>
                          </a:solidFill>
                          <a:effectLst/>
                          <a:latin typeface="+mn-lt"/>
                          <a:ea typeface="+mn-ea"/>
                          <a:cs typeface="+mn-cs"/>
                        </a:rPr>
                        <a:t>0.39</a:t>
                      </a:r>
                      <a:r>
                        <a:rPr lang="it-IT" sz="900" b="0" kern="1200" baseline="0" dirty="0" smtClean="0">
                          <a:solidFill>
                            <a:schemeClr val="tx1"/>
                          </a:solidFill>
                          <a:effectLst/>
                          <a:latin typeface="+mn-lt"/>
                          <a:ea typeface="+mn-ea"/>
                          <a:cs typeface="+mn-cs"/>
                        </a:rPr>
                        <a:t> </a:t>
                      </a:r>
                      <a:r>
                        <a:rPr lang="it-IT" sz="900" b="0" kern="1200" dirty="0" smtClean="0">
                          <a:solidFill>
                            <a:schemeClr val="tx1"/>
                          </a:solidFill>
                          <a:effectLst/>
                          <a:latin typeface="+mn-lt"/>
                          <a:ea typeface="+mn-ea"/>
                          <a:cs typeface="+mn-cs"/>
                        </a:rPr>
                        <a:t>(0.25‒0.63), p&lt;0.0001</a:t>
                      </a:r>
                      <a:endParaRPr lang="en-GB" sz="900" b="0" dirty="0">
                        <a:solidFill>
                          <a:schemeClr val="tx1"/>
                        </a:solidFill>
                      </a:endParaRPr>
                    </a:p>
                  </a:txBody>
                  <a:tcPr marT="34290" marB="34290" anchor="ctr">
                    <a:lnL w="12700" cap="flat" cmpd="sng" algn="ctr">
                      <a:solidFill>
                        <a:srgbClr val="0F777F"/>
                      </a:solidFill>
                      <a:prstDash val="solid"/>
                      <a:round/>
                      <a:headEnd type="none" w="med" len="med"/>
                      <a:tailEnd type="none" w="med" len="med"/>
                    </a:lnL>
                    <a:lnR w="12700" cap="flat" cmpd="sng" algn="ctr">
                      <a:solidFill>
                        <a:srgbClr val="0F777F"/>
                      </a:solidFill>
                      <a:prstDash val="solid"/>
                      <a:round/>
                      <a:headEnd type="none" w="med" len="med"/>
                      <a:tailEnd type="none" w="med" len="med"/>
                    </a:lnR>
                    <a:lnT w="12700" cap="flat" cmpd="sng" algn="ctr">
                      <a:solidFill>
                        <a:srgbClr val="0F777F"/>
                      </a:solidFill>
                      <a:prstDash val="solid"/>
                      <a:round/>
                      <a:headEnd type="none" w="med" len="med"/>
                      <a:tailEnd type="none" w="med" len="med"/>
                    </a:lnT>
                    <a:lnB w="12700" cap="flat" cmpd="sng" algn="ctr">
                      <a:solidFill>
                        <a:srgbClr val="0F777F"/>
                      </a:solidFill>
                      <a:prstDash val="solid"/>
                      <a:round/>
                      <a:headEnd type="none" w="med" len="med"/>
                      <a:tailEnd type="none" w="med" len="med"/>
                    </a:lnB>
                  </a:tcPr>
                </a:tc>
                <a:tc hMerge="1">
                  <a:txBody>
                    <a:bodyPr/>
                    <a:lstStyle/>
                    <a:p>
                      <a:pPr algn="ctr"/>
                      <a:endParaRPr lang="en-GB" sz="900" b="0" dirty="0">
                        <a:solidFill>
                          <a:schemeClr val="tx1"/>
                        </a:solidFill>
                      </a:endParaRPr>
                    </a:p>
                  </a:txBody>
                  <a:tcPr marT="34290" marB="34290" anchor="ctr">
                    <a:lnL w="12700" cap="flat" cmpd="sng" algn="ctr">
                      <a:solidFill>
                        <a:srgbClr val="0F777F"/>
                      </a:solidFill>
                      <a:prstDash val="solid"/>
                      <a:round/>
                      <a:headEnd type="none" w="med" len="med"/>
                      <a:tailEnd type="none" w="med" len="med"/>
                    </a:lnL>
                    <a:lnR w="12700" cap="flat" cmpd="sng" algn="ctr">
                      <a:solidFill>
                        <a:srgbClr val="0F777F"/>
                      </a:solidFill>
                      <a:prstDash val="solid"/>
                      <a:round/>
                      <a:headEnd type="none" w="med" len="med"/>
                      <a:tailEnd type="none" w="med" len="med"/>
                    </a:lnR>
                    <a:lnT w="12700" cap="flat" cmpd="sng" algn="ctr">
                      <a:solidFill>
                        <a:srgbClr val="0F777F"/>
                      </a:solidFill>
                      <a:prstDash val="solid"/>
                      <a:round/>
                      <a:headEnd type="none" w="med" len="med"/>
                      <a:tailEnd type="none" w="med" len="med"/>
                    </a:lnT>
                    <a:lnB w="12700" cap="flat" cmpd="sng" algn="ctr">
                      <a:solidFill>
                        <a:srgbClr val="0F777F"/>
                      </a:solidFill>
                      <a:prstDash val="solid"/>
                      <a:round/>
                      <a:headEnd type="none" w="med" len="med"/>
                      <a:tailEnd type="none" w="med" len="med"/>
                    </a:lnB>
                  </a:tcPr>
                </a:tc>
              </a:tr>
            </a:tbl>
          </a:graphicData>
        </a:graphic>
      </p:graphicFrame>
      <p:grpSp>
        <p:nvGrpSpPr>
          <p:cNvPr id="5" name="Group 4"/>
          <p:cNvGrpSpPr/>
          <p:nvPr/>
        </p:nvGrpSpPr>
        <p:grpSpPr>
          <a:xfrm>
            <a:off x="927004" y="1121922"/>
            <a:ext cx="5445042" cy="2074158"/>
            <a:chOff x="819424" y="1121922"/>
            <a:chExt cx="5445042" cy="2074158"/>
          </a:xfrm>
        </p:grpSpPr>
        <p:sp>
          <p:nvSpPr>
            <p:cNvPr id="59" name="Freeform 36"/>
            <p:cNvSpPr>
              <a:spLocks/>
            </p:cNvSpPr>
            <p:nvPr/>
          </p:nvSpPr>
          <p:spPr bwMode="auto">
            <a:xfrm>
              <a:off x="819424" y="1121922"/>
              <a:ext cx="5414432" cy="2040177"/>
            </a:xfrm>
            <a:custGeom>
              <a:avLst/>
              <a:gdLst>
                <a:gd name="T0" fmla="*/ 0 w 3138"/>
                <a:gd name="T1" fmla="*/ 0 h 1359"/>
                <a:gd name="T2" fmla="*/ 255 w 3138"/>
                <a:gd name="T3" fmla="*/ 0 h 1359"/>
                <a:gd name="T4" fmla="*/ 255 w 3138"/>
                <a:gd name="T5" fmla="*/ 40 h 1359"/>
                <a:gd name="T6" fmla="*/ 289 w 3138"/>
                <a:gd name="T7" fmla="*/ 40 h 1359"/>
                <a:gd name="T8" fmla="*/ 289 w 3138"/>
                <a:gd name="T9" fmla="*/ 80 h 1359"/>
                <a:gd name="T10" fmla="*/ 357 w 3138"/>
                <a:gd name="T11" fmla="*/ 80 h 1359"/>
                <a:gd name="T12" fmla="*/ 357 w 3138"/>
                <a:gd name="T13" fmla="*/ 121 h 1359"/>
                <a:gd name="T14" fmla="*/ 505 w 3138"/>
                <a:gd name="T15" fmla="*/ 121 h 1359"/>
                <a:gd name="T16" fmla="*/ 505 w 3138"/>
                <a:gd name="T17" fmla="*/ 161 h 1359"/>
                <a:gd name="T18" fmla="*/ 539 w 3138"/>
                <a:gd name="T19" fmla="*/ 161 h 1359"/>
                <a:gd name="T20" fmla="*/ 539 w 3138"/>
                <a:gd name="T21" fmla="*/ 205 h 1359"/>
                <a:gd name="T22" fmla="*/ 574 w 3138"/>
                <a:gd name="T23" fmla="*/ 205 h 1359"/>
                <a:gd name="T24" fmla="*/ 574 w 3138"/>
                <a:gd name="T25" fmla="*/ 251 h 1359"/>
                <a:gd name="T26" fmla="*/ 598 w 3138"/>
                <a:gd name="T27" fmla="*/ 251 h 1359"/>
                <a:gd name="T28" fmla="*/ 598 w 3138"/>
                <a:gd name="T29" fmla="*/ 289 h 1359"/>
                <a:gd name="T30" fmla="*/ 652 w 3138"/>
                <a:gd name="T31" fmla="*/ 289 h 1359"/>
                <a:gd name="T32" fmla="*/ 652 w 3138"/>
                <a:gd name="T33" fmla="*/ 325 h 1359"/>
                <a:gd name="T34" fmla="*/ 652 w 3138"/>
                <a:gd name="T35" fmla="*/ 345 h 1359"/>
                <a:gd name="T36" fmla="*/ 658 w 3138"/>
                <a:gd name="T37" fmla="*/ 345 h 1359"/>
                <a:gd name="T38" fmla="*/ 658 w 3138"/>
                <a:gd name="T39" fmla="*/ 382 h 1359"/>
                <a:gd name="T40" fmla="*/ 668 w 3138"/>
                <a:gd name="T41" fmla="*/ 382 h 1359"/>
                <a:gd name="T42" fmla="*/ 668 w 3138"/>
                <a:gd name="T43" fmla="*/ 456 h 1359"/>
                <a:gd name="T44" fmla="*/ 682 w 3138"/>
                <a:gd name="T45" fmla="*/ 456 h 1359"/>
                <a:gd name="T46" fmla="*/ 682 w 3138"/>
                <a:gd name="T47" fmla="*/ 532 h 1359"/>
                <a:gd name="T48" fmla="*/ 690 w 3138"/>
                <a:gd name="T49" fmla="*/ 532 h 1359"/>
                <a:gd name="T50" fmla="*/ 690 w 3138"/>
                <a:gd name="T51" fmla="*/ 574 h 1359"/>
                <a:gd name="T52" fmla="*/ 706 w 3138"/>
                <a:gd name="T53" fmla="*/ 574 h 1359"/>
                <a:gd name="T54" fmla="*/ 706 w 3138"/>
                <a:gd name="T55" fmla="*/ 695 h 1359"/>
                <a:gd name="T56" fmla="*/ 722 w 3138"/>
                <a:gd name="T57" fmla="*/ 695 h 1359"/>
                <a:gd name="T58" fmla="*/ 722 w 3138"/>
                <a:gd name="T59" fmla="*/ 775 h 1359"/>
                <a:gd name="T60" fmla="*/ 758 w 3138"/>
                <a:gd name="T61" fmla="*/ 775 h 1359"/>
                <a:gd name="T62" fmla="*/ 758 w 3138"/>
                <a:gd name="T63" fmla="*/ 819 h 1359"/>
                <a:gd name="T64" fmla="*/ 776 w 3138"/>
                <a:gd name="T65" fmla="*/ 819 h 1359"/>
                <a:gd name="T66" fmla="*/ 776 w 3138"/>
                <a:gd name="T67" fmla="*/ 899 h 1359"/>
                <a:gd name="T68" fmla="*/ 1129 w 3138"/>
                <a:gd name="T69" fmla="*/ 899 h 1359"/>
                <a:gd name="T70" fmla="*/ 1129 w 3138"/>
                <a:gd name="T71" fmla="*/ 946 h 1359"/>
                <a:gd name="T72" fmla="*/ 1205 w 3138"/>
                <a:gd name="T73" fmla="*/ 946 h 1359"/>
                <a:gd name="T74" fmla="*/ 1205 w 3138"/>
                <a:gd name="T75" fmla="*/ 986 h 1359"/>
                <a:gd name="T76" fmla="*/ 1241 w 3138"/>
                <a:gd name="T77" fmla="*/ 986 h 1359"/>
                <a:gd name="T78" fmla="*/ 1241 w 3138"/>
                <a:gd name="T79" fmla="*/ 1028 h 1359"/>
                <a:gd name="T80" fmla="*/ 1297 w 3138"/>
                <a:gd name="T81" fmla="*/ 1028 h 1359"/>
                <a:gd name="T82" fmla="*/ 1297 w 3138"/>
                <a:gd name="T83" fmla="*/ 1114 h 1359"/>
                <a:gd name="T84" fmla="*/ 1353 w 3138"/>
                <a:gd name="T85" fmla="*/ 1114 h 1359"/>
                <a:gd name="T86" fmla="*/ 1353 w 3138"/>
                <a:gd name="T87" fmla="*/ 1160 h 1359"/>
                <a:gd name="T88" fmla="*/ 1381 w 3138"/>
                <a:gd name="T89" fmla="*/ 1160 h 1359"/>
                <a:gd name="T90" fmla="*/ 1381 w 3138"/>
                <a:gd name="T91" fmla="*/ 1200 h 1359"/>
                <a:gd name="T92" fmla="*/ 1463 w 3138"/>
                <a:gd name="T93" fmla="*/ 1200 h 1359"/>
                <a:gd name="T94" fmla="*/ 1463 w 3138"/>
                <a:gd name="T95" fmla="*/ 1249 h 1359"/>
                <a:gd name="T96" fmla="*/ 1726 w 3138"/>
                <a:gd name="T97" fmla="*/ 1249 h 1359"/>
                <a:gd name="T98" fmla="*/ 1726 w 3138"/>
                <a:gd name="T99" fmla="*/ 1301 h 1359"/>
                <a:gd name="T100" fmla="*/ 2433 w 3138"/>
                <a:gd name="T101" fmla="*/ 1301 h 1359"/>
                <a:gd name="T102" fmla="*/ 2433 w 3138"/>
                <a:gd name="T103" fmla="*/ 1359 h 1359"/>
                <a:gd name="T104" fmla="*/ 3138 w 3138"/>
                <a:gd name="T105" fmla="*/ 1359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38" h="1359">
                  <a:moveTo>
                    <a:pt x="0" y="0"/>
                  </a:moveTo>
                  <a:lnTo>
                    <a:pt x="255" y="0"/>
                  </a:lnTo>
                  <a:lnTo>
                    <a:pt x="255" y="40"/>
                  </a:lnTo>
                  <a:lnTo>
                    <a:pt x="289" y="40"/>
                  </a:lnTo>
                  <a:lnTo>
                    <a:pt x="289" y="80"/>
                  </a:lnTo>
                  <a:lnTo>
                    <a:pt x="357" y="80"/>
                  </a:lnTo>
                  <a:lnTo>
                    <a:pt x="357" y="121"/>
                  </a:lnTo>
                  <a:lnTo>
                    <a:pt x="505" y="121"/>
                  </a:lnTo>
                  <a:lnTo>
                    <a:pt x="505" y="161"/>
                  </a:lnTo>
                  <a:lnTo>
                    <a:pt x="539" y="161"/>
                  </a:lnTo>
                  <a:lnTo>
                    <a:pt x="539" y="205"/>
                  </a:lnTo>
                  <a:lnTo>
                    <a:pt x="574" y="205"/>
                  </a:lnTo>
                  <a:lnTo>
                    <a:pt x="574" y="251"/>
                  </a:lnTo>
                  <a:lnTo>
                    <a:pt x="598" y="251"/>
                  </a:lnTo>
                  <a:lnTo>
                    <a:pt x="598" y="289"/>
                  </a:lnTo>
                  <a:lnTo>
                    <a:pt x="652" y="289"/>
                  </a:lnTo>
                  <a:lnTo>
                    <a:pt x="652" y="325"/>
                  </a:lnTo>
                  <a:lnTo>
                    <a:pt x="652" y="345"/>
                  </a:lnTo>
                  <a:lnTo>
                    <a:pt x="658" y="345"/>
                  </a:lnTo>
                  <a:lnTo>
                    <a:pt x="658" y="382"/>
                  </a:lnTo>
                  <a:lnTo>
                    <a:pt x="668" y="382"/>
                  </a:lnTo>
                  <a:lnTo>
                    <a:pt x="668" y="456"/>
                  </a:lnTo>
                  <a:lnTo>
                    <a:pt x="682" y="456"/>
                  </a:lnTo>
                  <a:lnTo>
                    <a:pt x="682" y="532"/>
                  </a:lnTo>
                  <a:lnTo>
                    <a:pt x="690" y="532"/>
                  </a:lnTo>
                  <a:lnTo>
                    <a:pt x="690" y="574"/>
                  </a:lnTo>
                  <a:lnTo>
                    <a:pt x="706" y="574"/>
                  </a:lnTo>
                  <a:lnTo>
                    <a:pt x="706" y="695"/>
                  </a:lnTo>
                  <a:lnTo>
                    <a:pt x="722" y="695"/>
                  </a:lnTo>
                  <a:lnTo>
                    <a:pt x="722" y="775"/>
                  </a:lnTo>
                  <a:lnTo>
                    <a:pt x="758" y="775"/>
                  </a:lnTo>
                  <a:lnTo>
                    <a:pt x="758" y="819"/>
                  </a:lnTo>
                  <a:lnTo>
                    <a:pt x="776" y="819"/>
                  </a:lnTo>
                  <a:lnTo>
                    <a:pt x="776" y="899"/>
                  </a:lnTo>
                  <a:lnTo>
                    <a:pt x="1129" y="899"/>
                  </a:lnTo>
                  <a:lnTo>
                    <a:pt x="1129" y="946"/>
                  </a:lnTo>
                  <a:lnTo>
                    <a:pt x="1205" y="946"/>
                  </a:lnTo>
                  <a:lnTo>
                    <a:pt x="1205" y="986"/>
                  </a:lnTo>
                  <a:lnTo>
                    <a:pt x="1241" y="986"/>
                  </a:lnTo>
                  <a:lnTo>
                    <a:pt x="1241" y="1028"/>
                  </a:lnTo>
                  <a:lnTo>
                    <a:pt x="1297" y="1028"/>
                  </a:lnTo>
                  <a:lnTo>
                    <a:pt x="1297" y="1114"/>
                  </a:lnTo>
                  <a:lnTo>
                    <a:pt x="1353" y="1114"/>
                  </a:lnTo>
                  <a:lnTo>
                    <a:pt x="1353" y="1160"/>
                  </a:lnTo>
                  <a:lnTo>
                    <a:pt x="1381" y="1160"/>
                  </a:lnTo>
                  <a:lnTo>
                    <a:pt x="1381" y="1200"/>
                  </a:lnTo>
                  <a:lnTo>
                    <a:pt x="1463" y="1200"/>
                  </a:lnTo>
                  <a:lnTo>
                    <a:pt x="1463" y="1249"/>
                  </a:lnTo>
                  <a:lnTo>
                    <a:pt x="1726" y="1249"/>
                  </a:lnTo>
                  <a:lnTo>
                    <a:pt x="1726" y="1301"/>
                  </a:lnTo>
                  <a:lnTo>
                    <a:pt x="2433" y="1301"/>
                  </a:lnTo>
                  <a:lnTo>
                    <a:pt x="2433" y="1359"/>
                  </a:lnTo>
                  <a:lnTo>
                    <a:pt x="3138" y="1359"/>
                  </a:lnTo>
                </a:path>
              </a:pathLst>
            </a:custGeom>
            <a:noFill/>
            <a:ln w="25400" cap="flat">
              <a:solidFill>
                <a:srgbClr val="20B250"/>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61" name="Oval 37"/>
            <p:cNvSpPr>
              <a:spLocks noChangeArrowheads="1"/>
            </p:cNvSpPr>
            <p:nvPr/>
          </p:nvSpPr>
          <p:spPr bwMode="auto">
            <a:xfrm>
              <a:off x="2185973" y="2435294"/>
              <a:ext cx="73152" cy="71564"/>
            </a:xfrm>
            <a:prstGeom prst="ellipse">
              <a:avLst/>
            </a:prstGeom>
            <a:noFill/>
            <a:ln w="19050" cap="flat">
              <a:solidFill>
                <a:srgbClr val="20B25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62" name="Oval 38"/>
            <p:cNvSpPr>
              <a:spLocks noChangeArrowheads="1"/>
            </p:cNvSpPr>
            <p:nvPr/>
          </p:nvSpPr>
          <p:spPr bwMode="auto">
            <a:xfrm>
              <a:off x="3247117" y="2886493"/>
              <a:ext cx="73152" cy="71564"/>
            </a:xfrm>
            <a:prstGeom prst="ellipse">
              <a:avLst/>
            </a:prstGeom>
            <a:noFill/>
            <a:ln w="19050" cap="flat">
              <a:solidFill>
                <a:srgbClr val="20B25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63" name="Oval 39"/>
            <p:cNvSpPr>
              <a:spLocks noChangeArrowheads="1"/>
            </p:cNvSpPr>
            <p:nvPr/>
          </p:nvSpPr>
          <p:spPr bwMode="auto">
            <a:xfrm>
              <a:off x="3419661" y="2959379"/>
              <a:ext cx="73152" cy="71564"/>
            </a:xfrm>
            <a:prstGeom prst="ellipse">
              <a:avLst/>
            </a:prstGeom>
            <a:noFill/>
            <a:ln w="19050" cap="flat">
              <a:solidFill>
                <a:srgbClr val="20B25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64" name="Oval 40"/>
            <p:cNvSpPr>
              <a:spLocks noChangeArrowheads="1"/>
            </p:cNvSpPr>
            <p:nvPr/>
          </p:nvSpPr>
          <p:spPr bwMode="auto">
            <a:xfrm>
              <a:off x="3818239" y="3037444"/>
              <a:ext cx="73152" cy="71564"/>
            </a:xfrm>
            <a:prstGeom prst="ellipse">
              <a:avLst/>
            </a:prstGeom>
            <a:noFill/>
            <a:ln w="19050" cap="flat">
              <a:solidFill>
                <a:srgbClr val="20B25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65" name="Oval 41"/>
            <p:cNvSpPr>
              <a:spLocks noChangeArrowheads="1"/>
            </p:cNvSpPr>
            <p:nvPr/>
          </p:nvSpPr>
          <p:spPr bwMode="auto">
            <a:xfrm>
              <a:off x="5496913" y="3124516"/>
              <a:ext cx="73152" cy="71564"/>
            </a:xfrm>
            <a:prstGeom prst="ellipse">
              <a:avLst/>
            </a:prstGeom>
            <a:noFill/>
            <a:ln w="19050" cap="flat">
              <a:solidFill>
                <a:srgbClr val="20B25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66" name="Oval 42"/>
            <p:cNvSpPr>
              <a:spLocks noChangeArrowheads="1"/>
            </p:cNvSpPr>
            <p:nvPr/>
          </p:nvSpPr>
          <p:spPr bwMode="auto">
            <a:xfrm>
              <a:off x="5581640" y="3124516"/>
              <a:ext cx="73152" cy="71564"/>
            </a:xfrm>
            <a:prstGeom prst="ellipse">
              <a:avLst/>
            </a:prstGeom>
            <a:noFill/>
            <a:ln w="19050" cap="flat">
              <a:solidFill>
                <a:srgbClr val="20B25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67" name="Oval 43"/>
            <p:cNvSpPr>
              <a:spLocks noChangeArrowheads="1"/>
            </p:cNvSpPr>
            <p:nvPr/>
          </p:nvSpPr>
          <p:spPr bwMode="auto">
            <a:xfrm>
              <a:off x="5723124" y="3124516"/>
              <a:ext cx="73152" cy="71564"/>
            </a:xfrm>
            <a:prstGeom prst="ellipse">
              <a:avLst/>
            </a:prstGeom>
            <a:noFill/>
            <a:ln w="19050" cap="flat">
              <a:solidFill>
                <a:srgbClr val="20B25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68" name="Oval 44"/>
            <p:cNvSpPr>
              <a:spLocks noChangeArrowheads="1"/>
            </p:cNvSpPr>
            <p:nvPr/>
          </p:nvSpPr>
          <p:spPr bwMode="auto">
            <a:xfrm>
              <a:off x="6106589" y="3124516"/>
              <a:ext cx="73152" cy="71564"/>
            </a:xfrm>
            <a:prstGeom prst="ellipse">
              <a:avLst/>
            </a:prstGeom>
            <a:noFill/>
            <a:ln w="19050" cap="flat">
              <a:solidFill>
                <a:srgbClr val="20B25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69" name="Oval 45"/>
            <p:cNvSpPr>
              <a:spLocks noChangeArrowheads="1"/>
            </p:cNvSpPr>
            <p:nvPr/>
          </p:nvSpPr>
          <p:spPr bwMode="auto">
            <a:xfrm>
              <a:off x="6191314" y="3124516"/>
              <a:ext cx="73152" cy="71564"/>
            </a:xfrm>
            <a:prstGeom prst="ellipse">
              <a:avLst/>
            </a:prstGeom>
            <a:noFill/>
            <a:ln w="19050" cap="flat">
              <a:solidFill>
                <a:srgbClr val="20B25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grpSp>
      <p:grpSp>
        <p:nvGrpSpPr>
          <p:cNvPr id="6" name="Group 3"/>
          <p:cNvGrpSpPr/>
          <p:nvPr/>
        </p:nvGrpSpPr>
        <p:grpSpPr>
          <a:xfrm>
            <a:off x="905702" y="1085893"/>
            <a:ext cx="6616623" cy="1298072"/>
            <a:chOff x="798116" y="1085893"/>
            <a:chExt cx="6616623" cy="1298072"/>
          </a:xfrm>
        </p:grpSpPr>
        <p:sp>
          <p:nvSpPr>
            <p:cNvPr id="71" name="Oval 47"/>
            <p:cNvSpPr>
              <a:spLocks noChangeArrowheads="1"/>
            </p:cNvSpPr>
            <p:nvPr/>
          </p:nvSpPr>
          <p:spPr bwMode="auto">
            <a:xfrm>
              <a:off x="798116" y="1085893"/>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72" name="Oval 48"/>
            <p:cNvSpPr>
              <a:spLocks noChangeArrowheads="1"/>
            </p:cNvSpPr>
            <p:nvPr/>
          </p:nvSpPr>
          <p:spPr bwMode="auto">
            <a:xfrm>
              <a:off x="3236764" y="1914572"/>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73" name="Oval 49"/>
            <p:cNvSpPr>
              <a:spLocks noChangeArrowheads="1"/>
            </p:cNvSpPr>
            <p:nvPr/>
          </p:nvSpPr>
          <p:spPr bwMode="auto">
            <a:xfrm>
              <a:off x="3340291" y="1932588"/>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74" name="Oval 50"/>
            <p:cNvSpPr>
              <a:spLocks noChangeArrowheads="1"/>
            </p:cNvSpPr>
            <p:nvPr/>
          </p:nvSpPr>
          <p:spPr bwMode="auto">
            <a:xfrm>
              <a:off x="3673301" y="1974623"/>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75" name="Oval 51"/>
            <p:cNvSpPr>
              <a:spLocks noChangeArrowheads="1"/>
            </p:cNvSpPr>
            <p:nvPr/>
          </p:nvSpPr>
          <p:spPr bwMode="auto">
            <a:xfrm>
              <a:off x="4689586" y="2216321"/>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76" name="Oval 52"/>
            <p:cNvSpPr>
              <a:spLocks noChangeArrowheads="1"/>
            </p:cNvSpPr>
            <p:nvPr/>
          </p:nvSpPr>
          <p:spPr bwMode="auto">
            <a:xfrm>
              <a:off x="4913891" y="2216321"/>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77" name="Oval 53"/>
            <p:cNvSpPr>
              <a:spLocks noChangeArrowheads="1"/>
            </p:cNvSpPr>
            <p:nvPr/>
          </p:nvSpPr>
          <p:spPr bwMode="auto">
            <a:xfrm>
              <a:off x="4993262" y="2252351"/>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78" name="Oval 54"/>
            <p:cNvSpPr>
              <a:spLocks noChangeArrowheads="1"/>
            </p:cNvSpPr>
            <p:nvPr/>
          </p:nvSpPr>
          <p:spPr bwMode="auto">
            <a:xfrm>
              <a:off x="5089887" y="2279373"/>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79" name="Oval 55"/>
            <p:cNvSpPr>
              <a:spLocks noChangeArrowheads="1"/>
            </p:cNvSpPr>
            <p:nvPr/>
          </p:nvSpPr>
          <p:spPr bwMode="auto">
            <a:xfrm>
              <a:off x="5352153" y="2312401"/>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80" name="Oval 56"/>
            <p:cNvSpPr>
              <a:spLocks noChangeArrowheads="1"/>
            </p:cNvSpPr>
            <p:nvPr/>
          </p:nvSpPr>
          <p:spPr bwMode="auto">
            <a:xfrm>
              <a:off x="5581639" y="2312401"/>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81" name="Oval 57"/>
            <p:cNvSpPr>
              <a:spLocks noChangeArrowheads="1"/>
            </p:cNvSpPr>
            <p:nvPr/>
          </p:nvSpPr>
          <p:spPr bwMode="auto">
            <a:xfrm>
              <a:off x="5643754" y="2312401"/>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82" name="Oval 58"/>
            <p:cNvSpPr>
              <a:spLocks noChangeArrowheads="1"/>
            </p:cNvSpPr>
            <p:nvPr/>
          </p:nvSpPr>
          <p:spPr bwMode="auto">
            <a:xfrm>
              <a:off x="7119004" y="2312401"/>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83" name="Oval 59"/>
            <p:cNvSpPr>
              <a:spLocks noChangeArrowheads="1"/>
            </p:cNvSpPr>
            <p:nvPr/>
          </p:nvSpPr>
          <p:spPr bwMode="auto">
            <a:xfrm>
              <a:off x="7341587" y="2312401"/>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84" name="Oval 60"/>
            <p:cNvSpPr>
              <a:spLocks noChangeArrowheads="1"/>
            </p:cNvSpPr>
            <p:nvPr/>
          </p:nvSpPr>
          <p:spPr bwMode="auto">
            <a:xfrm>
              <a:off x="5940530" y="2312401"/>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85" name="Oval 61"/>
            <p:cNvSpPr>
              <a:spLocks noChangeArrowheads="1"/>
            </p:cNvSpPr>
            <p:nvPr/>
          </p:nvSpPr>
          <p:spPr bwMode="auto">
            <a:xfrm>
              <a:off x="5999194" y="2312401"/>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86" name="Oval 62"/>
            <p:cNvSpPr>
              <a:spLocks noChangeArrowheads="1"/>
            </p:cNvSpPr>
            <p:nvPr/>
          </p:nvSpPr>
          <p:spPr bwMode="auto">
            <a:xfrm>
              <a:off x="5740379" y="2312401"/>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87" name="Oval 63"/>
            <p:cNvSpPr>
              <a:spLocks noChangeArrowheads="1"/>
            </p:cNvSpPr>
            <p:nvPr/>
          </p:nvSpPr>
          <p:spPr bwMode="auto">
            <a:xfrm>
              <a:off x="5778339" y="2312401"/>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88" name="Oval 64"/>
            <p:cNvSpPr>
              <a:spLocks noChangeArrowheads="1"/>
            </p:cNvSpPr>
            <p:nvPr/>
          </p:nvSpPr>
          <p:spPr bwMode="auto">
            <a:xfrm>
              <a:off x="5819749" y="2312401"/>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89" name="Oval 65"/>
            <p:cNvSpPr>
              <a:spLocks noChangeArrowheads="1"/>
            </p:cNvSpPr>
            <p:nvPr/>
          </p:nvSpPr>
          <p:spPr bwMode="auto">
            <a:xfrm>
              <a:off x="5861159" y="2312401"/>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90" name="Oval 66"/>
            <p:cNvSpPr>
              <a:spLocks noChangeArrowheads="1"/>
            </p:cNvSpPr>
            <p:nvPr/>
          </p:nvSpPr>
          <p:spPr bwMode="auto">
            <a:xfrm>
              <a:off x="6704899" y="2312401"/>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91" name="Oval 67"/>
            <p:cNvSpPr>
              <a:spLocks noChangeArrowheads="1"/>
            </p:cNvSpPr>
            <p:nvPr/>
          </p:nvSpPr>
          <p:spPr bwMode="auto">
            <a:xfrm>
              <a:off x="6742858" y="2312401"/>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92" name="Oval 68"/>
            <p:cNvSpPr>
              <a:spLocks noChangeArrowheads="1"/>
            </p:cNvSpPr>
            <p:nvPr/>
          </p:nvSpPr>
          <p:spPr bwMode="auto">
            <a:xfrm>
              <a:off x="6784269" y="2312401"/>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93" name="Oval 69"/>
            <p:cNvSpPr>
              <a:spLocks noChangeArrowheads="1"/>
            </p:cNvSpPr>
            <p:nvPr/>
          </p:nvSpPr>
          <p:spPr bwMode="auto">
            <a:xfrm>
              <a:off x="6822229" y="2312401"/>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94" name="Oval 70"/>
            <p:cNvSpPr>
              <a:spLocks noChangeArrowheads="1"/>
            </p:cNvSpPr>
            <p:nvPr/>
          </p:nvSpPr>
          <p:spPr bwMode="auto">
            <a:xfrm>
              <a:off x="6199345" y="2312401"/>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96" name="Oval 71"/>
            <p:cNvSpPr>
              <a:spLocks noChangeArrowheads="1"/>
            </p:cNvSpPr>
            <p:nvPr/>
          </p:nvSpPr>
          <p:spPr bwMode="auto">
            <a:xfrm>
              <a:off x="6237306" y="2312401"/>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97" name="Oval 72"/>
            <p:cNvSpPr>
              <a:spLocks noChangeArrowheads="1"/>
            </p:cNvSpPr>
            <p:nvPr/>
          </p:nvSpPr>
          <p:spPr bwMode="auto">
            <a:xfrm>
              <a:off x="6278715" y="2312401"/>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99" name="Oval 73"/>
            <p:cNvSpPr>
              <a:spLocks noChangeArrowheads="1"/>
            </p:cNvSpPr>
            <p:nvPr/>
          </p:nvSpPr>
          <p:spPr bwMode="auto">
            <a:xfrm>
              <a:off x="6320127" y="2312401"/>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100" name="Oval 74"/>
            <p:cNvSpPr>
              <a:spLocks noChangeArrowheads="1"/>
            </p:cNvSpPr>
            <p:nvPr/>
          </p:nvSpPr>
          <p:spPr bwMode="auto">
            <a:xfrm>
              <a:off x="6425378" y="2312401"/>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101" name="Oval 75"/>
            <p:cNvSpPr>
              <a:spLocks noChangeArrowheads="1"/>
            </p:cNvSpPr>
            <p:nvPr/>
          </p:nvSpPr>
          <p:spPr bwMode="auto">
            <a:xfrm>
              <a:off x="6078566" y="2312401"/>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102" name="Oval 76"/>
            <p:cNvSpPr>
              <a:spLocks noChangeArrowheads="1"/>
            </p:cNvSpPr>
            <p:nvPr/>
          </p:nvSpPr>
          <p:spPr bwMode="auto">
            <a:xfrm>
              <a:off x="6140680" y="2312401"/>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103" name="Oval 77"/>
            <p:cNvSpPr>
              <a:spLocks noChangeArrowheads="1"/>
            </p:cNvSpPr>
            <p:nvPr/>
          </p:nvSpPr>
          <p:spPr bwMode="auto">
            <a:xfrm>
              <a:off x="5999194" y="2312401"/>
              <a:ext cx="73152" cy="71564"/>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grpSp>
      <p:sp>
        <p:nvSpPr>
          <p:cNvPr id="104" name="Freeform 46"/>
          <p:cNvSpPr>
            <a:spLocks/>
          </p:cNvSpPr>
          <p:nvPr/>
        </p:nvSpPr>
        <p:spPr bwMode="auto">
          <a:xfrm>
            <a:off x="927004" y="1121924"/>
            <a:ext cx="6563576" cy="1229511"/>
          </a:xfrm>
          <a:custGeom>
            <a:avLst/>
            <a:gdLst>
              <a:gd name="T0" fmla="*/ 47 w 3804"/>
              <a:gd name="T1" fmla="*/ 0 h 819"/>
              <a:gd name="T2" fmla="*/ 75 w 3804"/>
              <a:gd name="T3" fmla="*/ 18 h 819"/>
              <a:gd name="T4" fmla="*/ 153 w 3804"/>
              <a:gd name="T5" fmla="*/ 40 h 819"/>
              <a:gd name="T6" fmla="*/ 167 w 3804"/>
              <a:gd name="T7" fmla="*/ 58 h 819"/>
              <a:gd name="T8" fmla="*/ 283 w 3804"/>
              <a:gd name="T9" fmla="*/ 76 h 819"/>
              <a:gd name="T10" fmla="*/ 353 w 3804"/>
              <a:gd name="T11" fmla="*/ 96 h 819"/>
              <a:gd name="T12" fmla="*/ 405 w 3804"/>
              <a:gd name="T13" fmla="*/ 133 h 819"/>
              <a:gd name="T14" fmla="*/ 551 w 3804"/>
              <a:gd name="T15" fmla="*/ 155 h 819"/>
              <a:gd name="T16" fmla="*/ 632 w 3804"/>
              <a:gd name="T17" fmla="*/ 173 h 819"/>
              <a:gd name="T18" fmla="*/ 650 w 3804"/>
              <a:gd name="T19" fmla="*/ 195 h 819"/>
              <a:gd name="T20" fmla="*/ 660 w 3804"/>
              <a:gd name="T21" fmla="*/ 211 h 819"/>
              <a:gd name="T22" fmla="*/ 666 w 3804"/>
              <a:gd name="T23" fmla="*/ 249 h 819"/>
              <a:gd name="T24" fmla="*/ 704 w 3804"/>
              <a:gd name="T25" fmla="*/ 287 h 819"/>
              <a:gd name="T26" fmla="*/ 714 w 3804"/>
              <a:gd name="T27" fmla="*/ 307 h 819"/>
              <a:gd name="T28" fmla="*/ 722 w 3804"/>
              <a:gd name="T29" fmla="*/ 365 h 819"/>
              <a:gd name="T30" fmla="*/ 732 w 3804"/>
              <a:gd name="T31" fmla="*/ 384 h 819"/>
              <a:gd name="T32" fmla="*/ 840 w 3804"/>
              <a:gd name="T33" fmla="*/ 402 h 819"/>
              <a:gd name="T34" fmla="*/ 932 w 3804"/>
              <a:gd name="T35" fmla="*/ 422 h 819"/>
              <a:gd name="T36" fmla="*/ 1010 w 3804"/>
              <a:gd name="T37" fmla="*/ 442 h 819"/>
              <a:gd name="T38" fmla="*/ 1044 w 3804"/>
              <a:gd name="T39" fmla="*/ 458 h 819"/>
              <a:gd name="T40" fmla="*/ 1056 w 3804"/>
              <a:gd name="T41" fmla="*/ 498 h 819"/>
              <a:gd name="T42" fmla="*/ 1363 w 3804"/>
              <a:gd name="T43" fmla="*/ 534 h 819"/>
              <a:gd name="T44" fmla="*/ 1469 w 3804"/>
              <a:gd name="T45" fmla="*/ 556 h 819"/>
              <a:gd name="T46" fmla="*/ 1561 w 3804"/>
              <a:gd name="T47" fmla="*/ 574 h 819"/>
              <a:gd name="T48" fmla="*/ 1762 w 3804"/>
              <a:gd name="T49" fmla="*/ 594 h 819"/>
              <a:gd name="T50" fmla="*/ 1786 w 3804"/>
              <a:gd name="T51" fmla="*/ 612 h 819"/>
              <a:gd name="T52" fmla="*/ 1832 w 3804"/>
              <a:gd name="T53" fmla="*/ 632 h 819"/>
              <a:gd name="T54" fmla="*/ 1866 w 3804"/>
              <a:gd name="T55" fmla="*/ 655 h 819"/>
              <a:gd name="T56" fmla="*/ 2158 w 3804"/>
              <a:gd name="T57" fmla="*/ 675 h 819"/>
              <a:gd name="T58" fmla="*/ 2175 w 3804"/>
              <a:gd name="T59" fmla="*/ 695 h 819"/>
              <a:gd name="T60" fmla="*/ 2181 w 3804"/>
              <a:gd name="T61" fmla="*/ 715 h 819"/>
              <a:gd name="T62" fmla="*/ 2249 w 3804"/>
              <a:gd name="T63" fmla="*/ 735 h 819"/>
              <a:gd name="T64" fmla="*/ 2421 w 3804"/>
              <a:gd name="T65" fmla="*/ 755 h 819"/>
              <a:gd name="T66" fmla="*/ 2495 w 3804"/>
              <a:gd name="T67" fmla="*/ 773 h 819"/>
              <a:gd name="T68" fmla="*/ 2573 w 3804"/>
              <a:gd name="T69" fmla="*/ 797 h 819"/>
              <a:gd name="T70" fmla="*/ 3804 w 3804"/>
              <a:gd name="T71" fmla="*/ 81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04" h="819">
                <a:moveTo>
                  <a:pt x="0" y="0"/>
                </a:moveTo>
                <a:lnTo>
                  <a:pt x="47" y="0"/>
                </a:lnTo>
                <a:lnTo>
                  <a:pt x="47" y="18"/>
                </a:lnTo>
                <a:lnTo>
                  <a:pt x="75" y="18"/>
                </a:lnTo>
                <a:lnTo>
                  <a:pt x="75" y="40"/>
                </a:lnTo>
                <a:lnTo>
                  <a:pt x="153" y="40"/>
                </a:lnTo>
                <a:lnTo>
                  <a:pt x="153" y="58"/>
                </a:lnTo>
                <a:lnTo>
                  <a:pt x="167" y="58"/>
                </a:lnTo>
                <a:lnTo>
                  <a:pt x="167" y="76"/>
                </a:lnTo>
                <a:lnTo>
                  <a:pt x="283" y="76"/>
                </a:lnTo>
                <a:lnTo>
                  <a:pt x="283" y="96"/>
                </a:lnTo>
                <a:lnTo>
                  <a:pt x="353" y="96"/>
                </a:lnTo>
                <a:lnTo>
                  <a:pt x="353" y="133"/>
                </a:lnTo>
                <a:lnTo>
                  <a:pt x="405" y="133"/>
                </a:lnTo>
                <a:lnTo>
                  <a:pt x="405" y="155"/>
                </a:lnTo>
                <a:lnTo>
                  <a:pt x="551" y="155"/>
                </a:lnTo>
                <a:lnTo>
                  <a:pt x="551" y="173"/>
                </a:lnTo>
                <a:lnTo>
                  <a:pt x="632" y="173"/>
                </a:lnTo>
                <a:lnTo>
                  <a:pt x="632" y="195"/>
                </a:lnTo>
                <a:lnTo>
                  <a:pt x="650" y="195"/>
                </a:lnTo>
                <a:lnTo>
                  <a:pt x="650" y="211"/>
                </a:lnTo>
                <a:lnTo>
                  <a:pt x="660" y="211"/>
                </a:lnTo>
                <a:lnTo>
                  <a:pt x="660" y="249"/>
                </a:lnTo>
                <a:lnTo>
                  <a:pt x="666" y="249"/>
                </a:lnTo>
                <a:lnTo>
                  <a:pt x="666" y="287"/>
                </a:lnTo>
                <a:lnTo>
                  <a:pt x="704" y="287"/>
                </a:lnTo>
                <a:lnTo>
                  <a:pt x="704" y="307"/>
                </a:lnTo>
                <a:lnTo>
                  <a:pt x="714" y="307"/>
                </a:lnTo>
                <a:lnTo>
                  <a:pt x="714" y="365"/>
                </a:lnTo>
                <a:lnTo>
                  <a:pt x="722" y="365"/>
                </a:lnTo>
                <a:lnTo>
                  <a:pt x="722" y="384"/>
                </a:lnTo>
                <a:lnTo>
                  <a:pt x="732" y="384"/>
                </a:lnTo>
                <a:lnTo>
                  <a:pt x="732" y="402"/>
                </a:lnTo>
                <a:lnTo>
                  <a:pt x="840" y="402"/>
                </a:lnTo>
                <a:lnTo>
                  <a:pt x="840" y="422"/>
                </a:lnTo>
                <a:lnTo>
                  <a:pt x="932" y="422"/>
                </a:lnTo>
                <a:lnTo>
                  <a:pt x="932" y="442"/>
                </a:lnTo>
                <a:lnTo>
                  <a:pt x="1010" y="442"/>
                </a:lnTo>
                <a:lnTo>
                  <a:pt x="1010" y="458"/>
                </a:lnTo>
                <a:lnTo>
                  <a:pt x="1044" y="458"/>
                </a:lnTo>
                <a:lnTo>
                  <a:pt x="1044" y="498"/>
                </a:lnTo>
                <a:lnTo>
                  <a:pt x="1056" y="498"/>
                </a:lnTo>
                <a:lnTo>
                  <a:pt x="1056" y="534"/>
                </a:lnTo>
                <a:lnTo>
                  <a:pt x="1363" y="534"/>
                </a:lnTo>
                <a:lnTo>
                  <a:pt x="1363" y="556"/>
                </a:lnTo>
                <a:lnTo>
                  <a:pt x="1469" y="556"/>
                </a:lnTo>
                <a:lnTo>
                  <a:pt x="1469" y="574"/>
                </a:lnTo>
                <a:lnTo>
                  <a:pt x="1561" y="574"/>
                </a:lnTo>
                <a:lnTo>
                  <a:pt x="1561" y="594"/>
                </a:lnTo>
                <a:lnTo>
                  <a:pt x="1762" y="594"/>
                </a:lnTo>
                <a:lnTo>
                  <a:pt x="1762" y="612"/>
                </a:lnTo>
                <a:lnTo>
                  <a:pt x="1786" y="612"/>
                </a:lnTo>
                <a:lnTo>
                  <a:pt x="1786" y="632"/>
                </a:lnTo>
                <a:lnTo>
                  <a:pt x="1832" y="632"/>
                </a:lnTo>
                <a:lnTo>
                  <a:pt x="1832" y="655"/>
                </a:lnTo>
                <a:lnTo>
                  <a:pt x="1866" y="655"/>
                </a:lnTo>
                <a:lnTo>
                  <a:pt x="1866" y="675"/>
                </a:lnTo>
                <a:lnTo>
                  <a:pt x="2158" y="675"/>
                </a:lnTo>
                <a:lnTo>
                  <a:pt x="2158" y="695"/>
                </a:lnTo>
                <a:lnTo>
                  <a:pt x="2175" y="695"/>
                </a:lnTo>
                <a:lnTo>
                  <a:pt x="2175" y="715"/>
                </a:lnTo>
                <a:lnTo>
                  <a:pt x="2181" y="715"/>
                </a:lnTo>
                <a:lnTo>
                  <a:pt x="2181" y="735"/>
                </a:lnTo>
                <a:lnTo>
                  <a:pt x="2249" y="735"/>
                </a:lnTo>
                <a:lnTo>
                  <a:pt x="2249" y="755"/>
                </a:lnTo>
                <a:lnTo>
                  <a:pt x="2421" y="755"/>
                </a:lnTo>
                <a:lnTo>
                  <a:pt x="2421" y="773"/>
                </a:lnTo>
                <a:lnTo>
                  <a:pt x="2495" y="773"/>
                </a:lnTo>
                <a:lnTo>
                  <a:pt x="2495" y="797"/>
                </a:lnTo>
                <a:lnTo>
                  <a:pt x="2573" y="797"/>
                </a:lnTo>
                <a:lnTo>
                  <a:pt x="2573" y="819"/>
                </a:lnTo>
                <a:lnTo>
                  <a:pt x="3804" y="819"/>
                </a:lnTo>
              </a:path>
            </a:pathLst>
          </a:custGeom>
          <a:noFill/>
          <a:ln w="25400" cap="flat">
            <a:solidFill>
              <a:srgbClr val="F15B25"/>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105" name="TextBox 104"/>
          <p:cNvSpPr txBox="1"/>
          <p:nvPr/>
        </p:nvSpPr>
        <p:spPr>
          <a:xfrm>
            <a:off x="50430" y="4020591"/>
            <a:ext cx="1986054" cy="230832"/>
          </a:xfrm>
          <a:prstGeom prst="rect">
            <a:avLst/>
          </a:prstGeom>
          <a:noFill/>
        </p:spPr>
        <p:txBody>
          <a:bodyPr wrap="square" rtlCol="0">
            <a:spAutoFit/>
          </a:bodyPr>
          <a:lstStyle/>
          <a:p>
            <a:pPr defTabSz="914400"/>
            <a:r>
              <a:rPr lang="en-US" sz="900" b="1" dirty="0" smtClean="0">
                <a:solidFill>
                  <a:srgbClr val="000000"/>
                </a:solidFill>
                <a:latin typeface="Arial" panose="020B0604020202020204" pitchFamily="34" charset="0"/>
                <a:cs typeface="Arial" panose="020B0604020202020204" pitchFamily="34" charset="0"/>
              </a:rPr>
              <a:t>Number of Patients at Risk</a:t>
            </a:r>
          </a:p>
        </p:txBody>
      </p:sp>
      <p:sp>
        <p:nvSpPr>
          <p:cNvPr id="106" name="Rectangle 105"/>
          <p:cNvSpPr/>
          <p:nvPr/>
        </p:nvSpPr>
        <p:spPr>
          <a:xfrm>
            <a:off x="50436" y="4147994"/>
            <a:ext cx="739305" cy="230832"/>
          </a:xfrm>
          <a:prstGeom prst="rect">
            <a:avLst/>
          </a:prstGeom>
        </p:spPr>
        <p:txBody>
          <a:bodyPr wrap="none">
            <a:spAutoFit/>
          </a:bodyPr>
          <a:lstStyle/>
          <a:p>
            <a:pPr defTabSz="914400"/>
            <a:r>
              <a:rPr lang="en-US" sz="900" b="1" dirty="0" smtClean="0">
                <a:solidFill>
                  <a:srgbClr val="000000"/>
                </a:solidFill>
                <a:latin typeface="Arial" panose="020B0604020202020204" pitchFamily="34" charset="0"/>
                <a:cs typeface="Arial" panose="020B0604020202020204" pitchFamily="34" charset="0"/>
              </a:rPr>
              <a:t>NIVO + IPI</a:t>
            </a:r>
            <a:endParaRPr lang="en-US" sz="900" b="1" dirty="0">
              <a:solidFill>
                <a:srgbClr val="000000"/>
              </a:solidFill>
              <a:latin typeface="Arial" panose="020B0604020202020204" pitchFamily="34" charset="0"/>
              <a:cs typeface="Arial" panose="020B0604020202020204" pitchFamily="34" charset="0"/>
            </a:endParaRPr>
          </a:p>
        </p:txBody>
      </p:sp>
      <p:sp>
        <p:nvSpPr>
          <p:cNvPr id="107" name="Rectangle 106"/>
          <p:cNvSpPr/>
          <p:nvPr/>
        </p:nvSpPr>
        <p:spPr>
          <a:xfrm>
            <a:off x="57155" y="4303778"/>
            <a:ext cx="357790" cy="230832"/>
          </a:xfrm>
          <a:prstGeom prst="rect">
            <a:avLst/>
          </a:prstGeom>
        </p:spPr>
        <p:txBody>
          <a:bodyPr wrap="none">
            <a:spAutoFit/>
          </a:bodyPr>
          <a:lstStyle/>
          <a:p>
            <a:pPr defTabSz="914400"/>
            <a:r>
              <a:rPr lang="en-US" sz="900" b="1" dirty="0" smtClean="0">
                <a:solidFill>
                  <a:srgbClr val="000000"/>
                </a:solidFill>
                <a:latin typeface="Arial" panose="020B0604020202020204" pitchFamily="34" charset="0"/>
                <a:cs typeface="Arial" panose="020B0604020202020204" pitchFamily="34" charset="0"/>
              </a:rPr>
              <a:t>IPI </a:t>
            </a:r>
            <a:endParaRPr lang="en-US" sz="900" b="1" dirty="0">
              <a:solidFill>
                <a:srgbClr val="000000"/>
              </a:solidFill>
              <a:latin typeface="Arial" panose="020B0604020202020204" pitchFamily="34" charset="0"/>
              <a:cs typeface="Arial" panose="020B0604020202020204" pitchFamily="34" charset="0"/>
            </a:endParaRPr>
          </a:p>
        </p:txBody>
      </p:sp>
      <p:grpSp>
        <p:nvGrpSpPr>
          <p:cNvPr id="7" name="Group 107"/>
          <p:cNvGrpSpPr/>
          <p:nvPr/>
        </p:nvGrpSpPr>
        <p:grpSpPr>
          <a:xfrm>
            <a:off x="894323" y="4211357"/>
            <a:ext cx="7933109" cy="138527"/>
            <a:chOff x="1166979" y="4400522"/>
            <a:chExt cx="7055466" cy="141600"/>
          </a:xfrm>
        </p:grpSpPr>
        <p:sp>
          <p:nvSpPr>
            <p:cNvPr id="109" name="Rectangle 89"/>
            <p:cNvSpPr>
              <a:spLocks noChangeArrowheads="1"/>
            </p:cNvSpPr>
            <p:nvPr/>
          </p:nvSpPr>
          <p:spPr bwMode="auto">
            <a:xfrm>
              <a:off x="1166979" y="4400550"/>
              <a:ext cx="114053" cy="141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914400"/>
              <a:r>
                <a:rPr lang="en-US" altLang="en-US" sz="900" dirty="0" smtClean="0">
                  <a:solidFill>
                    <a:srgbClr val="000000"/>
                  </a:solidFill>
                </a:rPr>
                <a:t>95</a:t>
              </a:r>
            </a:p>
          </p:txBody>
        </p:sp>
        <p:sp>
          <p:nvSpPr>
            <p:cNvPr id="110" name="Rectangle 90"/>
            <p:cNvSpPr>
              <a:spLocks noChangeArrowheads="1"/>
            </p:cNvSpPr>
            <p:nvPr/>
          </p:nvSpPr>
          <p:spPr bwMode="auto">
            <a:xfrm>
              <a:off x="2329406" y="4400540"/>
              <a:ext cx="114053" cy="141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914400"/>
              <a:r>
                <a:rPr lang="en-US" altLang="en-US" sz="900" dirty="0" smtClean="0">
                  <a:solidFill>
                    <a:srgbClr val="000000"/>
                  </a:solidFill>
                </a:rPr>
                <a:t>69</a:t>
              </a:r>
            </a:p>
          </p:txBody>
        </p:sp>
        <p:sp>
          <p:nvSpPr>
            <p:cNvPr id="111" name="Rectangle 91"/>
            <p:cNvSpPr>
              <a:spLocks noChangeArrowheads="1"/>
            </p:cNvSpPr>
            <p:nvPr/>
          </p:nvSpPr>
          <p:spPr bwMode="auto">
            <a:xfrm>
              <a:off x="3497147" y="4400533"/>
              <a:ext cx="114053" cy="141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914400"/>
              <a:r>
                <a:rPr lang="en-US" altLang="en-US" sz="900" dirty="0" smtClean="0">
                  <a:solidFill>
                    <a:srgbClr val="000000"/>
                  </a:solidFill>
                </a:rPr>
                <a:t>58</a:t>
              </a:r>
            </a:p>
          </p:txBody>
        </p:sp>
        <p:sp>
          <p:nvSpPr>
            <p:cNvPr id="112" name="Rectangle 92"/>
            <p:cNvSpPr>
              <a:spLocks noChangeArrowheads="1"/>
            </p:cNvSpPr>
            <p:nvPr/>
          </p:nvSpPr>
          <p:spPr bwMode="auto">
            <a:xfrm>
              <a:off x="4658038" y="4400528"/>
              <a:ext cx="114053" cy="141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914400"/>
              <a:r>
                <a:rPr lang="en-US" altLang="en-US" sz="900" dirty="0" smtClean="0">
                  <a:solidFill>
                    <a:srgbClr val="000000"/>
                  </a:solidFill>
                </a:rPr>
                <a:t>47</a:t>
              </a:r>
            </a:p>
          </p:txBody>
        </p:sp>
        <p:sp>
          <p:nvSpPr>
            <p:cNvPr id="113" name="Rectangle 93"/>
            <p:cNvSpPr>
              <a:spLocks noChangeArrowheads="1"/>
            </p:cNvSpPr>
            <p:nvPr/>
          </p:nvSpPr>
          <p:spPr bwMode="auto">
            <a:xfrm>
              <a:off x="5812845" y="4400525"/>
              <a:ext cx="114053" cy="141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914400"/>
              <a:r>
                <a:rPr lang="en-US" altLang="en-US" sz="900" dirty="0" smtClean="0">
                  <a:solidFill>
                    <a:srgbClr val="000000"/>
                  </a:solidFill>
                </a:rPr>
                <a:t>26</a:t>
              </a:r>
            </a:p>
          </p:txBody>
        </p:sp>
        <p:sp>
          <p:nvSpPr>
            <p:cNvPr id="114" name="Rectangle 94"/>
            <p:cNvSpPr>
              <a:spLocks noChangeArrowheads="1"/>
            </p:cNvSpPr>
            <p:nvPr/>
          </p:nvSpPr>
          <p:spPr bwMode="auto">
            <a:xfrm>
              <a:off x="7006851" y="4400523"/>
              <a:ext cx="57026" cy="141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914400"/>
              <a:r>
                <a:rPr lang="en-US" altLang="en-US" sz="900" dirty="0" smtClean="0">
                  <a:solidFill>
                    <a:srgbClr val="000000"/>
                  </a:solidFill>
                </a:rPr>
                <a:t>1</a:t>
              </a:r>
            </a:p>
          </p:txBody>
        </p:sp>
        <p:sp>
          <p:nvSpPr>
            <p:cNvPr id="115" name="Rectangle 95"/>
            <p:cNvSpPr>
              <a:spLocks noChangeArrowheads="1"/>
            </p:cNvSpPr>
            <p:nvPr/>
          </p:nvSpPr>
          <p:spPr bwMode="auto">
            <a:xfrm>
              <a:off x="8165419" y="4400522"/>
              <a:ext cx="57026" cy="141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914400"/>
              <a:r>
                <a:rPr lang="en-US" altLang="en-US" sz="900" dirty="0" smtClean="0">
                  <a:solidFill>
                    <a:srgbClr val="000000"/>
                  </a:solidFill>
                </a:rPr>
                <a:t>0</a:t>
              </a:r>
            </a:p>
          </p:txBody>
        </p:sp>
      </p:grpSp>
      <p:grpSp>
        <p:nvGrpSpPr>
          <p:cNvPr id="8" name="Group 115"/>
          <p:cNvGrpSpPr/>
          <p:nvPr/>
        </p:nvGrpSpPr>
        <p:grpSpPr>
          <a:xfrm>
            <a:off x="905702" y="4396971"/>
            <a:ext cx="7933105" cy="138533"/>
            <a:chOff x="1166981" y="4705316"/>
            <a:chExt cx="7055464" cy="141606"/>
          </a:xfrm>
        </p:grpSpPr>
        <p:sp>
          <p:nvSpPr>
            <p:cNvPr id="117" name="Rectangle 89"/>
            <p:cNvSpPr>
              <a:spLocks noChangeArrowheads="1"/>
            </p:cNvSpPr>
            <p:nvPr/>
          </p:nvSpPr>
          <p:spPr bwMode="auto">
            <a:xfrm>
              <a:off x="1166981" y="4705350"/>
              <a:ext cx="114053" cy="141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914400"/>
              <a:r>
                <a:rPr lang="en-US" altLang="en-US" sz="900" dirty="0" smtClean="0">
                  <a:solidFill>
                    <a:srgbClr val="000000"/>
                  </a:solidFill>
                </a:rPr>
                <a:t>47</a:t>
              </a:r>
            </a:p>
          </p:txBody>
        </p:sp>
        <p:sp>
          <p:nvSpPr>
            <p:cNvPr id="118" name="Rectangle 90"/>
            <p:cNvSpPr>
              <a:spLocks noChangeArrowheads="1"/>
            </p:cNvSpPr>
            <p:nvPr/>
          </p:nvSpPr>
          <p:spPr bwMode="auto">
            <a:xfrm>
              <a:off x="2329407" y="4705339"/>
              <a:ext cx="114053" cy="141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914400"/>
              <a:r>
                <a:rPr lang="en-US" altLang="en-US" sz="900" dirty="0" smtClean="0">
                  <a:solidFill>
                    <a:srgbClr val="000000"/>
                  </a:solidFill>
                </a:rPr>
                <a:t>22</a:t>
              </a:r>
            </a:p>
          </p:txBody>
        </p:sp>
        <p:sp>
          <p:nvSpPr>
            <p:cNvPr id="119" name="Rectangle 91"/>
            <p:cNvSpPr>
              <a:spLocks noChangeArrowheads="1"/>
            </p:cNvSpPr>
            <p:nvPr/>
          </p:nvSpPr>
          <p:spPr bwMode="auto">
            <a:xfrm>
              <a:off x="3497150" y="4705331"/>
              <a:ext cx="114053" cy="141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914400"/>
              <a:r>
                <a:rPr lang="en-US" altLang="en-US" sz="900" dirty="0" smtClean="0">
                  <a:solidFill>
                    <a:srgbClr val="000000"/>
                  </a:solidFill>
                </a:rPr>
                <a:t>10</a:t>
              </a:r>
            </a:p>
          </p:txBody>
        </p:sp>
        <p:sp>
          <p:nvSpPr>
            <p:cNvPr id="120" name="Rectangle 92"/>
            <p:cNvSpPr>
              <a:spLocks noChangeArrowheads="1"/>
            </p:cNvSpPr>
            <p:nvPr/>
          </p:nvSpPr>
          <p:spPr bwMode="auto">
            <a:xfrm>
              <a:off x="4686552" y="4705325"/>
              <a:ext cx="57026" cy="141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914400"/>
              <a:r>
                <a:rPr lang="en-US" altLang="en-US" sz="900" dirty="0" smtClean="0">
                  <a:solidFill>
                    <a:srgbClr val="000000"/>
                  </a:solidFill>
                </a:rPr>
                <a:t>7</a:t>
              </a:r>
            </a:p>
          </p:txBody>
        </p:sp>
        <p:sp>
          <p:nvSpPr>
            <p:cNvPr id="121" name="Rectangle 93"/>
            <p:cNvSpPr>
              <a:spLocks noChangeArrowheads="1"/>
            </p:cNvSpPr>
            <p:nvPr/>
          </p:nvSpPr>
          <p:spPr bwMode="auto">
            <a:xfrm>
              <a:off x="5841358" y="4705321"/>
              <a:ext cx="57026" cy="141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914400"/>
              <a:r>
                <a:rPr lang="en-US" altLang="en-US" sz="900" dirty="0" smtClean="0">
                  <a:solidFill>
                    <a:srgbClr val="000000"/>
                  </a:solidFill>
                </a:rPr>
                <a:t>2</a:t>
              </a:r>
            </a:p>
          </p:txBody>
        </p:sp>
        <p:sp>
          <p:nvSpPr>
            <p:cNvPr id="122" name="Rectangle 94"/>
            <p:cNvSpPr>
              <a:spLocks noChangeArrowheads="1"/>
            </p:cNvSpPr>
            <p:nvPr/>
          </p:nvSpPr>
          <p:spPr bwMode="auto">
            <a:xfrm>
              <a:off x="7006853" y="4705318"/>
              <a:ext cx="57026" cy="141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914400"/>
              <a:r>
                <a:rPr lang="en-US" altLang="en-US" sz="900" dirty="0" smtClean="0">
                  <a:solidFill>
                    <a:srgbClr val="000000"/>
                  </a:solidFill>
                </a:rPr>
                <a:t>0</a:t>
              </a:r>
            </a:p>
          </p:txBody>
        </p:sp>
        <p:sp>
          <p:nvSpPr>
            <p:cNvPr id="123" name="Rectangle 95"/>
            <p:cNvSpPr>
              <a:spLocks noChangeArrowheads="1"/>
            </p:cNvSpPr>
            <p:nvPr/>
          </p:nvSpPr>
          <p:spPr bwMode="auto">
            <a:xfrm>
              <a:off x="8165419" y="4705316"/>
              <a:ext cx="57026" cy="141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914400"/>
              <a:r>
                <a:rPr lang="en-US" altLang="en-US" sz="900" dirty="0" smtClean="0">
                  <a:solidFill>
                    <a:srgbClr val="000000"/>
                  </a:solidFill>
                </a:rPr>
                <a:t>0</a:t>
              </a:r>
            </a:p>
          </p:txBody>
        </p:sp>
      </p:grpSp>
      <p:sp>
        <p:nvSpPr>
          <p:cNvPr id="125" name="TextBox 124"/>
          <p:cNvSpPr txBox="1"/>
          <p:nvPr/>
        </p:nvSpPr>
        <p:spPr>
          <a:xfrm>
            <a:off x="3862845" y="3979908"/>
            <a:ext cx="2012089" cy="246221"/>
          </a:xfrm>
          <a:prstGeom prst="rect">
            <a:avLst/>
          </a:prstGeom>
          <a:noFill/>
        </p:spPr>
        <p:txBody>
          <a:bodyPr wrap="none" rtlCol="0">
            <a:spAutoFit/>
          </a:bodyPr>
          <a:lstStyle/>
          <a:p>
            <a:pPr algn="ctr" defTabSz="914400"/>
            <a:r>
              <a:rPr lang="en-GB" sz="1000" b="1" dirty="0">
                <a:solidFill>
                  <a:srgbClr val="000000"/>
                </a:solidFill>
                <a:latin typeface="Arial"/>
              </a:rPr>
              <a:t>PFS per Investigator (</a:t>
            </a:r>
            <a:r>
              <a:rPr lang="en-GB" sz="1000" b="1" dirty="0" smtClean="0">
                <a:solidFill>
                  <a:srgbClr val="000000"/>
                </a:solidFill>
                <a:latin typeface="Arial"/>
              </a:rPr>
              <a:t>months)</a:t>
            </a:r>
            <a:endParaRPr lang="en-US" sz="1000" b="1" dirty="0" smtClean="0">
              <a:solidFill>
                <a:srgbClr val="000000"/>
              </a:solidFill>
              <a:latin typeface="Arial" panose="020B0604020202020204" pitchFamily="34" charset="0"/>
              <a:cs typeface="Arial" panose="020B0604020202020204" pitchFamily="34" charset="0"/>
            </a:endParaRPr>
          </a:p>
        </p:txBody>
      </p:sp>
      <p:sp>
        <p:nvSpPr>
          <p:cNvPr id="180" name="TextBox 179"/>
          <p:cNvSpPr txBox="1"/>
          <p:nvPr/>
        </p:nvSpPr>
        <p:spPr>
          <a:xfrm rot="16200000">
            <a:off x="-912711" y="2300446"/>
            <a:ext cx="2758405" cy="246221"/>
          </a:xfrm>
          <a:prstGeom prst="rect">
            <a:avLst/>
          </a:prstGeom>
          <a:noFill/>
          <a:ln>
            <a:noFill/>
          </a:ln>
        </p:spPr>
        <p:txBody>
          <a:bodyPr wrap="square" rtlCol="0">
            <a:spAutoFit/>
          </a:bodyPr>
          <a:lstStyle/>
          <a:p>
            <a:pPr algn="ctr" defTabSz="914400"/>
            <a:r>
              <a:rPr lang="en-US" sz="1000" b="1" dirty="0" smtClean="0">
                <a:solidFill>
                  <a:srgbClr val="000000"/>
                </a:solidFill>
                <a:latin typeface="Arial"/>
              </a:rPr>
              <a:t>Proportion Alive and Progression-free</a:t>
            </a:r>
            <a:endParaRPr lang="en-US" sz="1000" b="1" dirty="0">
              <a:solidFill>
                <a:srgbClr val="000000"/>
              </a:solidFill>
              <a:latin typeface="Arial"/>
            </a:endParaRPr>
          </a:p>
        </p:txBody>
      </p:sp>
      <p:grpSp>
        <p:nvGrpSpPr>
          <p:cNvPr id="9" name="Group 180"/>
          <p:cNvGrpSpPr/>
          <p:nvPr/>
        </p:nvGrpSpPr>
        <p:grpSpPr>
          <a:xfrm>
            <a:off x="1145809" y="3236049"/>
            <a:ext cx="1069971" cy="400110"/>
            <a:chOff x="1038229" y="3236049"/>
            <a:chExt cx="1069971" cy="400110"/>
          </a:xfrm>
        </p:grpSpPr>
        <p:grpSp>
          <p:nvGrpSpPr>
            <p:cNvPr id="10" name="Group 181"/>
            <p:cNvGrpSpPr/>
            <p:nvPr/>
          </p:nvGrpSpPr>
          <p:grpSpPr>
            <a:xfrm>
              <a:off x="1038229" y="3471427"/>
              <a:ext cx="200025" cy="74612"/>
              <a:chOff x="1038229" y="3471427"/>
              <a:chExt cx="200025" cy="74612"/>
            </a:xfrm>
          </p:grpSpPr>
          <p:cxnSp>
            <p:nvCxnSpPr>
              <p:cNvPr id="187" name="Straight Connector 186"/>
              <p:cNvCxnSpPr/>
              <p:nvPr/>
            </p:nvCxnSpPr>
            <p:spPr>
              <a:xfrm>
                <a:off x="1038229" y="3508733"/>
                <a:ext cx="200025" cy="0"/>
              </a:xfrm>
              <a:prstGeom prst="line">
                <a:avLst/>
              </a:prstGeom>
              <a:ln w="25400">
                <a:solidFill>
                  <a:srgbClr val="20B250"/>
                </a:solidFill>
              </a:ln>
            </p:spPr>
            <p:style>
              <a:lnRef idx="1">
                <a:schemeClr val="accent1"/>
              </a:lnRef>
              <a:fillRef idx="0">
                <a:schemeClr val="accent1"/>
              </a:fillRef>
              <a:effectRef idx="0">
                <a:schemeClr val="accent1"/>
              </a:effectRef>
              <a:fontRef idx="minor">
                <a:schemeClr val="tx1"/>
              </a:fontRef>
            </p:style>
          </p:cxnSp>
          <p:sp>
            <p:nvSpPr>
              <p:cNvPr id="188" name="Oval 187"/>
              <p:cNvSpPr>
                <a:spLocks/>
              </p:cNvSpPr>
              <p:nvPr/>
            </p:nvSpPr>
            <p:spPr bwMode="auto">
              <a:xfrm>
                <a:off x="1101665" y="3471427"/>
                <a:ext cx="73152" cy="74612"/>
              </a:xfrm>
              <a:prstGeom prst="ellipse">
                <a:avLst/>
              </a:prstGeom>
              <a:noFill/>
              <a:ln w="19050" cap="flat">
                <a:solidFill>
                  <a:srgbClr val="20B25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grpSp>
        <p:grpSp>
          <p:nvGrpSpPr>
            <p:cNvPr id="11" name="Group 182"/>
            <p:cNvGrpSpPr/>
            <p:nvPr/>
          </p:nvGrpSpPr>
          <p:grpSpPr>
            <a:xfrm>
              <a:off x="1038229" y="3317430"/>
              <a:ext cx="200025" cy="74612"/>
              <a:chOff x="1038229" y="3317430"/>
              <a:chExt cx="200025" cy="74612"/>
            </a:xfrm>
          </p:grpSpPr>
          <p:cxnSp>
            <p:nvCxnSpPr>
              <p:cNvPr id="185" name="Straight Connector 184"/>
              <p:cNvCxnSpPr/>
              <p:nvPr/>
            </p:nvCxnSpPr>
            <p:spPr>
              <a:xfrm>
                <a:off x="1038229" y="3354736"/>
                <a:ext cx="200025" cy="0"/>
              </a:xfrm>
              <a:prstGeom prst="line">
                <a:avLst/>
              </a:prstGeom>
              <a:ln w="25400">
                <a:solidFill>
                  <a:srgbClr val="F15B25"/>
                </a:solidFill>
              </a:ln>
            </p:spPr>
            <p:style>
              <a:lnRef idx="1">
                <a:schemeClr val="accent1"/>
              </a:lnRef>
              <a:fillRef idx="0">
                <a:schemeClr val="accent1"/>
              </a:fillRef>
              <a:effectRef idx="0">
                <a:schemeClr val="accent1"/>
              </a:effectRef>
              <a:fontRef idx="minor">
                <a:schemeClr val="tx1"/>
              </a:fontRef>
            </p:style>
          </p:cxnSp>
          <p:sp>
            <p:nvSpPr>
              <p:cNvPr id="186" name="Oval 185"/>
              <p:cNvSpPr>
                <a:spLocks/>
              </p:cNvSpPr>
              <p:nvPr/>
            </p:nvSpPr>
            <p:spPr bwMode="auto">
              <a:xfrm>
                <a:off x="1101665" y="3317430"/>
                <a:ext cx="73152" cy="74612"/>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grpSp>
        <p:sp>
          <p:nvSpPr>
            <p:cNvPr id="184" name="TextBox 183"/>
            <p:cNvSpPr txBox="1"/>
            <p:nvPr/>
          </p:nvSpPr>
          <p:spPr>
            <a:xfrm>
              <a:off x="1221262" y="3236049"/>
              <a:ext cx="886938" cy="400110"/>
            </a:xfrm>
            <a:prstGeom prst="rect">
              <a:avLst/>
            </a:prstGeom>
            <a:noFill/>
            <a:ln>
              <a:noFill/>
            </a:ln>
          </p:spPr>
          <p:txBody>
            <a:bodyPr wrap="square" rtlCol="0">
              <a:spAutoFit/>
            </a:bodyPr>
            <a:lstStyle/>
            <a:p>
              <a:pPr defTabSz="914400"/>
              <a:r>
                <a:rPr lang="en-US" sz="1000" b="1" dirty="0" smtClean="0">
                  <a:solidFill>
                    <a:srgbClr val="F15B25"/>
                  </a:solidFill>
                  <a:latin typeface="Arial"/>
                </a:rPr>
                <a:t>NIVO + IPI</a:t>
              </a:r>
            </a:p>
            <a:p>
              <a:pPr defTabSz="914400"/>
              <a:r>
                <a:rPr lang="en-US" sz="1000" b="1" dirty="0" smtClean="0">
                  <a:solidFill>
                    <a:srgbClr val="20B250"/>
                  </a:solidFill>
                  <a:latin typeface="Arial"/>
                </a:rPr>
                <a:t>IPI</a:t>
              </a:r>
              <a:endParaRPr lang="en-US" sz="1000" b="1" dirty="0">
                <a:solidFill>
                  <a:srgbClr val="20B250"/>
                </a:solidFill>
                <a:latin typeface="Arial"/>
              </a:endParaRPr>
            </a:p>
          </p:txBody>
        </p:sp>
      </p:grpSp>
    </p:spTree>
    <p:extLst>
      <p:ext uri="{BB962C8B-B14F-4D97-AF65-F5344CB8AC3E}">
        <p14:creationId xmlns:p14="http://schemas.microsoft.com/office/powerpoint/2010/main" xmlns="" val="279912017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131763" y="221184"/>
            <a:ext cx="8595360" cy="747713"/>
          </a:xfrm>
        </p:spPr>
        <p:txBody>
          <a:bodyPr>
            <a:noAutofit/>
          </a:bodyPr>
          <a:lstStyle/>
          <a:p>
            <a:pPr algn="ctr"/>
            <a:r>
              <a:rPr lang="en-US" sz="2400" dirty="0" smtClean="0"/>
              <a:t>Time to Onset of Grade 3/4 Treatment-related Select AEs</a:t>
            </a:r>
            <a:endParaRPr lang="en-US" sz="2400" dirty="0"/>
          </a:p>
        </p:txBody>
      </p:sp>
      <p:sp>
        <p:nvSpPr>
          <p:cNvPr id="35" name="TextBox 34"/>
          <p:cNvSpPr txBox="1"/>
          <p:nvPr/>
        </p:nvSpPr>
        <p:spPr>
          <a:xfrm>
            <a:off x="378822" y="4215783"/>
            <a:ext cx="8506098" cy="307777"/>
          </a:xfrm>
          <a:prstGeom prst="rect">
            <a:avLst/>
          </a:prstGeom>
          <a:noFill/>
        </p:spPr>
        <p:txBody>
          <a:bodyPr wrap="square" rtlCol="0">
            <a:spAutoFit/>
          </a:bodyPr>
          <a:lstStyle/>
          <a:p>
            <a:pPr marL="171450" indent="-171450">
              <a:buClr>
                <a:schemeClr val="tx1"/>
              </a:buClr>
              <a:buFont typeface="Arial" panose="020B0604020202020204" pitchFamily="34" charset="0"/>
              <a:buChar char="•"/>
            </a:pPr>
            <a:r>
              <a:rPr lang="en-US" sz="1400" dirty="0">
                <a:latin typeface="Arial" panose="020B0604020202020204" pitchFamily="34" charset="0"/>
                <a:cs typeface="Arial" panose="020B0604020202020204" pitchFamily="34" charset="0"/>
              </a:rPr>
              <a:t>Most </a:t>
            </a:r>
            <a:r>
              <a:rPr lang="en-US" sz="1400" dirty="0" smtClean="0">
                <a:latin typeface="Arial" panose="020B0604020202020204" pitchFamily="34" charset="0"/>
                <a:cs typeface="Arial" panose="020B0604020202020204" pitchFamily="34" charset="0"/>
              </a:rPr>
              <a:t>grade 3/4 treatment-related select </a:t>
            </a:r>
            <a:r>
              <a:rPr lang="en-US" sz="1400" dirty="0">
                <a:latin typeface="Arial" panose="020B0604020202020204" pitchFamily="34" charset="0"/>
                <a:cs typeface="Arial" panose="020B0604020202020204" pitchFamily="34" charset="0"/>
              </a:rPr>
              <a:t>AEs occurred </a:t>
            </a:r>
            <a:r>
              <a:rPr lang="en-US" sz="1400" dirty="0" smtClean="0">
                <a:latin typeface="Arial" panose="020B0604020202020204" pitchFamily="34" charset="0"/>
                <a:cs typeface="Arial" panose="020B0604020202020204" pitchFamily="34" charset="0"/>
              </a:rPr>
              <a:t>during the combination phase</a:t>
            </a:r>
            <a:endParaRPr lang="en-US" sz="1400" dirty="0">
              <a:latin typeface="Arial" panose="020B0604020202020204" pitchFamily="34" charset="0"/>
              <a:cs typeface="Arial" panose="020B0604020202020204" pitchFamily="34" charset="0"/>
            </a:endParaRPr>
          </a:p>
        </p:txBody>
      </p:sp>
      <p:grpSp>
        <p:nvGrpSpPr>
          <p:cNvPr id="2" name="Group 64"/>
          <p:cNvGrpSpPr/>
          <p:nvPr/>
        </p:nvGrpSpPr>
        <p:grpSpPr>
          <a:xfrm>
            <a:off x="2912142" y="1022146"/>
            <a:ext cx="4648293" cy="3251222"/>
            <a:chOff x="2582418" y="1489365"/>
            <a:chExt cx="5868129" cy="4294391"/>
          </a:xfrm>
        </p:grpSpPr>
        <p:cxnSp>
          <p:nvCxnSpPr>
            <p:cNvPr id="84" name="Elbow Connector 83"/>
            <p:cNvCxnSpPr/>
            <p:nvPr/>
          </p:nvCxnSpPr>
          <p:spPr>
            <a:xfrm>
              <a:off x="2676526" y="1489365"/>
              <a:ext cx="5715000" cy="3733800"/>
            </a:xfrm>
            <a:prstGeom prst="bentConnector3">
              <a:avLst>
                <a:gd name="adj1" fmla="val -909"/>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Rectangle 47"/>
            <p:cNvSpPr>
              <a:spLocks noChangeArrowheads="1"/>
            </p:cNvSpPr>
            <p:nvPr/>
          </p:nvSpPr>
          <p:spPr bwMode="auto">
            <a:xfrm>
              <a:off x="2582418" y="5332841"/>
              <a:ext cx="89041" cy="20326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0</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86" name="Rectangle 49"/>
            <p:cNvSpPr>
              <a:spLocks noChangeArrowheads="1"/>
            </p:cNvSpPr>
            <p:nvPr/>
          </p:nvSpPr>
          <p:spPr bwMode="auto">
            <a:xfrm>
              <a:off x="6353177" y="5332841"/>
              <a:ext cx="178083" cy="20326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20</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87" name="Rectangle 50"/>
            <p:cNvSpPr>
              <a:spLocks noChangeArrowheads="1"/>
            </p:cNvSpPr>
            <p:nvPr/>
          </p:nvSpPr>
          <p:spPr bwMode="auto">
            <a:xfrm>
              <a:off x="8272464" y="5332841"/>
              <a:ext cx="178083" cy="20326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30</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88" name="Rectangle 54"/>
            <p:cNvSpPr>
              <a:spLocks noChangeArrowheads="1"/>
            </p:cNvSpPr>
            <p:nvPr/>
          </p:nvSpPr>
          <p:spPr bwMode="auto">
            <a:xfrm>
              <a:off x="5209729" y="5580492"/>
              <a:ext cx="509966" cy="20326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cs typeface="Arial" pitchFamily="34" charset="0"/>
                </a:rPr>
                <a:t>Weeks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9" name="Straight Connector 88"/>
            <p:cNvCxnSpPr/>
            <p:nvPr/>
          </p:nvCxnSpPr>
          <p:spPr>
            <a:xfrm flipH="1">
              <a:off x="2626864" y="5226076"/>
              <a:ext cx="0" cy="548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4542040" y="5226076"/>
              <a:ext cx="0" cy="548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5500674" y="5226076"/>
              <a:ext cx="0" cy="548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8372459" y="5226076"/>
              <a:ext cx="0" cy="548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Rectangle 92"/>
            <p:cNvSpPr>
              <a:spLocks noChangeArrowheads="1"/>
            </p:cNvSpPr>
            <p:nvPr/>
          </p:nvSpPr>
          <p:spPr bwMode="auto">
            <a:xfrm>
              <a:off x="4448176" y="5332841"/>
              <a:ext cx="178083" cy="20326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a:solidFill>
                    <a:srgbClr val="000000"/>
                  </a:solidFill>
                  <a:latin typeface="Arial" pitchFamily="34" charset="0"/>
                  <a:cs typeface="Arial" pitchFamily="34" charset="0"/>
                </a:rPr>
                <a:t>1</a:t>
              </a:r>
              <a:r>
                <a:rPr kumimoji="0" lang="en-US" sz="1000" b="0" i="0" u="none" strike="noStrike" cap="none" normalizeH="0" baseline="0" dirty="0" smtClean="0">
                  <a:ln>
                    <a:noFill/>
                  </a:ln>
                  <a:solidFill>
                    <a:srgbClr val="000000"/>
                  </a:solidFill>
                  <a:effectLst/>
                  <a:latin typeface="Arial" pitchFamily="34" charset="0"/>
                  <a:cs typeface="Arial" pitchFamily="34" charset="0"/>
                </a:rPr>
                <a:t>0</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94" name="Rectangle 47"/>
            <p:cNvSpPr>
              <a:spLocks noChangeArrowheads="1"/>
            </p:cNvSpPr>
            <p:nvPr/>
          </p:nvSpPr>
          <p:spPr bwMode="auto">
            <a:xfrm>
              <a:off x="3548065" y="5332841"/>
              <a:ext cx="89041" cy="20326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a:solidFill>
                    <a:srgbClr val="000000"/>
                  </a:solidFill>
                  <a:latin typeface="Arial" pitchFamily="34" charset="0"/>
                  <a:cs typeface="Arial" pitchFamily="34" charset="0"/>
                </a:rPr>
                <a:t>5</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95" name="Straight Connector 94"/>
            <p:cNvCxnSpPr/>
            <p:nvPr/>
          </p:nvCxnSpPr>
          <p:spPr>
            <a:xfrm flipH="1">
              <a:off x="3584211" y="5226076"/>
              <a:ext cx="0" cy="548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6457948" y="5226076"/>
              <a:ext cx="0" cy="548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7415215" y="5226076"/>
              <a:ext cx="0" cy="548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Rectangle 97"/>
            <p:cNvSpPr>
              <a:spLocks noChangeArrowheads="1"/>
            </p:cNvSpPr>
            <p:nvPr/>
          </p:nvSpPr>
          <p:spPr bwMode="auto">
            <a:xfrm>
              <a:off x="5410201" y="5332841"/>
              <a:ext cx="178083" cy="20326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0000"/>
                  </a:solidFill>
                  <a:latin typeface="Arial" pitchFamily="34" charset="0"/>
                  <a:cs typeface="Arial" pitchFamily="34" charset="0"/>
                </a:rPr>
                <a:t>15</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99" name="Rectangle 49"/>
            <p:cNvSpPr>
              <a:spLocks noChangeArrowheads="1"/>
            </p:cNvSpPr>
            <p:nvPr/>
          </p:nvSpPr>
          <p:spPr bwMode="auto">
            <a:xfrm>
              <a:off x="7315200" y="5332841"/>
              <a:ext cx="178083" cy="20326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25</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3" name="Group 3"/>
          <p:cNvGrpSpPr/>
          <p:nvPr/>
        </p:nvGrpSpPr>
        <p:grpSpPr>
          <a:xfrm>
            <a:off x="1922191" y="968897"/>
            <a:ext cx="1956792" cy="419803"/>
            <a:chOff x="1922189" y="968896"/>
            <a:chExt cx="1956792" cy="419803"/>
          </a:xfrm>
        </p:grpSpPr>
        <p:sp>
          <p:nvSpPr>
            <p:cNvPr id="101" name="TextBox 100"/>
            <p:cNvSpPr txBox="1"/>
            <p:nvPr/>
          </p:nvSpPr>
          <p:spPr>
            <a:xfrm>
              <a:off x="1922189" y="1111700"/>
              <a:ext cx="1011815" cy="276999"/>
            </a:xfrm>
            <a:prstGeom prst="rect">
              <a:avLst/>
            </a:prstGeom>
            <a:noFill/>
          </p:spPr>
          <p:txBody>
            <a:bodyPr wrap="none" rtlCol="0">
              <a:spAutoFit/>
            </a:bodyPr>
            <a:lstStyle/>
            <a:p>
              <a:pPr algn="r"/>
              <a:r>
                <a:rPr lang="en-US" sz="1200" b="1" dirty="0" smtClean="0">
                  <a:solidFill>
                    <a:srgbClr val="F15B25"/>
                  </a:solidFill>
                  <a:latin typeface="Arial" pitchFamily="34" charset="0"/>
                  <a:cs typeface="Arial" pitchFamily="34" charset="0"/>
                </a:rPr>
                <a:t>Skin (n = 8)</a:t>
              </a:r>
              <a:endParaRPr lang="en-US" sz="1200" b="1" dirty="0">
                <a:solidFill>
                  <a:srgbClr val="F15B25"/>
                </a:solidFill>
                <a:latin typeface="Arial" pitchFamily="34" charset="0"/>
                <a:cs typeface="Arial" pitchFamily="34" charset="0"/>
              </a:endParaRPr>
            </a:p>
          </p:txBody>
        </p:sp>
        <p:grpSp>
          <p:nvGrpSpPr>
            <p:cNvPr id="4" name="Group 77"/>
            <p:cNvGrpSpPr/>
            <p:nvPr/>
          </p:nvGrpSpPr>
          <p:grpSpPr>
            <a:xfrm>
              <a:off x="2967068" y="1200933"/>
              <a:ext cx="441835" cy="69777"/>
              <a:chOff x="2651760" y="4553891"/>
              <a:chExt cx="557784" cy="92165"/>
            </a:xfrm>
          </p:grpSpPr>
          <p:cxnSp>
            <p:nvCxnSpPr>
              <p:cNvPr id="104" name="Straight Connector 14"/>
              <p:cNvCxnSpPr/>
              <p:nvPr/>
            </p:nvCxnSpPr>
            <p:spPr>
              <a:xfrm flipH="1">
                <a:off x="2651760" y="4599611"/>
                <a:ext cx="548640" cy="0"/>
              </a:xfrm>
              <a:prstGeom prst="line">
                <a:avLst/>
              </a:prstGeom>
              <a:ln w="19050">
                <a:solidFill>
                  <a:srgbClr val="F15B25"/>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flipH="1">
                <a:off x="2606040" y="4599611"/>
                <a:ext cx="91440" cy="0"/>
              </a:xfrm>
              <a:prstGeom prst="line">
                <a:avLst/>
              </a:prstGeom>
              <a:ln w="19050">
                <a:solidFill>
                  <a:srgbClr val="F15B25"/>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flipH="1">
                <a:off x="3163824" y="4599611"/>
                <a:ext cx="91440" cy="0"/>
              </a:xfrm>
              <a:prstGeom prst="line">
                <a:avLst/>
              </a:prstGeom>
              <a:ln w="19050">
                <a:solidFill>
                  <a:srgbClr val="F15B25"/>
                </a:solidFill>
              </a:ln>
            </p:spPr>
            <p:style>
              <a:lnRef idx="1">
                <a:schemeClr val="accent1"/>
              </a:lnRef>
              <a:fillRef idx="0">
                <a:schemeClr val="accent1"/>
              </a:fillRef>
              <a:effectRef idx="0">
                <a:schemeClr val="accent1"/>
              </a:effectRef>
              <a:fontRef idx="minor">
                <a:schemeClr val="tx1"/>
              </a:fontRef>
            </p:style>
          </p:cxnSp>
          <p:sp>
            <p:nvSpPr>
              <p:cNvPr id="107" name="Oval 106"/>
              <p:cNvSpPr/>
              <p:nvPr/>
            </p:nvSpPr>
            <p:spPr>
              <a:xfrm>
                <a:off x="3009896" y="4561511"/>
                <a:ext cx="80805" cy="84545"/>
              </a:xfrm>
              <a:prstGeom prst="ellipse">
                <a:avLst/>
              </a:prstGeom>
              <a:noFill/>
              <a:ln>
                <a:solidFill>
                  <a:srgbClr val="F15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TextBox 102"/>
            <p:cNvSpPr txBox="1"/>
            <p:nvPr/>
          </p:nvSpPr>
          <p:spPr>
            <a:xfrm>
              <a:off x="2972964" y="968896"/>
              <a:ext cx="906017" cy="246221"/>
            </a:xfrm>
            <a:prstGeom prst="rect">
              <a:avLst/>
            </a:prstGeom>
            <a:noFill/>
          </p:spPr>
          <p:txBody>
            <a:bodyPr wrap="none" rtlCol="0">
              <a:spAutoFit/>
            </a:bodyPr>
            <a:lstStyle/>
            <a:p>
              <a:r>
                <a:rPr lang="en-US" sz="1000" b="1" dirty="0" smtClean="0">
                  <a:solidFill>
                    <a:srgbClr val="F15B25"/>
                  </a:solidFill>
                  <a:latin typeface="Arial" pitchFamily="34" charset="0"/>
                  <a:cs typeface="Arial" pitchFamily="34" charset="0"/>
                </a:rPr>
                <a:t>2.2 (0.1‒3.1)</a:t>
              </a:r>
            </a:p>
          </p:txBody>
        </p:sp>
      </p:grpSp>
      <p:grpSp>
        <p:nvGrpSpPr>
          <p:cNvPr id="5" name="Group 4"/>
          <p:cNvGrpSpPr/>
          <p:nvPr/>
        </p:nvGrpSpPr>
        <p:grpSpPr>
          <a:xfrm>
            <a:off x="990846" y="1376745"/>
            <a:ext cx="5450542" cy="592362"/>
            <a:chOff x="990844" y="1370589"/>
            <a:chExt cx="5450542" cy="592361"/>
          </a:xfrm>
        </p:grpSpPr>
        <p:sp>
          <p:nvSpPr>
            <p:cNvPr id="109" name="TextBox 108"/>
            <p:cNvSpPr txBox="1"/>
            <p:nvPr/>
          </p:nvSpPr>
          <p:spPr>
            <a:xfrm>
              <a:off x="990844" y="1492706"/>
              <a:ext cx="1943160" cy="276998"/>
            </a:xfrm>
            <a:prstGeom prst="rect">
              <a:avLst/>
            </a:prstGeom>
            <a:noFill/>
          </p:spPr>
          <p:txBody>
            <a:bodyPr wrap="none" rtlCol="0">
              <a:spAutoFit/>
            </a:bodyPr>
            <a:lstStyle/>
            <a:p>
              <a:pPr algn="r"/>
              <a:r>
                <a:rPr lang="en-US" sz="1200" b="1" dirty="0" smtClean="0">
                  <a:solidFill>
                    <a:srgbClr val="F15B25"/>
                  </a:solidFill>
                  <a:latin typeface="Arial" pitchFamily="34" charset="0"/>
                  <a:cs typeface="Arial" pitchFamily="34" charset="0"/>
                </a:rPr>
                <a:t>Gastrointestinal (n = 18)</a:t>
              </a:r>
              <a:endParaRPr lang="en-US" sz="1200" b="1" dirty="0">
                <a:solidFill>
                  <a:srgbClr val="F15B25"/>
                </a:solidFill>
                <a:latin typeface="Arial" pitchFamily="34" charset="0"/>
                <a:cs typeface="Arial" pitchFamily="34" charset="0"/>
              </a:endParaRPr>
            </a:p>
          </p:txBody>
        </p:sp>
        <p:sp>
          <p:nvSpPr>
            <p:cNvPr id="110" name="TextBox 109"/>
            <p:cNvSpPr txBox="1"/>
            <p:nvPr/>
          </p:nvSpPr>
          <p:spPr>
            <a:xfrm>
              <a:off x="1075803" y="1685578"/>
              <a:ext cx="1858201" cy="276998"/>
            </a:xfrm>
            <a:prstGeom prst="rect">
              <a:avLst/>
            </a:prstGeom>
            <a:noFill/>
          </p:spPr>
          <p:txBody>
            <a:bodyPr wrap="none" rtlCol="0">
              <a:spAutoFit/>
            </a:bodyPr>
            <a:lstStyle/>
            <a:p>
              <a:pPr algn="r"/>
              <a:r>
                <a:rPr lang="en-US" sz="1200" b="1" dirty="0" smtClean="0">
                  <a:solidFill>
                    <a:srgbClr val="20B250"/>
                  </a:solidFill>
                  <a:latin typeface="Arial" pitchFamily="34" charset="0"/>
                  <a:cs typeface="Arial" pitchFamily="34" charset="0"/>
                </a:rPr>
                <a:t>Gastrointestinal (n = 5)</a:t>
              </a:r>
              <a:endParaRPr lang="en-US" sz="1200" b="1" dirty="0">
                <a:solidFill>
                  <a:srgbClr val="20B250"/>
                </a:solidFill>
                <a:latin typeface="Arial" pitchFamily="34" charset="0"/>
                <a:cs typeface="Arial" pitchFamily="34" charset="0"/>
              </a:endParaRPr>
            </a:p>
          </p:txBody>
        </p:sp>
        <p:grpSp>
          <p:nvGrpSpPr>
            <p:cNvPr id="6" name="Group 74"/>
            <p:cNvGrpSpPr/>
            <p:nvPr/>
          </p:nvGrpSpPr>
          <p:grpSpPr>
            <a:xfrm>
              <a:off x="3082959" y="1608081"/>
              <a:ext cx="3358427" cy="69777"/>
              <a:chOff x="2798064" y="2446772"/>
              <a:chExt cx="4239768" cy="92165"/>
            </a:xfrm>
          </p:grpSpPr>
          <p:cxnSp>
            <p:nvCxnSpPr>
              <p:cNvPr id="119" name="Straight Connector 11"/>
              <p:cNvCxnSpPr/>
              <p:nvPr/>
            </p:nvCxnSpPr>
            <p:spPr>
              <a:xfrm flipH="1">
                <a:off x="2804160" y="2492492"/>
                <a:ext cx="4233672" cy="0"/>
              </a:xfrm>
              <a:prstGeom prst="line">
                <a:avLst/>
              </a:prstGeom>
              <a:ln w="19050">
                <a:solidFill>
                  <a:srgbClr val="F15B25"/>
                </a:solidFill>
              </a:ln>
            </p:spPr>
            <p:style>
              <a:lnRef idx="1">
                <a:schemeClr val="accent1"/>
              </a:lnRef>
              <a:fillRef idx="0">
                <a:schemeClr val="accent1"/>
              </a:fillRef>
              <a:effectRef idx="0">
                <a:schemeClr val="accent1"/>
              </a:effectRef>
              <a:fontRef idx="minor">
                <a:schemeClr val="tx1"/>
              </a:fontRef>
            </p:style>
          </p:cxnSp>
          <p:cxnSp>
            <p:nvCxnSpPr>
              <p:cNvPr id="120" name="Straight Connector 17"/>
              <p:cNvCxnSpPr/>
              <p:nvPr/>
            </p:nvCxnSpPr>
            <p:spPr>
              <a:xfrm rot="5400000" flipH="1">
                <a:off x="2752344" y="2492492"/>
                <a:ext cx="91440" cy="0"/>
              </a:xfrm>
              <a:prstGeom prst="line">
                <a:avLst/>
              </a:prstGeom>
              <a:ln w="19050">
                <a:solidFill>
                  <a:srgbClr val="F15B25"/>
                </a:solidFill>
              </a:ln>
            </p:spPr>
            <p:style>
              <a:lnRef idx="1">
                <a:schemeClr val="accent1"/>
              </a:lnRef>
              <a:fillRef idx="0">
                <a:schemeClr val="accent1"/>
              </a:fillRef>
              <a:effectRef idx="0">
                <a:schemeClr val="accent1"/>
              </a:effectRef>
              <a:fontRef idx="minor">
                <a:schemeClr val="tx1"/>
              </a:fontRef>
            </p:style>
          </p:cxnSp>
          <p:cxnSp>
            <p:nvCxnSpPr>
              <p:cNvPr id="121" name="Straight Connector 18"/>
              <p:cNvCxnSpPr/>
              <p:nvPr/>
            </p:nvCxnSpPr>
            <p:spPr>
              <a:xfrm rot="5400000" flipH="1">
                <a:off x="6986016" y="2492492"/>
                <a:ext cx="91440" cy="0"/>
              </a:xfrm>
              <a:prstGeom prst="line">
                <a:avLst/>
              </a:prstGeom>
              <a:ln w="19050">
                <a:solidFill>
                  <a:srgbClr val="F15B25"/>
                </a:solidFill>
              </a:ln>
            </p:spPr>
            <p:style>
              <a:lnRef idx="1">
                <a:schemeClr val="accent1"/>
              </a:lnRef>
              <a:fillRef idx="0">
                <a:schemeClr val="accent1"/>
              </a:fillRef>
              <a:effectRef idx="0">
                <a:schemeClr val="accent1"/>
              </a:effectRef>
              <a:fontRef idx="minor">
                <a:schemeClr val="tx1"/>
              </a:fontRef>
            </p:style>
          </p:cxnSp>
          <p:sp>
            <p:nvSpPr>
              <p:cNvPr id="122" name="Oval 121"/>
              <p:cNvSpPr/>
              <p:nvPr/>
            </p:nvSpPr>
            <p:spPr>
              <a:xfrm>
                <a:off x="3900449" y="2454392"/>
                <a:ext cx="80805" cy="84545"/>
              </a:xfrm>
              <a:prstGeom prst="ellipse">
                <a:avLst/>
              </a:prstGeom>
              <a:noFill/>
              <a:ln>
                <a:solidFill>
                  <a:srgbClr val="F15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79"/>
            <p:cNvGrpSpPr/>
            <p:nvPr/>
          </p:nvGrpSpPr>
          <p:grpSpPr>
            <a:xfrm>
              <a:off x="3563875" y="1795954"/>
              <a:ext cx="1095933" cy="69777"/>
              <a:chOff x="3405185" y="2711761"/>
              <a:chExt cx="1383535" cy="92165"/>
            </a:xfrm>
          </p:grpSpPr>
          <p:cxnSp>
            <p:nvCxnSpPr>
              <p:cNvPr id="115" name="Straight Connector 114"/>
              <p:cNvCxnSpPr/>
              <p:nvPr/>
            </p:nvCxnSpPr>
            <p:spPr>
              <a:xfrm flipH="1">
                <a:off x="3405185" y="2757481"/>
                <a:ext cx="1380744" cy="0"/>
              </a:xfrm>
              <a:prstGeom prst="line">
                <a:avLst/>
              </a:prstGeom>
              <a:ln w="19050">
                <a:solidFill>
                  <a:srgbClr val="20B25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flipH="1">
                <a:off x="3364799" y="2757481"/>
                <a:ext cx="91440" cy="0"/>
              </a:xfrm>
              <a:prstGeom prst="line">
                <a:avLst/>
              </a:prstGeom>
              <a:ln w="19050">
                <a:solidFill>
                  <a:srgbClr val="20B25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flipH="1">
                <a:off x="4743000" y="2757481"/>
                <a:ext cx="91440" cy="0"/>
              </a:xfrm>
              <a:prstGeom prst="line">
                <a:avLst/>
              </a:prstGeom>
              <a:ln w="19050">
                <a:solidFill>
                  <a:srgbClr val="20B250"/>
                </a:solidFill>
              </a:ln>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a:off x="3681406" y="2719381"/>
                <a:ext cx="80805" cy="84545"/>
              </a:xfrm>
              <a:prstGeom prst="ellipse">
                <a:avLst/>
              </a:prstGeom>
              <a:noFill/>
              <a:ln>
                <a:solidFill>
                  <a:srgbClr val="20B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TextBox 112"/>
            <p:cNvSpPr txBox="1"/>
            <p:nvPr/>
          </p:nvSpPr>
          <p:spPr>
            <a:xfrm>
              <a:off x="3522379" y="1370589"/>
              <a:ext cx="976549" cy="246221"/>
            </a:xfrm>
            <a:prstGeom prst="rect">
              <a:avLst/>
            </a:prstGeom>
            <a:noFill/>
          </p:spPr>
          <p:txBody>
            <a:bodyPr wrap="none" rtlCol="0">
              <a:spAutoFit/>
            </a:bodyPr>
            <a:lstStyle/>
            <a:p>
              <a:r>
                <a:rPr lang="en-US" sz="1000" b="1" dirty="0" smtClean="0">
                  <a:solidFill>
                    <a:srgbClr val="F15B25"/>
                  </a:solidFill>
                  <a:latin typeface="Arial" pitchFamily="34" charset="0"/>
                  <a:cs typeface="Arial" pitchFamily="34" charset="0"/>
                </a:rPr>
                <a:t>6.9 (0.9‒23.0)</a:t>
              </a:r>
            </a:p>
          </p:txBody>
        </p:sp>
        <p:sp>
          <p:nvSpPr>
            <p:cNvPr id="114" name="TextBox 113"/>
            <p:cNvSpPr txBox="1"/>
            <p:nvPr/>
          </p:nvSpPr>
          <p:spPr>
            <a:xfrm>
              <a:off x="4729578" y="1716729"/>
              <a:ext cx="976549" cy="246221"/>
            </a:xfrm>
            <a:prstGeom prst="rect">
              <a:avLst/>
            </a:prstGeom>
            <a:noFill/>
          </p:spPr>
          <p:txBody>
            <a:bodyPr wrap="none" rtlCol="0">
              <a:spAutoFit/>
            </a:bodyPr>
            <a:lstStyle/>
            <a:p>
              <a:r>
                <a:rPr lang="en-US" sz="1000" b="1" dirty="0" smtClean="0">
                  <a:solidFill>
                    <a:srgbClr val="20B250"/>
                  </a:solidFill>
                  <a:latin typeface="Arial" pitchFamily="34" charset="0"/>
                  <a:cs typeface="Arial" pitchFamily="34" charset="0"/>
                </a:rPr>
                <a:t>5.7 (4.1‒11.3)</a:t>
              </a:r>
            </a:p>
          </p:txBody>
        </p:sp>
      </p:grpSp>
      <p:grpSp>
        <p:nvGrpSpPr>
          <p:cNvPr id="8" name="Group 1"/>
          <p:cNvGrpSpPr/>
          <p:nvPr/>
        </p:nvGrpSpPr>
        <p:grpSpPr>
          <a:xfrm>
            <a:off x="1494187" y="1957151"/>
            <a:ext cx="4326699" cy="629269"/>
            <a:chOff x="1494187" y="1960229"/>
            <a:chExt cx="4326699" cy="629269"/>
          </a:xfrm>
        </p:grpSpPr>
        <p:sp>
          <p:nvSpPr>
            <p:cNvPr id="124" name="TextBox 123"/>
            <p:cNvSpPr txBox="1"/>
            <p:nvPr/>
          </p:nvSpPr>
          <p:spPr>
            <a:xfrm>
              <a:off x="1494187" y="2075609"/>
              <a:ext cx="1439817" cy="276999"/>
            </a:xfrm>
            <a:prstGeom prst="rect">
              <a:avLst/>
            </a:prstGeom>
            <a:noFill/>
          </p:spPr>
          <p:txBody>
            <a:bodyPr wrap="none" rtlCol="0">
              <a:spAutoFit/>
            </a:bodyPr>
            <a:lstStyle/>
            <a:p>
              <a:pPr algn="r"/>
              <a:r>
                <a:rPr lang="en-US" sz="1200" b="1" dirty="0" smtClean="0">
                  <a:solidFill>
                    <a:srgbClr val="F15B25"/>
                  </a:solidFill>
                  <a:latin typeface="Arial" pitchFamily="34" charset="0"/>
                  <a:cs typeface="Arial" pitchFamily="34" charset="0"/>
                </a:rPr>
                <a:t>Endocrine (n = 5)</a:t>
              </a:r>
              <a:endParaRPr lang="en-US" sz="1200" b="1" dirty="0">
                <a:solidFill>
                  <a:srgbClr val="F15B25"/>
                </a:solidFill>
                <a:latin typeface="Arial" pitchFamily="34" charset="0"/>
                <a:cs typeface="Arial" pitchFamily="34" charset="0"/>
              </a:endParaRPr>
            </a:p>
          </p:txBody>
        </p:sp>
        <p:sp>
          <p:nvSpPr>
            <p:cNvPr id="125" name="TextBox 124"/>
            <p:cNvSpPr txBox="1"/>
            <p:nvPr/>
          </p:nvSpPr>
          <p:spPr>
            <a:xfrm>
              <a:off x="1494187" y="2290115"/>
              <a:ext cx="1439817" cy="276999"/>
            </a:xfrm>
            <a:prstGeom prst="rect">
              <a:avLst/>
            </a:prstGeom>
            <a:noFill/>
          </p:spPr>
          <p:txBody>
            <a:bodyPr wrap="none" rtlCol="0">
              <a:spAutoFit/>
            </a:bodyPr>
            <a:lstStyle/>
            <a:p>
              <a:pPr algn="r"/>
              <a:r>
                <a:rPr lang="en-US" sz="1200" b="1" dirty="0" smtClean="0">
                  <a:solidFill>
                    <a:srgbClr val="20B250"/>
                  </a:solidFill>
                  <a:latin typeface="Arial" pitchFamily="34" charset="0"/>
                  <a:cs typeface="Arial" pitchFamily="34" charset="0"/>
                </a:rPr>
                <a:t>Endocrine (n = 2)</a:t>
              </a:r>
              <a:endParaRPr lang="en-US" sz="1200" b="1" dirty="0">
                <a:solidFill>
                  <a:srgbClr val="20B250"/>
                </a:solidFill>
                <a:latin typeface="Arial" pitchFamily="34" charset="0"/>
                <a:cs typeface="Arial" pitchFamily="34" charset="0"/>
              </a:endParaRPr>
            </a:p>
          </p:txBody>
        </p:sp>
        <p:grpSp>
          <p:nvGrpSpPr>
            <p:cNvPr id="9" name="Group 73"/>
            <p:cNvGrpSpPr/>
            <p:nvPr/>
          </p:nvGrpSpPr>
          <p:grpSpPr>
            <a:xfrm>
              <a:off x="3966628" y="2211370"/>
              <a:ext cx="1854258" cy="69228"/>
              <a:chOff x="3913632" y="1925002"/>
              <a:chExt cx="2340864" cy="91440"/>
            </a:xfrm>
          </p:grpSpPr>
          <p:cxnSp>
            <p:nvCxnSpPr>
              <p:cNvPr id="134" name="Straight Connector 2"/>
              <p:cNvCxnSpPr/>
              <p:nvPr/>
            </p:nvCxnSpPr>
            <p:spPr>
              <a:xfrm flipH="1">
                <a:off x="3916680" y="1970722"/>
                <a:ext cx="2331720" cy="0"/>
              </a:xfrm>
              <a:prstGeom prst="line">
                <a:avLst/>
              </a:prstGeom>
              <a:ln w="19050">
                <a:solidFill>
                  <a:srgbClr val="F15B25"/>
                </a:solidFill>
              </a:ln>
            </p:spPr>
            <p:style>
              <a:lnRef idx="1">
                <a:schemeClr val="accent1"/>
              </a:lnRef>
              <a:fillRef idx="0">
                <a:schemeClr val="accent1"/>
              </a:fillRef>
              <a:effectRef idx="0">
                <a:schemeClr val="accent1"/>
              </a:effectRef>
              <a:fontRef idx="minor">
                <a:schemeClr val="tx1"/>
              </a:fontRef>
            </p:style>
          </p:cxnSp>
          <p:cxnSp>
            <p:nvCxnSpPr>
              <p:cNvPr id="135" name="Straight Connector 15"/>
              <p:cNvCxnSpPr/>
              <p:nvPr/>
            </p:nvCxnSpPr>
            <p:spPr>
              <a:xfrm rot="5400000" flipH="1">
                <a:off x="3867912" y="1970722"/>
                <a:ext cx="91440" cy="0"/>
              </a:xfrm>
              <a:prstGeom prst="line">
                <a:avLst/>
              </a:prstGeom>
              <a:ln w="19050">
                <a:solidFill>
                  <a:srgbClr val="F15B25"/>
                </a:solidFill>
              </a:ln>
            </p:spPr>
            <p:style>
              <a:lnRef idx="1">
                <a:schemeClr val="accent1"/>
              </a:lnRef>
              <a:fillRef idx="0">
                <a:schemeClr val="accent1"/>
              </a:fillRef>
              <a:effectRef idx="0">
                <a:schemeClr val="accent1"/>
              </a:effectRef>
              <a:fontRef idx="minor">
                <a:schemeClr val="tx1"/>
              </a:fontRef>
            </p:style>
          </p:cxnSp>
          <p:cxnSp>
            <p:nvCxnSpPr>
              <p:cNvPr id="136" name="Straight Connector 16"/>
              <p:cNvCxnSpPr/>
              <p:nvPr/>
            </p:nvCxnSpPr>
            <p:spPr>
              <a:xfrm rot="5400000" flipH="1">
                <a:off x="6208776" y="1970722"/>
                <a:ext cx="91440" cy="0"/>
              </a:xfrm>
              <a:prstGeom prst="line">
                <a:avLst/>
              </a:prstGeom>
              <a:ln w="19050">
                <a:solidFill>
                  <a:srgbClr val="F15B25"/>
                </a:solidFill>
              </a:ln>
            </p:spPr>
            <p:style>
              <a:lnRef idx="1">
                <a:schemeClr val="accent1"/>
              </a:lnRef>
              <a:fillRef idx="0">
                <a:schemeClr val="accent1"/>
              </a:fillRef>
              <a:effectRef idx="0">
                <a:schemeClr val="accent1"/>
              </a:effectRef>
              <a:fontRef idx="minor">
                <a:schemeClr val="tx1"/>
              </a:fontRef>
            </p:style>
          </p:cxnSp>
          <p:sp>
            <p:nvSpPr>
              <p:cNvPr id="137" name="Oval 65"/>
              <p:cNvSpPr/>
              <p:nvPr/>
            </p:nvSpPr>
            <p:spPr>
              <a:xfrm>
                <a:off x="4395785" y="1927020"/>
                <a:ext cx="80805" cy="84545"/>
              </a:xfrm>
              <a:prstGeom prst="ellipse">
                <a:avLst/>
              </a:prstGeom>
              <a:noFill/>
              <a:ln>
                <a:solidFill>
                  <a:srgbClr val="F15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78"/>
            <p:cNvGrpSpPr/>
            <p:nvPr/>
          </p:nvGrpSpPr>
          <p:grpSpPr>
            <a:xfrm>
              <a:off x="4113759" y="2400098"/>
              <a:ext cx="91438" cy="69777"/>
              <a:chOff x="4099373" y="2185026"/>
              <a:chExt cx="115434" cy="92165"/>
            </a:xfrm>
          </p:grpSpPr>
          <p:cxnSp>
            <p:nvCxnSpPr>
              <p:cNvPr id="130" name="Straight Connector 129"/>
              <p:cNvCxnSpPr/>
              <p:nvPr/>
            </p:nvCxnSpPr>
            <p:spPr>
              <a:xfrm flipH="1">
                <a:off x="4102421" y="2230746"/>
                <a:ext cx="109728" cy="0"/>
              </a:xfrm>
              <a:prstGeom prst="line">
                <a:avLst/>
              </a:prstGeom>
              <a:ln w="19050">
                <a:solidFill>
                  <a:srgbClr val="20B25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flipH="1">
                <a:off x="4053653" y="2230746"/>
                <a:ext cx="91440" cy="0"/>
              </a:xfrm>
              <a:prstGeom prst="line">
                <a:avLst/>
              </a:prstGeom>
              <a:ln w="19050">
                <a:solidFill>
                  <a:srgbClr val="20B25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flipH="1">
                <a:off x="4169087" y="2230746"/>
                <a:ext cx="91440" cy="0"/>
              </a:xfrm>
              <a:prstGeom prst="line">
                <a:avLst/>
              </a:prstGeom>
              <a:ln w="19050">
                <a:solidFill>
                  <a:srgbClr val="20B250"/>
                </a:solidFill>
              </a:ln>
            </p:spPr>
            <p:style>
              <a:lnRef idx="1">
                <a:schemeClr val="accent1"/>
              </a:lnRef>
              <a:fillRef idx="0">
                <a:schemeClr val="accent1"/>
              </a:fillRef>
              <a:effectRef idx="0">
                <a:schemeClr val="accent1"/>
              </a:effectRef>
              <a:fontRef idx="minor">
                <a:schemeClr val="tx1"/>
              </a:fontRef>
            </p:style>
          </p:cxnSp>
          <p:sp>
            <p:nvSpPr>
              <p:cNvPr id="133" name="Oval 132"/>
              <p:cNvSpPr/>
              <p:nvPr/>
            </p:nvSpPr>
            <p:spPr>
              <a:xfrm>
                <a:off x="4114800" y="2192646"/>
                <a:ext cx="80806" cy="84545"/>
              </a:xfrm>
              <a:prstGeom prst="ellipse">
                <a:avLst/>
              </a:prstGeom>
              <a:noFill/>
              <a:ln>
                <a:solidFill>
                  <a:srgbClr val="20B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TextBox 127"/>
            <p:cNvSpPr txBox="1"/>
            <p:nvPr/>
          </p:nvSpPr>
          <p:spPr>
            <a:xfrm>
              <a:off x="4367418" y="2343277"/>
              <a:ext cx="906017" cy="246221"/>
            </a:xfrm>
            <a:prstGeom prst="rect">
              <a:avLst/>
            </a:prstGeom>
            <a:noFill/>
          </p:spPr>
          <p:txBody>
            <a:bodyPr wrap="none" rtlCol="0">
              <a:spAutoFit/>
            </a:bodyPr>
            <a:lstStyle/>
            <a:p>
              <a:r>
                <a:rPr lang="en-US" sz="1000" b="1" dirty="0" smtClean="0">
                  <a:solidFill>
                    <a:srgbClr val="20B250"/>
                  </a:solidFill>
                  <a:latin typeface="Arial" pitchFamily="34" charset="0"/>
                  <a:cs typeface="Arial" pitchFamily="34" charset="0"/>
                </a:rPr>
                <a:t>8.0 (7.7‒8.3)</a:t>
              </a:r>
            </a:p>
          </p:txBody>
        </p:sp>
        <p:sp>
          <p:nvSpPr>
            <p:cNvPr id="129" name="TextBox 128"/>
            <p:cNvSpPr txBox="1"/>
            <p:nvPr/>
          </p:nvSpPr>
          <p:spPr>
            <a:xfrm>
              <a:off x="3930828" y="1960229"/>
              <a:ext cx="976549" cy="246221"/>
            </a:xfrm>
            <a:prstGeom prst="rect">
              <a:avLst/>
            </a:prstGeom>
            <a:noFill/>
          </p:spPr>
          <p:txBody>
            <a:bodyPr wrap="none" rtlCol="0">
              <a:spAutoFit/>
            </a:bodyPr>
            <a:lstStyle/>
            <a:p>
              <a:r>
                <a:rPr lang="en-US" sz="1000" b="1" dirty="0" smtClean="0">
                  <a:solidFill>
                    <a:srgbClr val="F15B25"/>
                  </a:solidFill>
                  <a:latin typeface="Arial" pitchFamily="34" charset="0"/>
                  <a:cs typeface="Arial" pitchFamily="34" charset="0"/>
                </a:rPr>
                <a:t>9.4 (6.7‒19.0)</a:t>
              </a:r>
            </a:p>
          </p:txBody>
        </p:sp>
      </p:grpSp>
      <p:grpSp>
        <p:nvGrpSpPr>
          <p:cNvPr id="11" name="Group 2"/>
          <p:cNvGrpSpPr/>
          <p:nvPr/>
        </p:nvGrpSpPr>
        <p:grpSpPr>
          <a:xfrm>
            <a:off x="1608001" y="2574466"/>
            <a:ext cx="5379040" cy="378712"/>
            <a:chOff x="1608000" y="2586777"/>
            <a:chExt cx="5379040" cy="378712"/>
          </a:xfrm>
        </p:grpSpPr>
        <p:sp>
          <p:nvSpPr>
            <p:cNvPr id="139" name="TextBox 138"/>
            <p:cNvSpPr txBox="1"/>
            <p:nvPr/>
          </p:nvSpPr>
          <p:spPr>
            <a:xfrm>
              <a:off x="1608000" y="2688490"/>
              <a:ext cx="1326004" cy="276999"/>
            </a:xfrm>
            <a:prstGeom prst="rect">
              <a:avLst/>
            </a:prstGeom>
            <a:noFill/>
          </p:spPr>
          <p:txBody>
            <a:bodyPr wrap="none" rtlCol="0">
              <a:spAutoFit/>
            </a:bodyPr>
            <a:lstStyle/>
            <a:p>
              <a:pPr algn="r"/>
              <a:r>
                <a:rPr lang="en-US" sz="1200" b="1" dirty="0" smtClean="0">
                  <a:solidFill>
                    <a:srgbClr val="F15B25"/>
                  </a:solidFill>
                  <a:latin typeface="Arial" pitchFamily="34" charset="0"/>
                  <a:cs typeface="Arial" pitchFamily="34" charset="0"/>
                </a:rPr>
                <a:t>Hepatic (n = 12)</a:t>
              </a:r>
              <a:endParaRPr lang="en-US" sz="1200" b="1" dirty="0">
                <a:solidFill>
                  <a:srgbClr val="F15B25"/>
                </a:solidFill>
                <a:latin typeface="Arial" pitchFamily="34" charset="0"/>
                <a:cs typeface="Arial" pitchFamily="34" charset="0"/>
              </a:endParaRPr>
            </a:p>
          </p:txBody>
        </p:sp>
        <p:grpSp>
          <p:nvGrpSpPr>
            <p:cNvPr id="12" name="Group 75"/>
            <p:cNvGrpSpPr/>
            <p:nvPr/>
          </p:nvGrpSpPr>
          <p:grpSpPr>
            <a:xfrm>
              <a:off x="3401659" y="2825035"/>
              <a:ext cx="3585381" cy="69228"/>
              <a:chOff x="3200400" y="2972361"/>
              <a:chExt cx="4526280" cy="91440"/>
            </a:xfrm>
          </p:grpSpPr>
          <p:cxnSp>
            <p:nvCxnSpPr>
              <p:cNvPr id="142" name="Straight Connector 12"/>
              <p:cNvCxnSpPr/>
              <p:nvPr/>
            </p:nvCxnSpPr>
            <p:spPr>
              <a:xfrm flipH="1">
                <a:off x="3200400" y="3018081"/>
                <a:ext cx="4526280" cy="0"/>
              </a:xfrm>
              <a:prstGeom prst="line">
                <a:avLst/>
              </a:prstGeom>
              <a:ln w="19050">
                <a:solidFill>
                  <a:srgbClr val="F15B25"/>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flipH="1">
                <a:off x="3163824" y="3018081"/>
                <a:ext cx="91440" cy="0"/>
              </a:xfrm>
              <a:prstGeom prst="line">
                <a:avLst/>
              </a:prstGeom>
              <a:ln w="19050">
                <a:solidFill>
                  <a:srgbClr val="F15B25"/>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5400000" flipH="1">
                <a:off x="7680960" y="3018081"/>
                <a:ext cx="91440" cy="0"/>
              </a:xfrm>
              <a:prstGeom prst="line">
                <a:avLst/>
              </a:prstGeom>
              <a:ln w="19050">
                <a:solidFill>
                  <a:srgbClr val="F15B25"/>
                </a:solidFill>
              </a:ln>
            </p:spPr>
            <p:style>
              <a:lnRef idx="1">
                <a:schemeClr val="accent1"/>
              </a:lnRef>
              <a:fillRef idx="0">
                <a:schemeClr val="accent1"/>
              </a:fillRef>
              <a:effectRef idx="0">
                <a:schemeClr val="accent1"/>
              </a:effectRef>
              <a:fontRef idx="minor">
                <a:schemeClr val="tx1"/>
              </a:fontRef>
            </p:style>
          </p:cxnSp>
          <p:sp>
            <p:nvSpPr>
              <p:cNvPr id="145" name="Oval 144"/>
              <p:cNvSpPr/>
              <p:nvPr/>
            </p:nvSpPr>
            <p:spPr>
              <a:xfrm>
                <a:off x="4910141" y="2975090"/>
                <a:ext cx="80805" cy="84545"/>
              </a:xfrm>
              <a:prstGeom prst="ellipse">
                <a:avLst/>
              </a:prstGeom>
              <a:noFill/>
              <a:ln>
                <a:solidFill>
                  <a:srgbClr val="F15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TextBox 140"/>
            <p:cNvSpPr txBox="1"/>
            <p:nvPr/>
          </p:nvSpPr>
          <p:spPr>
            <a:xfrm>
              <a:off x="4310497" y="2586777"/>
              <a:ext cx="1047082" cy="246221"/>
            </a:xfrm>
            <a:prstGeom prst="rect">
              <a:avLst/>
            </a:prstGeom>
            <a:noFill/>
          </p:spPr>
          <p:txBody>
            <a:bodyPr wrap="none" rtlCol="0">
              <a:spAutoFit/>
            </a:bodyPr>
            <a:lstStyle/>
            <a:p>
              <a:r>
                <a:rPr lang="en-US" sz="1000" b="1" dirty="0" smtClean="0">
                  <a:solidFill>
                    <a:srgbClr val="F15B25"/>
                  </a:solidFill>
                  <a:latin typeface="Arial" pitchFamily="34" charset="0"/>
                  <a:cs typeface="Arial" pitchFamily="34" charset="0"/>
                </a:rPr>
                <a:t>12.1 (3.1‒26.6)</a:t>
              </a:r>
            </a:p>
          </p:txBody>
        </p:sp>
      </p:grpSp>
      <p:grpSp>
        <p:nvGrpSpPr>
          <p:cNvPr id="13" name="Group 5"/>
          <p:cNvGrpSpPr/>
          <p:nvPr/>
        </p:nvGrpSpPr>
        <p:grpSpPr>
          <a:xfrm>
            <a:off x="1452509" y="2941224"/>
            <a:ext cx="4512637" cy="426270"/>
            <a:chOff x="1452509" y="2947379"/>
            <a:chExt cx="4512637" cy="426270"/>
          </a:xfrm>
        </p:grpSpPr>
        <p:sp>
          <p:nvSpPr>
            <p:cNvPr id="147" name="TextBox 146"/>
            <p:cNvSpPr txBox="1"/>
            <p:nvPr/>
          </p:nvSpPr>
          <p:spPr>
            <a:xfrm>
              <a:off x="1452509" y="3096650"/>
              <a:ext cx="1481495" cy="276999"/>
            </a:xfrm>
            <a:prstGeom prst="rect">
              <a:avLst/>
            </a:prstGeom>
            <a:noFill/>
          </p:spPr>
          <p:txBody>
            <a:bodyPr wrap="none" rtlCol="0">
              <a:spAutoFit/>
            </a:bodyPr>
            <a:lstStyle/>
            <a:p>
              <a:pPr algn="r"/>
              <a:r>
                <a:rPr lang="en-US" sz="1200" b="1" dirty="0" smtClean="0">
                  <a:solidFill>
                    <a:srgbClr val="F15B25"/>
                  </a:solidFill>
                  <a:latin typeface="Arial" pitchFamily="34" charset="0"/>
                  <a:cs typeface="Arial" pitchFamily="34" charset="0"/>
                </a:rPr>
                <a:t>Pulmonary (n = 2)</a:t>
              </a:r>
              <a:endParaRPr lang="en-US" sz="1200" b="1" dirty="0">
                <a:solidFill>
                  <a:srgbClr val="F15B25"/>
                </a:solidFill>
                <a:latin typeface="Arial" pitchFamily="34" charset="0"/>
                <a:cs typeface="Arial" pitchFamily="34" charset="0"/>
              </a:endParaRPr>
            </a:p>
          </p:txBody>
        </p:sp>
        <p:grpSp>
          <p:nvGrpSpPr>
            <p:cNvPr id="14" name="Group 76"/>
            <p:cNvGrpSpPr/>
            <p:nvPr/>
          </p:nvGrpSpPr>
          <p:grpSpPr>
            <a:xfrm>
              <a:off x="4367418" y="3197038"/>
              <a:ext cx="1597728" cy="69775"/>
              <a:chOff x="4419600" y="3503476"/>
              <a:chExt cx="2017014" cy="92162"/>
            </a:xfrm>
          </p:grpSpPr>
          <p:cxnSp>
            <p:nvCxnSpPr>
              <p:cNvPr id="150" name="Straight Connector 13"/>
              <p:cNvCxnSpPr/>
              <p:nvPr/>
            </p:nvCxnSpPr>
            <p:spPr>
              <a:xfrm flipH="1">
                <a:off x="4419600" y="3549196"/>
                <a:ext cx="2011680" cy="0"/>
              </a:xfrm>
              <a:prstGeom prst="line">
                <a:avLst/>
              </a:prstGeom>
              <a:ln w="19050">
                <a:solidFill>
                  <a:srgbClr val="F15B25"/>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5400000" flipH="1">
                <a:off x="4379214" y="3549196"/>
                <a:ext cx="91440" cy="0"/>
              </a:xfrm>
              <a:prstGeom prst="line">
                <a:avLst/>
              </a:prstGeom>
              <a:ln w="19050">
                <a:solidFill>
                  <a:srgbClr val="F15B25"/>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5400000" flipH="1">
                <a:off x="6390894" y="3549196"/>
                <a:ext cx="91440" cy="0"/>
              </a:xfrm>
              <a:prstGeom prst="line">
                <a:avLst/>
              </a:prstGeom>
              <a:ln w="19050">
                <a:solidFill>
                  <a:srgbClr val="F15B25"/>
                </a:solidFill>
              </a:ln>
            </p:spPr>
            <p:style>
              <a:lnRef idx="1">
                <a:schemeClr val="accent1"/>
              </a:lnRef>
              <a:fillRef idx="0">
                <a:schemeClr val="accent1"/>
              </a:fillRef>
              <a:effectRef idx="0">
                <a:schemeClr val="accent1"/>
              </a:effectRef>
              <a:fontRef idx="minor">
                <a:schemeClr val="tx1"/>
              </a:fontRef>
            </p:style>
          </p:cxnSp>
          <p:sp>
            <p:nvSpPr>
              <p:cNvPr id="153" name="Oval 152"/>
              <p:cNvSpPr/>
              <p:nvPr/>
            </p:nvSpPr>
            <p:spPr>
              <a:xfrm>
                <a:off x="5391148" y="3511093"/>
                <a:ext cx="80805" cy="84545"/>
              </a:xfrm>
              <a:prstGeom prst="ellipse">
                <a:avLst/>
              </a:prstGeom>
              <a:noFill/>
              <a:ln>
                <a:solidFill>
                  <a:srgbClr val="F15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TextBox 148"/>
            <p:cNvSpPr txBox="1"/>
            <p:nvPr/>
          </p:nvSpPr>
          <p:spPr>
            <a:xfrm>
              <a:off x="4687746" y="2947379"/>
              <a:ext cx="1047082" cy="246221"/>
            </a:xfrm>
            <a:prstGeom prst="rect">
              <a:avLst/>
            </a:prstGeom>
            <a:noFill/>
          </p:spPr>
          <p:txBody>
            <a:bodyPr wrap="none" rtlCol="0">
              <a:spAutoFit/>
            </a:bodyPr>
            <a:lstStyle/>
            <a:p>
              <a:r>
                <a:rPr lang="en-US" sz="1000" b="1" dirty="0" smtClean="0">
                  <a:solidFill>
                    <a:srgbClr val="F15B25"/>
                  </a:solidFill>
                  <a:latin typeface="Arial" pitchFamily="34" charset="0"/>
                  <a:cs typeface="Arial" pitchFamily="34" charset="0"/>
                </a:rPr>
                <a:t>14.6 (9.4‒19.9)</a:t>
              </a:r>
            </a:p>
          </p:txBody>
        </p:sp>
      </p:grpSp>
      <p:grpSp>
        <p:nvGrpSpPr>
          <p:cNvPr id="15" name="Group 6"/>
          <p:cNvGrpSpPr/>
          <p:nvPr/>
        </p:nvGrpSpPr>
        <p:grpSpPr>
          <a:xfrm>
            <a:off x="1829214" y="3355540"/>
            <a:ext cx="6125100" cy="445468"/>
            <a:chOff x="1829214" y="3355537"/>
            <a:chExt cx="6125100" cy="445468"/>
          </a:xfrm>
        </p:grpSpPr>
        <p:sp>
          <p:nvSpPr>
            <p:cNvPr id="155" name="TextBox 154"/>
            <p:cNvSpPr txBox="1"/>
            <p:nvPr/>
          </p:nvSpPr>
          <p:spPr>
            <a:xfrm>
              <a:off x="1829214" y="3524006"/>
              <a:ext cx="1104790" cy="276999"/>
            </a:xfrm>
            <a:prstGeom prst="rect">
              <a:avLst/>
            </a:prstGeom>
            <a:noFill/>
          </p:spPr>
          <p:txBody>
            <a:bodyPr wrap="none" rtlCol="0">
              <a:spAutoFit/>
            </a:bodyPr>
            <a:lstStyle/>
            <a:p>
              <a:pPr algn="r"/>
              <a:r>
                <a:rPr lang="en-US" sz="1200" b="1" dirty="0" smtClean="0">
                  <a:solidFill>
                    <a:srgbClr val="F15B25"/>
                  </a:solidFill>
                  <a:latin typeface="Arial" pitchFamily="34" charset="0"/>
                  <a:cs typeface="Arial" pitchFamily="34" charset="0"/>
                </a:rPr>
                <a:t>Renal (n = 1)</a:t>
              </a:r>
              <a:endParaRPr lang="en-US" sz="1200" b="1" dirty="0">
                <a:solidFill>
                  <a:srgbClr val="F15B25"/>
                </a:solidFill>
                <a:latin typeface="Arial" pitchFamily="34" charset="0"/>
                <a:cs typeface="Arial" pitchFamily="34" charset="0"/>
              </a:endParaRPr>
            </a:p>
          </p:txBody>
        </p:sp>
        <p:sp>
          <p:nvSpPr>
            <p:cNvPr id="156" name="Oval 155"/>
            <p:cNvSpPr/>
            <p:nvPr/>
          </p:nvSpPr>
          <p:spPr>
            <a:xfrm>
              <a:off x="7313737" y="3608987"/>
              <a:ext cx="64008" cy="64008"/>
            </a:xfrm>
            <a:prstGeom prst="ellipse">
              <a:avLst/>
            </a:prstGeom>
            <a:noFill/>
            <a:ln>
              <a:solidFill>
                <a:srgbClr val="F15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p:cNvSpPr txBox="1"/>
            <p:nvPr/>
          </p:nvSpPr>
          <p:spPr>
            <a:xfrm>
              <a:off x="6836700" y="3355537"/>
              <a:ext cx="1117614" cy="246221"/>
            </a:xfrm>
            <a:prstGeom prst="rect">
              <a:avLst/>
            </a:prstGeom>
            <a:noFill/>
            <a:ln>
              <a:noFill/>
            </a:ln>
          </p:spPr>
          <p:txBody>
            <a:bodyPr wrap="none" rtlCol="0">
              <a:spAutoFit/>
            </a:bodyPr>
            <a:lstStyle/>
            <a:p>
              <a:r>
                <a:rPr lang="en-US" sz="1000" b="1" dirty="0" smtClean="0">
                  <a:solidFill>
                    <a:srgbClr val="F15B25"/>
                  </a:solidFill>
                  <a:latin typeface="Arial" pitchFamily="34" charset="0"/>
                  <a:cs typeface="Arial" pitchFamily="34" charset="0"/>
                </a:rPr>
                <a:t>29.0 (29.0‒29.0)</a:t>
              </a:r>
            </a:p>
          </p:txBody>
        </p:sp>
      </p:grpSp>
      <p:sp>
        <p:nvSpPr>
          <p:cNvPr id="158" name="TextBox 157"/>
          <p:cNvSpPr txBox="1"/>
          <p:nvPr/>
        </p:nvSpPr>
        <p:spPr>
          <a:xfrm>
            <a:off x="388859" y="4417830"/>
            <a:ext cx="8268819" cy="170816"/>
          </a:xfrm>
          <a:prstGeom prst="rect">
            <a:avLst/>
          </a:prstGeom>
          <a:noFill/>
        </p:spPr>
        <p:txBody>
          <a:bodyPr wrap="square" bIns="0" rtlCol="0" anchor="b" anchorCtr="0">
            <a:spAutoFit/>
          </a:bodyPr>
          <a:lstStyle/>
          <a:p>
            <a:pPr>
              <a:lnSpc>
                <a:spcPct val="90000"/>
              </a:lnSpc>
              <a:spcBef>
                <a:spcPts val="400"/>
              </a:spcBef>
            </a:pPr>
            <a:r>
              <a:rPr lang="en-US" sz="900" dirty="0">
                <a:cs typeface="Arial" panose="020B0604020202020204" pitchFamily="34" charset="0"/>
              </a:rPr>
              <a:t>Circles represent median; bars signify ranges</a:t>
            </a:r>
          </a:p>
        </p:txBody>
      </p:sp>
      <p:grpSp>
        <p:nvGrpSpPr>
          <p:cNvPr id="16" name="Group 158"/>
          <p:cNvGrpSpPr/>
          <p:nvPr/>
        </p:nvGrpSpPr>
        <p:grpSpPr>
          <a:xfrm>
            <a:off x="7483481" y="1008093"/>
            <a:ext cx="1069971" cy="400110"/>
            <a:chOff x="1038229" y="3236049"/>
            <a:chExt cx="1069971" cy="400110"/>
          </a:xfrm>
        </p:grpSpPr>
        <p:grpSp>
          <p:nvGrpSpPr>
            <p:cNvPr id="17" name="Group 159"/>
            <p:cNvGrpSpPr/>
            <p:nvPr/>
          </p:nvGrpSpPr>
          <p:grpSpPr>
            <a:xfrm>
              <a:off x="1038229" y="3471427"/>
              <a:ext cx="200025" cy="74612"/>
              <a:chOff x="1038229" y="3471427"/>
              <a:chExt cx="200025" cy="74612"/>
            </a:xfrm>
          </p:grpSpPr>
          <p:cxnSp>
            <p:nvCxnSpPr>
              <p:cNvPr id="165" name="Straight Connector 164"/>
              <p:cNvCxnSpPr/>
              <p:nvPr/>
            </p:nvCxnSpPr>
            <p:spPr>
              <a:xfrm>
                <a:off x="1038229" y="3508733"/>
                <a:ext cx="200025" cy="0"/>
              </a:xfrm>
              <a:prstGeom prst="line">
                <a:avLst/>
              </a:prstGeom>
              <a:ln w="25400">
                <a:solidFill>
                  <a:srgbClr val="20B250"/>
                </a:solidFill>
              </a:ln>
            </p:spPr>
            <p:style>
              <a:lnRef idx="1">
                <a:schemeClr val="accent1"/>
              </a:lnRef>
              <a:fillRef idx="0">
                <a:schemeClr val="accent1"/>
              </a:fillRef>
              <a:effectRef idx="0">
                <a:schemeClr val="accent1"/>
              </a:effectRef>
              <a:fontRef idx="minor">
                <a:schemeClr val="tx1"/>
              </a:fontRef>
            </p:style>
          </p:cxnSp>
          <p:sp>
            <p:nvSpPr>
              <p:cNvPr id="166" name="Oval 165"/>
              <p:cNvSpPr>
                <a:spLocks/>
              </p:cNvSpPr>
              <p:nvPr/>
            </p:nvSpPr>
            <p:spPr bwMode="auto">
              <a:xfrm>
                <a:off x="1101665" y="3471427"/>
                <a:ext cx="73152" cy="74612"/>
              </a:xfrm>
              <a:prstGeom prst="ellipse">
                <a:avLst/>
              </a:prstGeom>
              <a:noFill/>
              <a:ln w="19050" cap="flat">
                <a:solidFill>
                  <a:srgbClr val="20B25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160"/>
            <p:cNvGrpSpPr/>
            <p:nvPr/>
          </p:nvGrpSpPr>
          <p:grpSpPr>
            <a:xfrm>
              <a:off x="1038229" y="3317430"/>
              <a:ext cx="200025" cy="74612"/>
              <a:chOff x="1038229" y="3317430"/>
              <a:chExt cx="200025" cy="74612"/>
            </a:xfrm>
          </p:grpSpPr>
          <p:cxnSp>
            <p:nvCxnSpPr>
              <p:cNvPr id="163" name="Straight Connector 162"/>
              <p:cNvCxnSpPr/>
              <p:nvPr/>
            </p:nvCxnSpPr>
            <p:spPr>
              <a:xfrm>
                <a:off x="1038229" y="3354736"/>
                <a:ext cx="200025" cy="0"/>
              </a:xfrm>
              <a:prstGeom prst="line">
                <a:avLst/>
              </a:prstGeom>
              <a:ln w="25400">
                <a:solidFill>
                  <a:srgbClr val="F15B25"/>
                </a:solidFill>
              </a:ln>
            </p:spPr>
            <p:style>
              <a:lnRef idx="1">
                <a:schemeClr val="accent1"/>
              </a:lnRef>
              <a:fillRef idx="0">
                <a:schemeClr val="accent1"/>
              </a:fillRef>
              <a:effectRef idx="0">
                <a:schemeClr val="accent1"/>
              </a:effectRef>
              <a:fontRef idx="minor">
                <a:schemeClr val="tx1"/>
              </a:fontRef>
            </p:style>
          </p:cxnSp>
          <p:sp>
            <p:nvSpPr>
              <p:cNvPr id="164" name="Oval 163"/>
              <p:cNvSpPr>
                <a:spLocks/>
              </p:cNvSpPr>
              <p:nvPr/>
            </p:nvSpPr>
            <p:spPr bwMode="auto">
              <a:xfrm>
                <a:off x="1101665" y="3317430"/>
                <a:ext cx="73152" cy="74612"/>
              </a:xfrm>
              <a:prstGeom prst="ellipse">
                <a:avLst/>
              </a:prstGeom>
              <a:noFill/>
              <a:ln w="19050" cap="flat">
                <a:solidFill>
                  <a:srgbClr val="F15B2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62" name="TextBox 161"/>
            <p:cNvSpPr txBox="1"/>
            <p:nvPr/>
          </p:nvSpPr>
          <p:spPr>
            <a:xfrm>
              <a:off x="1221262" y="3236049"/>
              <a:ext cx="886938" cy="400110"/>
            </a:xfrm>
            <a:prstGeom prst="rect">
              <a:avLst/>
            </a:prstGeom>
            <a:noFill/>
            <a:ln>
              <a:noFill/>
            </a:ln>
          </p:spPr>
          <p:txBody>
            <a:bodyPr wrap="square" rtlCol="0">
              <a:spAutoFit/>
            </a:bodyPr>
            <a:lstStyle/>
            <a:p>
              <a:r>
                <a:rPr lang="en-US" sz="1000" b="1" dirty="0" smtClean="0">
                  <a:solidFill>
                    <a:srgbClr val="F15B25"/>
                  </a:solidFill>
                </a:rPr>
                <a:t>NIVO + IPI</a:t>
              </a:r>
            </a:p>
            <a:p>
              <a:r>
                <a:rPr lang="en-US" sz="1000" b="1" dirty="0" smtClean="0">
                  <a:solidFill>
                    <a:srgbClr val="20B250"/>
                  </a:solidFill>
                </a:rPr>
                <a:t>IPI</a:t>
              </a:r>
              <a:endParaRPr lang="en-US" sz="1000" b="1" dirty="0">
                <a:solidFill>
                  <a:srgbClr val="20B250"/>
                </a:solidFill>
              </a:endParaRPr>
            </a:p>
          </p:txBody>
        </p:sp>
      </p:grpSp>
    </p:spTree>
    <p:extLst>
      <p:ext uri="{BB962C8B-B14F-4D97-AF65-F5344CB8AC3E}">
        <p14:creationId xmlns:p14="http://schemas.microsoft.com/office/powerpoint/2010/main" xmlns="" val="131158427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Is PD-L1 a valid Biomarker</a:t>
            </a:r>
            <a:endParaRPr lang="en-US" sz="3600" dirty="0"/>
          </a:p>
        </p:txBody>
      </p:sp>
      <p:sp>
        <p:nvSpPr>
          <p:cNvPr id="3" name="TextBox 2"/>
          <p:cNvSpPr txBox="1"/>
          <p:nvPr/>
        </p:nvSpPr>
        <p:spPr>
          <a:xfrm>
            <a:off x="568477" y="1063229"/>
            <a:ext cx="7728857" cy="3046988"/>
          </a:xfrm>
          <a:prstGeom prst="rect">
            <a:avLst/>
          </a:prstGeom>
          <a:noFill/>
        </p:spPr>
        <p:txBody>
          <a:bodyPr wrap="square" rtlCol="0">
            <a:spAutoFit/>
          </a:bodyPr>
          <a:lstStyle/>
          <a:p>
            <a:pPr marL="342900" indent="-342900">
              <a:buFont typeface="Wingdings" charset="2"/>
              <a:buChar char="§"/>
            </a:pPr>
            <a:r>
              <a:rPr lang="en-US" sz="1600" dirty="0" smtClean="0"/>
              <a:t>Assays are technically difficult and imperfect</a:t>
            </a:r>
          </a:p>
          <a:p>
            <a:r>
              <a:rPr lang="en-US" sz="1600" dirty="0" smtClean="0"/>
              <a:t>	  -No standard assay/each manufacturer has a 					proprietary antibody</a:t>
            </a:r>
          </a:p>
          <a:p>
            <a:r>
              <a:rPr lang="en-US" sz="1600" dirty="0" smtClean="0"/>
              <a:t>        -Variable targets for “positive” (tumor </a:t>
            </a:r>
            <a:r>
              <a:rPr lang="en-US" sz="1600" dirty="0" err="1" smtClean="0"/>
              <a:t>vs</a:t>
            </a:r>
            <a:r>
              <a:rPr lang="en-US" sz="1600" dirty="0" smtClean="0"/>
              <a:t> immune cells)</a:t>
            </a:r>
          </a:p>
          <a:p>
            <a:r>
              <a:rPr lang="en-US" sz="1600" dirty="0" smtClean="0"/>
              <a:t>	 -Optimal specimen-paraffin embedded archive </a:t>
            </a:r>
            <a:r>
              <a:rPr lang="en-US" sz="1600" dirty="0" err="1" smtClean="0"/>
              <a:t>vs</a:t>
            </a:r>
            <a:r>
              <a:rPr lang="en-US" sz="1600" dirty="0" smtClean="0"/>
              <a:t> fresh </a:t>
            </a:r>
            <a:r>
              <a:rPr lang="en-US" sz="1600" dirty="0" err="1" smtClean="0"/>
              <a:t>vs</a:t>
            </a:r>
            <a:r>
              <a:rPr lang="en-US" sz="1600" dirty="0" smtClean="0"/>
              <a:t> met or primary</a:t>
            </a:r>
          </a:p>
          <a:p>
            <a:pPr marL="342900" indent="-342900">
              <a:buFont typeface="Wingdings" charset="2"/>
              <a:buChar char="§"/>
            </a:pPr>
            <a:endParaRPr lang="en-US" sz="1600" dirty="0" smtClean="0"/>
          </a:p>
          <a:p>
            <a:pPr marL="342900" indent="-342900">
              <a:buFont typeface="Wingdings" charset="2"/>
              <a:buChar char="§"/>
            </a:pPr>
            <a:r>
              <a:rPr lang="en-US" sz="1600" dirty="0" smtClean="0"/>
              <a:t>In most studies, most responders are PDL-1 negative</a:t>
            </a:r>
          </a:p>
          <a:p>
            <a:pPr marL="342900" indent="-342900">
              <a:buFont typeface="Wingdings" charset="2"/>
              <a:buChar char="§"/>
            </a:pPr>
            <a:endParaRPr lang="en-US" sz="1600" dirty="0"/>
          </a:p>
          <a:p>
            <a:pPr marL="342900" indent="-342900">
              <a:buFont typeface="Wingdings" charset="2"/>
              <a:buChar char="§"/>
            </a:pPr>
            <a:r>
              <a:rPr lang="en-US" sz="1600" dirty="0" smtClean="0"/>
              <a:t>Threshold for declaring “positive” different in various studies  (</a:t>
            </a:r>
            <a:r>
              <a:rPr lang="en-US" sz="1600" dirty="0" err="1" smtClean="0"/>
              <a:t>Nivo</a:t>
            </a:r>
            <a:r>
              <a:rPr lang="en-US" sz="1600" dirty="0" smtClean="0"/>
              <a:t> 067-27% PDL1+ </a:t>
            </a:r>
            <a:r>
              <a:rPr lang="en-US" sz="1600" dirty="0" err="1" smtClean="0"/>
              <a:t>vs</a:t>
            </a:r>
            <a:r>
              <a:rPr lang="en-US" sz="1600" dirty="0" smtClean="0"/>
              <a:t> Keynote 006 study-80% PDL-1+)</a:t>
            </a:r>
          </a:p>
          <a:p>
            <a:pPr marL="342900" indent="-342900">
              <a:buFont typeface="Wingdings" charset="2"/>
              <a:buChar char="§"/>
            </a:pPr>
            <a:endParaRPr lang="en-US" sz="1600" dirty="0" smtClean="0"/>
          </a:p>
          <a:p>
            <a:pPr marL="342900" indent="-342900">
              <a:buFont typeface="Wingdings" charset="2"/>
              <a:buChar char="§"/>
            </a:pPr>
            <a:r>
              <a:rPr lang="en-US" sz="1600" dirty="0" smtClean="0"/>
              <a:t>And yet?????????</a:t>
            </a:r>
            <a:endParaRPr lang="en-US" sz="1600" dirty="0"/>
          </a:p>
        </p:txBody>
      </p:sp>
    </p:spTree>
    <p:extLst>
      <p:ext uri="{BB962C8B-B14F-4D97-AF65-F5344CB8AC3E}">
        <p14:creationId xmlns:p14="http://schemas.microsoft.com/office/powerpoint/2010/main" xmlns="" val="2991896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bwMode="auto">
          <a:xfrm>
            <a:off x="293689" y="127747"/>
            <a:ext cx="8474075" cy="742950"/>
          </a:xfrm>
          <a:noFill/>
        </p:spPr>
        <p:txBody>
          <a:bodyPr wrap="square" numCol="1" anchorCtr="0" compatLnSpc="1">
            <a:prstTxWarp prst="textNoShape">
              <a:avLst/>
            </a:prstTxWarp>
            <a:normAutofit fontScale="90000"/>
          </a:bodyPr>
          <a:lstStyle/>
          <a:p>
            <a:r>
              <a:rPr lang="en-US" sz="3200" dirty="0" smtClean="0">
                <a:ea typeface="ＭＳ Ｐゴシック" pitchFamily="34" charset="-128"/>
              </a:rPr>
              <a:t>PD-L1, PD-1, and TIL are associated with response with response to anti-PD-1 therapy</a:t>
            </a:r>
          </a:p>
        </p:txBody>
      </p:sp>
      <p:sp>
        <p:nvSpPr>
          <p:cNvPr id="56323" name="Rectangle 3"/>
          <p:cNvSpPr>
            <a:spLocks noGrp="1"/>
          </p:cNvSpPr>
          <p:nvPr>
            <p:ph type="body" idx="1"/>
          </p:nvPr>
        </p:nvSpPr>
        <p:spPr>
          <a:xfrm>
            <a:off x="258763" y="1200150"/>
            <a:ext cx="8229600" cy="625079"/>
          </a:xfrm>
        </p:spPr>
        <p:txBody>
          <a:bodyPr/>
          <a:lstStyle/>
          <a:p>
            <a:pPr>
              <a:lnSpc>
                <a:spcPct val="80000"/>
              </a:lnSpc>
            </a:pPr>
            <a:r>
              <a:rPr lang="en-US" sz="1600" dirty="0" smtClean="0">
                <a:ea typeface="ＭＳ Ｐゴシック" pitchFamily="34" charset="-128"/>
              </a:rPr>
              <a:t>Tumor biopsies performed before and during pembrolizumab</a:t>
            </a:r>
          </a:p>
          <a:p>
            <a:pPr>
              <a:lnSpc>
                <a:spcPct val="80000"/>
              </a:lnSpc>
            </a:pPr>
            <a:r>
              <a:rPr lang="en-US" sz="1600" dirty="0" smtClean="0">
                <a:ea typeface="ＭＳ Ｐゴシック" pitchFamily="34" charset="-128"/>
              </a:rPr>
              <a:t>Performed quantitative IHC, quantitative multiplex </a:t>
            </a:r>
            <a:r>
              <a:rPr lang="en-US" sz="1600" dirty="0" err="1" smtClean="0">
                <a:ea typeface="ＭＳ Ｐゴシック" pitchFamily="34" charset="-128"/>
              </a:rPr>
              <a:t>immunofluorescence</a:t>
            </a:r>
            <a:r>
              <a:rPr lang="en-US" sz="1600" dirty="0" smtClean="0">
                <a:ea typeface="ＭＳ Ｐゴシック" pitchFamily="34" charset="-128"/>
              </a:rPr>
              <a:t>, and next generation sequencing for T-cell antigen receptors. </a:t>
            </a:r>
          </a:p>
        </p:txBody>
      </p:sp>
      <p:pic>
        <p:nvPicPr>
          <p:cNvPr id="56324" name="Picture 4"/>
          <p:cNvPicPr>
            <a:picLocks noChangeAspect="1" noChangeArrowheads="1"/>
          </p:cNvPicPr>
          <p:nvPr/>
        </p:nvPicPr>
        <p:blipFill>
          <a:blip r:embed="rId2" cstate="print"/>
          <a:srcRect/>
          <a:stretch>
            <a:fillRect/>
          </a:stretch>
        </p:blipFill>
        <p:spPr bwMode="auto">
          <a:xfrm>
            <a:off x="519113" y="1870179"/>
            <a:ext cx="7596187" cy="2712384"/>
          </a:xfrm>
          <a:prstGeom prst="rect">
            <a:avLst/>
          </a:prstGeom>
          <a:noFill/>
          <a:ln w="9525">
            <a:noFill/>
            <a:miter lim="800000"/>
            <a:headEnd/>
            <a:tailEnd/>
          </a:ln>
          <a:effectLst/>
        </p:spPr>
      </p:pic>
      <p:sp>
        <p:nvSpPr>
          <p:cNvPr id="117766" name="Text Box 6"/>
          <p:cNvSpPr txBox="1">
            <a:spLocks noChangeArrowheads="1"/>
          </p:cNvSpPr>
          <p:nvPr/>
        </p:nvSpPr>
        <p:spPr bwMode="auto">
          <a:xfrm>
            <a:off x="5841921" y="4675108"/>
            <a:ext cx="2273379" cy="24622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defTabSz="914400" fontAlgn="base">
              <a:spcBef>
                <a:spcPct val="0"/>
              </a:spcBef>
              <a:spcAft>
                <a:spcPct val="0"/>
              </a:spcAft>
            </a:pPr>
            <a:r>
              <a:rPr lang="en-US" sz="1000" dirty="0" err="1">
                <a:solidFill>
                  <a:srgbClr val="292934"/>
                </a:solidFill>
                <a:latin typeface="Arial" charset="0"/>
                <a:ea typeface="ＭＳ Ｐゴシック" pitchFamily="34" charset="-128"/>
                <a:cs typeface="Arial" charset="0"/>
              </a:rPr>
              <a:t>Tumeh</a:t>
            </a:r>
            <a:r>
              <a:rPr lang="en-US" sz="1000" dirty="0">
                <a:solidFill>
                  <a:srgbClr val="292934"/>
                </a:solidFill>
                <a:latin typeface="Arial" charset="0"/>
                <a:ea typeface="ＭＳ Ｐゴシック" pitchFamily="34" charset="-128"/>
                <a:cs typeface="Arial" charset="0"/>
              </a:rPr>
              <a:t> PC, et al., Nature Letter 2015</a:t>
            </a:r>
          </a:p>
        </p:txBody>
      </p:sp>
    </p:spTree>
    <p:extLst>
      <p:ext uri="{BB962C8B-B14F-4D97-AF65-F5344CB8AC3E}">
        <p14:creationId xmlns:p14="http://schemas.microsoft.com/office/powerpoint/2010/main" xmlns="" val="3415044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Off-Label Use Disclosures</a:t>
            </a:r>
            <a:endParaRPr lang="en-US" dirty="0"/>
          </a:p>
        </p:txBody>
      </p:sp>
      <p:sp>
        <p:nvSpPr>
          <p:cNvPr id="3" name="Content Placeholder 2"/>
          <p:cNvSpPr>
            <a:spLocks noGrp="1"/>
          </p:cNvSpPr>
          <p:nvPr>
            <p:ph idx="1"/>
          </p:nvPr>
        </p:nvSpPr>
        <p:spPr/>
        <p:txBody>
          <a:bodyPr/>
          <a:lstStyle/>
          <a:p>
            <a:r>
              <a:rPr lang="en-US" altLang="en-US" dirty="0" smtClean="0"/>
              <a:t>I </a:t>
            </a:r>
            <a:r>
              <a:rPr lang="en-US" altLang="en-US" b="1" u="sng" dirty="0" smtClean="0"/>
              <a:t>do intend</a:t>
            </a:r>
            <a:r>
              <a:rPr lang="en-US" altLang="en-US" dirty="0" smtClean="0"/>
              <a:t> to discuss off-label uses of products during this activity.</a:t>
            </a:r>
            <a:endParaRPr lang="en-US"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bwMode="auto">
          <a:xfrm>
            <a:off x="457200" y="80682"/>
            <a:ext cx="8229600" cy="857250"/>
          </a:xfrm>
          <a:noFill/>
        </p:spPr>
        <p:txBody>
          <a:bodyPr wrap="square" numCol="1" anchorCtr="0" compatLnSpc="1">
            <a:prstTxWarp prst="textNoShape">
              <a:avLst/>
            </a:prstTxWarp>
            <a:normAutofit fontScale="90000"/>
          </a:bodyPr>
          <a:lstStyle/>
          <a:p>
            <a:r>
              <a:rPr lang="en-US" sz="3600" dirty="0" smtClean="0">
                <a:ea typeface="ＭＳ Ｐゴシック" pitchFamily="34" charset="-128"/>
              </a:rPr>
              <a:t>PD-1/PD-L1 interface and TCR </a:t>
            </a:r>
            <a:r>
              <a:rPr lang="en-US" sz="3600" dirty="0" err="1" smtClean="0">
                <a:ea typeface="ＭＳ Ｐゴシック" pitchFamily="34" charset="-128"/>
              </a:rPr>
              <a:t>clonality</a:t>
            </a:r>
            <a:r>
              <a:rPr lang="en-US" sz="3600" dirty="0" smtClean="0">
                <a:ea typeface="ＭＳ Ｐゴシック" pitchFamily="34" charset="-128"/>
              </a:rPr>
              <a:t> predict for anti-PD-1 response</a:t>
            </a:r>
          </a:p>
        </p:txBody>
      </p:sp>
      <p:pic>
        <p:nvPicPr>
          <p:cNvPr id="57348" name="Picture 4"/>
          <p:cNvPicPr>
            <a:picLocks noChangeAspect="1" noChangeArrowheads="1"/>
          </p:cNvPicPr>
          <p:nvPr/>
        </p:nvPicPr>
        <p:blipFill>
          <a:blip r:embed="rId3" cstate="print"/>
          <a:srcRect/>
          <a:stretch>
            <a:fillRect/>
          </a:stretch>
        </p:blipFill>
        <p:spPr bwMode="auto">
          <a:xfrm>
            <a:off x="457200" y="1242382"/>
            <a:ext cx="7996238" cy="3161530"/>
          </a:xfrm>
          <a:prstGeom prst="rect">
            <a:avLst/>
          </a:prstGeom>
          <a:noFill/>
          <a:ln w="9525">
            <a:noFill/>
            <a:miter lim="800000"/>
            <a:headEnd/>
            <a:tailEnd/>
          </a:ln>
          <a:effectLst/>
        </p:spPr>
      </p:pic>
      <p:sp>
        <p:nvSpPr>
          <p:cNvPr id="117766" name="Text Box 6"/>
          <p:cNvSpPr txBox="1">
            <a:spLocks noChangeArrowheads="1"/>
          </p:cNvSpPr>
          <p:nvPr/>
        </p:nvSpPr>
        <p:spPr bwMode="auto">
          <a:xfrm>
            <a:off x="5958893" y="4507706"/>
            <a:ext cx="2273379" cy="24622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US" sz="1000" dirty="0" err="1"/>
              <a:t>Tumeh</a:t>
            </a:r>
            <a:r>
              <a:rPr lang="en-US" sz="1000" dirty="0"/>
              <a:t> PC, et al., Nature Letter 2015</a:t>
            </a:r>
          </a:p>
        </p:txBody>
      </p:sp>
    </p:spTree>
    <p:extLst>
      <p:ext uri="{BB962C8B-B14F-4D97-AF65-F5344CB8AC3E}">
        <p14:creationId xmlns:p14="http://schemas.microsoft.com/office/powerpoint/2010/main" xmlns="" val="974120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35281" y="1461223"/>
            <a:ext cx="4101243" cy="3141257"/>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573906" y="2369820"/>
            <a:ext cx="4355254" cy="2011680"/>
          </a:xfrm>
          <a:prstGeom prst="rect">
            <a:avLst/>
          </a:prstGeom>
          <a:noFill/>
          <a:ln w="9525">
            <a:noFill/>
            <a:miter lim="800000"/>
            <a:headEnd/>
            <a:tailEnd/>
          </a:ln>
        </p:spPr>
      </p:pic>
      <p:sp>
        <p:nvSpPr>
          <p:cNvPr id="4" name="Rectangle 2"/>
          <p:cNvSpPr txBox="1">
            <a:spLocks/>
          </p:cNvSpPr>
          <p:nvPr/>
        </p:nvSpPr>
        <p:spPr bwMode="auto">
          <a:xfrm>
            <a:off x="459106" y="94129"/>
            <a:ext cx="8229600" cy="742950"/>
          </a:xfrm>
          <a:prstGeom prst="rect">
            <a:avLst/>
          </a:prstGeom>
          <a:noFill/>
        </p:spPr>
        <p:txBody>
          <a:bodyPr wrap="square" numCol="1"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dirty="0" smtClean="0">
                <a:solidFill>
                  <a:schemeClr val="accent1"/>
                </a:solidFill>
                <a:latin typeface="+mj-lt"/>
                <a:ea typeface="ＭＳ Ｐゴシック" pitchFamily="34" charset="-128"/>
                <a:cs typeface="+mj-cs"/>
              </a:rPr>
              <a:t>Predictive model validated in separate panel of tumor biopsies for anti-PD-1 response</a:t>
            </a:r>
          </a:p>
        </p:txBody>
      </p:sp>
      <p:sp>
        <p:nvSpPr>
          <p:cNvPr id="5" name="Rectangle 3"/>
          <p:cNvSpPr txBox="1">
            <a:spLocks/>
          </p:cNvSpPr>
          <p:nvPr/>
        </p:nvSpPr>
        <p:spPr>
          <a:xfrm>
            <a:off x="4765040" y="1461223"/>
            <a:ext cx="4003040" cy="842010"/>
          </a:xfrm>
          <a:prstGeom prst="rect">
            <a:avLst/>
          </a:prstGeom>
        </p:spPr>
        <p:txBody>
          <a:bodyPr/>
          <a:lstStyle/>
          <a:p>
            <a:pPr marL="182563" marR="0" lvl="0" indent="-182563" algn="l" defTabSz="914400" rtl="0" eaLnBrk="0" fontAlgn="base" latinLnBrk="0" hangingPunct="0">
              <a:lnSpc>
                <a:spcPct val="80000"/>
              </a:lnSpc>
              <a:spcBef>
                <a:spcPct val="20000"/>
              </a:spcBef>
              <a:spcAft>
                <a:spcPct val="0"/>
              </a:spcAft>
              <a:buClr>
                <a:schemeClr val="accent1"/>
              </a:buClr>
              <a:buSzPct val="85000"/>
              <a:buFont typeface="Arial"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ＭＳ Ｐゴシック" pitchFamily="34" charset="-128"/>
                <a:cs typeface="ＭＳ Ｐゴシック" charset="0"/>
              </a:rPr>
              <a:t>Accurately predicted 4/5 patients with progression and 9/9 patients with response</a:t>
            </a:r>
            <a:r>
              <a:rPr kumimoji="0" lang="en-US" sz="2000" b="0" i="0" u="none" strike="noStrike" kern="1200" cap="none" spc="0" normalizeH="0" noProof="0" dirty="0" smtClean="0">
                <a:ln>
                  <a:noFill/>
                </a:ln>
                <a:solidFill>
                  <a:schemeClr val="tx1"/>
                </a:solidFill>
                <a:effectLst/>
                <a:uLnTx/>
                <a:uFillTx/>
                <a:latin typeface="+mn-lt"/>
                <a:ea typeface="ＭＳ Ｐゴシック" pitchFamily="34" charset="-128"/>
                <a:cs typeface="ＭＳ Ｐゴシック" charset="0"/>
              </a:rPr>
              <a:t> to anti-PD-1 therapy</a:t>
            </a:r>
            <a:r>
              <a:rPr kumimoji="0" lang="en-US" sz="2000" b="0" i="0" u="none" strike="noStrike" kern="1200" cap="none" spc="0" normalizeH="0" baseline="0" noProof="0" dirty="0" smtClean="0">
                <a:ln>
                  <a:noFill/>
                </a:ln>
                <a:solidFill>
                  <a:schemeClr val="tx1"/>
                </a:solidFill>
                <a:effectLst/>
                <a:uLnTx/>
                <a:uFillTx/>
                <a:latin typeface="+mn-lt"/>
                <a:ea typeface="ＭＳ Ｐゴシック" pitchFamily="34" charset="-128"/>
                <a:cs typeface="ＭＳ Ｐゴシック" charset="0"/>
              </a:rPr>
              <a:t>. </a:t>
            </a:r>
          </a:p>
        </p:txBody>
      </p:sp>
    </p:spTree>
    <p:extLst>
      <p:ext uri="{BB962C8B-B14F-4D97-AF65-F5344CB8AC3E}">
        <p14:creationId xmlns:p14="http://schemas.microsoft.com/office/powerpoint/2010/main" xmlns="" val="1750354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1" descr="natureRGB"/>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2809" y="4572004"/>
            <a:ext cx="1230313" cy="207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5"/>
          <p:cNvSpPr>
            <a:spLocks noChangeArrowheads="1"/>
          </p:cNvSpPr>
          <p:nvPr/>
        </p:nvSpPr>
        <p:spPr bwMode="auto">
          <a:xfrm>
            <a:off x="475220" y="4000336"/>
            <a:ext cx="4458272"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1100" dirty="0"/>
              <a:t>MS Lawrence</a:t>
            </a:r>
            <a:r>
              <a:rPr lang="en-GB" sz="1100" dirty="0"/>
              <a:t> </a:t>
            </a:r>
            <a:r>
              <a:rPr lang="en-GB" sz="1100" i="1" dirty="0"/>
              <a:t>et al.</a:t>
            </a:r>
            <a:r>
              <a:rPr lang="en-GB" sz="1100" dirty="0"/>
              <a:t> </a:t>
            </a:r>
            <a:r>
              <a:rPr lang="en-GB" sz="1100" i="1" dirty="0"/>
              <a:t>Nature</a:t>
            </a:r>
            <a:r>
              <a:rPr lang="en-GB" sz="1100" dirty="0"/>
              <a:t> </a:t>
            </a:r>
            <a:r>
              <a:rPr lang="en-GB" sz="1100" b="1" dirty="0"/>
              <a:t>000</a:t>
            </a:r>
            <a:r>
              <a:rPr lang="en-GB" sz="1100" dirty="0"/>
              <a:t>, 1-5 (2013) </a:t>
            </a:r>
            <a:r>
              <a:rPr lang="en-US" sz="1100" dirty="0"/>
              <a:t>doi:10.1038/nature12213</a:t>
            </a:r>
          </a:p>
        </p:txBody>
      </p:sp>
      <p:sp>
        <p:nvSpPr>
          <p:cNvPr id="2052" name="Rectangle 7"/>
          <p:cNvSpPr>
            <a:spLocks noChangeArrowheads="1"/>
          </p:cNvSpPr>
          <p:nvPr/>
        </p:nvSpPr>
        <p:spPr bwMode="auto">
          <a:xfrm>
            <a:off x="713547" y="736111"/>
            <a:ext cx="750642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1400" dirty="0"/>
              <a:t>Somatic mutation frequencies observed in </a:t>
            </a:r>
            <a:r>
              <a:rPr lang="en-US" sz="1400" dirty="0" err="1"/>
              <a:t>exomes</a:t>
            </a:r>
            <a:r>
              <a:rPr lang="en-US" sz="1400" dirty="0"/>
              <a:t> from </a:t>
            </a:r>
            <a:r>
              <a:rPr lang="en-US" sz="1400" dirty="0" smtClean="0"/>
              <a:t>3,083 tumor–normal </a:t>
            </a:r>
            <a:r>
              <a:rPr lang="en-US" sz="1400" dirty="0"/>
              <a:t>pairs.</a:t>
            </a:r>
          </a:p>
        </p:txBody>
      </p:sp>
      <p:pic>
        <p:nvPicPr>
          <p:cNvPr id="2053" name="Picture 8" descr="C:\Documents and Settings\Administrator\Desktop\New Folder\completed\nature12213-f1.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5110" y="1213653"/>
            <a:ext cx="7634865" cy="2655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248771" y="134792"/>
            <a:ext cx="8144351" cy="584775"/>
          </a:xfrm>
          <a:prstGeom prst="rect">
            <a:avLst/>
          </a:prstGeom>
          <a:noFill/>
        </p:spPr>
        <p:txBody>
          <a:bodyPr wrap="square" rtlCol="0">
            <a:spAutoFit/>
          </a:bodyPr>
          <a:lstStyle/>
          <a:p>
            <a:r>
              <a:rPr lang="en-US" sz="3200" dirty="0" smtClean="0">
                <a:solidFill>
                  <a:schemeClr val="accent1"/>
                </a:solidFill>
                <a:latin typeface="+mj-lt"/>
                <a:ea typeface="ＭＳ Ｐゴシック" pitchFamily="34" charset="-128"/>
                <a:cs typeface="+mj-cs"/>
              </a:rPr>
              <a:t>A Better Biomarker for Tumor Selection?</a:t>
            </a:r>
            <a:endParaRPr lang="en-US" sz="3200" dirty="0">
              <a:solidFill>
                <a:schemeClr val="accent1"/>
              </a:solidFill>
              <a:latin typeface="+mj-lt"/>
              <a:ea typeface="ＭＳ Ｐゴシック" pitchFamily="34" charset="-128"/>
              <a:cs typeface="+mj-cs"/>
            </a:endParaRPr>
          </a:p>
        </p:txBody>
      </p:sp>
    </p:spTree>
    <p:extLst>
      <p:ext uri="{BB962C8B-B14F-4D97-AF65-F5344CB8AC3E}">
        <p14:creationId xmlns:p14="http://schemas.microsoft.com/office/powerpoint/2010/main" xmlns="" val="26532036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38" y="1885954"/>
            <a:ext cx="7805737" cy="258365"/>
          </a:xfrm>
        </p:spPr>
        <p:txBody>
          <a:bodyPr/>
          <a:lstStyle/>
          <a:p>
            <a:r>
              <a:rPr lang="en-US" sz="700" b="1" kern="1200" dirty="0" smtClean="0">
                <a:solidFill>
                  <a:schemeClr val="tx1"/>
                </a:solidFill>
                <a:latin typeface="Arial" charset="0"/>
                <a:ea typeface="+mn-ea"/>
                <a:cs typeface="+mn-cs"/>
              </a:rPr>
              <a:t>Genetic subsetting predicts response to anti-PD-1 therapy (Le, Diaz, et al., ASCO 2015)</a:t>
            </a:r>
            <a:endParaRPr lang="en-US" sz="700" b="1" kern="1200" dirty="0">
              <a:solidFill>
                <a:schemeClr val="tx1"/>
              </a:solidFill>
              <a:latin typeface="Arial" charset="0"/>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9705" y="94130"/>
            <a:ext cx="8624605" cy="44375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txBox="1">
            <a:spLocks/>
          </p:cNvSpPr>
          <p:nvPr/>
        </p:nvSpPr>
        <p:spPr bwMode="auto">
          <a:xfrm>
            <a:off x="180114" y="4857750"/>
            <a:ext cx="8839199" cy="285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endParaRPr lang="en-US" sz="1200" kern="1200" dirty="0">
              <a:solidFill>
                <a:schemeClr val="tx1"/>
              </a:solidFill>
              <a:latin typeface="Arial" charset="0"/>
              <a:ea typeface="+mn-ea"/>
              <a:cs typeface="+mn-cs"/>
            </a:endParaRPr>
          </a:p>
        </p:txBody>
      </p:sp>
      <p:sp>
        <p:nvSpPr>
          <p:cNvPr id="5" name="TextBox 1"/>
          <p:cNvSpPr txBox="1">
            <a:spLocks noChangeArrowheads="1"/>
          </p:cNvSpPr>
          <p:nvPr/>
        </p:nvSpPr>
        <p:spPr bwMode="auto">
          <a:xfrm>
            <a:off x="131763" y="3812302"/>
            <a:ext cx="8921750" cy="369320"/>
          </a:xfrm>
          <a:prstGeom prst="rect">
            <a:avLst/>
          </a:prstGeom>
          <a:solidFill>
            <a:schemeClr val="accent4"/>
          </a:solidFill>
          <a:ln>
            <a:noFill/>
          </a:ln>
        </p:spPr>
        <p:txBody>
          <a:bodyPr lIns="91429" tIns="45714" rIns="91429"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defRPr/>
            </a:pPr>
            <a:endParaRPr lang="en-US" sz="1800" b="0">
              <a:solidFill>
                <a:schemeClr val="bg2"/>
              </a:solidFill>
            </a:endParaRPr>
          </a:p>
        </p:txBody>
      </p:sp>
    </p:spTree>
    <p:extLst>
      <p:ext uri="{BB962C8B-B14F-4D97-AF65-F5344CB8AC3E}">
        <p14:creationId xmlns:p14="http://schemas.microsoft.com/office/powerpoint/2010/main" xmlns="" val="3811668958"/>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a:stretch>
            <a:fillRect/>
          </a:stretch>
        </p:blipFill>
        <p:spPr bwMode="auto">
          <a:xfrm>
            <a:off x="4800600" y="1657350"/>
            <a:ext cx="4217988" cy="3101579"/>
          </a:xfrm>
          <a:prstGeom prst="rect">
            <a:avLst/>
          </a:prstGeom>
          <a:noFill/>
          <a:ln w="9525">
            <a:noFill/>
            <a:miter lim="800000"/>
            <a:headEnd/>
            <a:tailEnd/>
          </a:ln>
        </p:spPr>
      </p:pic>
      <p:pic>
        <p:nvPicPr>
          <p:cNvPr id="23554" name="Picture 2"/>
          <p:cNvPicPr>
            <a:picLocks noChangeAspect="1"/>
          </p:cNvPicPr>
          <p:nvPr/>
        </p:nvPicPr>
        <p:blipFill>
          <a:blip r:embed="rId4" cstate="print"/>
          <a:srcRect/>
          <a:stretch>
            <a:fillRect/>
          </a:stretch>
        </p:blipFill>
        <p:spPr bwMode="auto">
          <a:xfrm>
            <a:off x="228600" y="1643063"/>
            <a:ext cx="4470400" cy="2857500"/>
          </a:xfrm>
          <a:prstGeom prst="rect">
            <a:avLst/>
          </a:prstGeom>
          <a:noFill/>
          <a:ln w="9525">
            <a:noFill/>
            <a:miter lim="800000"/>
            <a:headEnd/>
            <a:tailEnd/>
          </a:ln>
        </p:spPr>
      </p:pic>
      <p:sp>
        <p:nvSpPr>
          <p:cNvPr id="23555" name="TextBox 4"/>
          <p:cNvSpPr txBox="1">
            <a:spLocks noChangeArrowheads="1"/>
          </p:cNvSpPr>
          <p:nvPr/>
        </p:nvSpPr>
        <p:spPr bwMode="auto">
          <a:xfrm>
            <a:off x="255588" y="87690"/>
            <a:ext cx="8763000" cy="954107"/>
          </a:xfrm>
          <a:prstGeom prst="rect">
            <a:avLst/>
          </a:prstGeom>
          <a:noFill/>
          <a:ln w="9525">
            <a:noFill/>
            <a:miter lim="800000"/>
            <a:headEnd/>
            <a:tailEnd/>
          </a:ln>
        </p:spPr>
        <p:txBody>
          <a:bodyPr>
            <a:spAutoFit/>
          </a:bodyPr>
          <a:lstStyle/>
          <a:p>
            <a:pPr defTabSz="914400" eaLnBrk="0" fontAlgn="base" hangingPunct="0">
              <a:spcBef>
                <a:spcPct val="0"/>
              </a:spcBef>
              <a:spcAft>
                <a:spcPct val="0"/>
              </a:spcAft>
            </a:pPr>
            <a:r>
              <a:rPr lang="en-US" sz="2800" dirty="0">
                <a:solidFill>
                  <a:schemeClr val="accent1"/>
                </a:solidFill>
                <a:latin typeface="+mj-lt"/>
                <a:ea typeface="ＭＳ Ｐゴシック" pitchFamily="34" charset="-128"/>
                <a:cs typeface="+mj-cs"/>
              </a:rPr>
              <a:t>Association of Mutational Load with Clinical Benefit of anti-CTLA therapy in Melanoma Patients</a:t>
            </a:r>
          </a:p>
        </p:txBody>
      </p:sp>
      <p:sp>
        <p:nvSpPr>
          <p:cNvPr id="115717" name="Text Box 5"/>
          <p:cNvSpPr txBox="1">
            <a:spLocks noChangeArrowheads="1"/>
          </p:cNvSpPr>
          <p:nvPr/>
        </p:nvSpPr>
        <p:spPr bwMode="auto">
          <a:xfrm>
            <a:off x="6226176" y="4793456"/>
            <a:ext cx="2662330" cy="24622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914400" fontAlgn="base">
              <a:spcBef>
                <a:spcPct val="0"/>
              </a:spcBef>
              <a:spcAft>
                <a:spcPct val="0"/>
              </a:spcAft>
              <a:defRPr/>
            </a:pPr>
            <a:r>
              <a:rPr lang="en-US" sz="1000" dirty="0">
                <a:solidFill>
                  <a:srgbClr val="292934"/>
                </a:solidFill>
                <a:latin typeface="Arial" charset="0"/>
                <a:ea typeface="ＭＳ Ｐゴシック" pitchFamily="34" charset="-128"/>
                <a:cs typeface="Arial" charset="0"/>
              </a:rPr>
              <a:t>Snyder A, N </a:t>
            </a:r>
            <a:r>
              <a:rPr lang="en-US" sz="1000" dirty="0" err="1">
                <a:solidFill>
                  <a:srgbClr val="292934"/>
                </a:solidFill>
                <a:latin typeface="Arial" charset="0"/>
                <a:ea typeface="ＭＳ Ｐゴシック" pitchFamily="34" charset="-128"/>
                <a:cs typeface="Arial" charset="0"/>
              </a:rPr>
              <a:t>Engl</a:t>
            </a:r>
            <a:r>
              <a:rPr lang="en-US" sz="1000" dirty="0">
                <a:solidFill>
                  <a:srgbClr val="292934"/>
                </a:solidFill>
                <a:latin typeface="Arial" charset="0"/>
                <a:ea typeface="ＭＳ Ｐゴシック" pitchFamily="34" charset="-128"/>
                <a:cs typeface="Arial" charset="0"/>
              </a:rPr>
              <a:t> J Med, 2014</a:t>
            </a:r>
          </a:p>
        </p:txBody>
      </p:sp>
    </p:spTree>
    <p:extLst>
      <p:ext uri="{BB962C8B-B14F-4D97-AF65-F5344CB8AC3E}">
        <p14:creationId xmlns:p14="http://schemas.microsoft.com/office/powerpoint/2010/main" xmlns="" val="2931469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p:cNvPicPr>
          <p:nvPr/>
        </p:nvPicPr>
        <p:blipFill>
          <a:blip r:embed="rId3" cstate="print"/>
          <a:srcRect/>
          <a:stretch>
            <a:fillRect/>
          </a:stretch>
        </p:blipFill>
        <p:spPr bwMode="auto">
          <a:xfrm>
            <a:off x="472095" y="1258491"/>
            <a:ext cx="3446282" cy="3197964"/>
          </a:xfrm>
          <a:prstGeom prst="rect">
            <a:avLst/>
          </a:prstGeom>
          <a:noFill/>
          <a:ln w="9525">
            <a:noFill/>
            <a:miter lim="800000"/>
            <a:headEnd/>
            <a:tailEnd/>
          </a:ln>
        </p:spPr>
      </p:pic>
      <p:pic>
        <p:nvPicPr>
          <p:cNvPr id="3" name="Picture 2"/>
          <p:cNvPicPr>
            <a:picLocks noChangeAspect="1"/>
          </p:cNvPicPr>
          <p:nvPr/>
        </p:nvPicPr>
        <p:blipFill>
          <a:blip r:embed="rId4" cstate="print"/>
          <a:srcRect/>
          <a:stretch>
            <a:fillRect/>
          </a:stretch>
        </p:blipFill>
        <p:spPr bwMode="auto">
          <a:xfrm>
            <a:off x="4503761" y="1258491"/>
            <a:ext cx="3703187" cy="1672898"/>
          </a:xfrm>
          <a:prstGeom prst="rect">
            <a:avLst/>
          </a:prstGeom>
          <a:noFill/>
          <a:ln w="9525">
            <a:noFill/>
            <a:miter lim="800000"/>
            <a:headEnd/>
            <a:tailEnd/>
          </a:ln>
        </p:spPr>
      </p:pic>
      <p:pic>
        <p:nvPicPr>
          <p:cNvPr id="4" name="Picture 3"/>
          <p:cNvPicPr>
            <a:picLocks noChangeAspect="1"/>
          </p:cNvPicPr>
          <p:nvPr/>
        </p:nvPicPr>
        <p:blipFill>
          <a:blip r:embed="rId5" cstate="print"/>
          <a:srcRect/>
          <a:stretch>
            <a:fillRect/>
          </a:stretch>
        </p:blipFill>
        <p:spPr bwMode="auto">
          <a:xfrm>
            <a:off x="4503760" y="3052222"/>
            <a:ext cx="3703187" cy="1617712"/>
          </a:xfrm>
          <a:prstGeom prst="rect">
            <a:avLst/>
          </a:prstGeom>
          <a:noFill/>
          <a:ln w="9525">
            <a:solidFill>
              <a:schemeClr val="tx1"/>
            </a:solidFill>
            <a:miter lim="800000"/>
            <a:headEnd/>
            <a:tailEnd/>
          </a:ln>
        </p:spPr>
      </p:pic>
      <p:sp>
        <p:nvSpPr>
          <p:cNvPr id="25604" name="TextBox 4"/>
          <p:cNvSpPr txBox="1">
            <a:spLocks noChangeArrowheads="1"/>
          </p:cNvSpPr>
          <p:nvPr/>
        </p:nvSpPr>
        <p:spPr bwMode="auto">
          <a:xfrm>
            <a:off x="244475" y="80069"/>
            <a:ext cx="8763000" cy="1077218"/>
          </a:xfrm>
          <a:prstGeom prst="rect">
            <a:avLst/>
          </a:prstGeom>
          <a:noFill/>
          <a:ln w="9525">
            <a:noFill/>
            <a:miter lim="800000"/>
            <a:headEnd/>
            <a:tailEnd/>
          </a:ln>
        </p:spPr>
        <p:txBody>
          <a:bodyPr>
            <a:spAutoFit/>
          </a:bodyPr>
          <a:lstStyle/>
          <a:p>
            <a:pPr eaLnBrk="0" hangingPunct="0"/>
            <a:r>
              <a:rPr lang="en-US" sz="3200" dirty="0">
                <a:solidFill>
                  <a:schemeClr val="accent1"/>
                </a:solidFill>
                <a:latin typeface="+mj-lt"/>
                <a:ea typeface="ＭＳ Ｐゴシック" pitchFamily="34" charset="-128"/>
                <a:cs typeface="+mj-cs"/>
              </a:rPr>
              <a:t>Association of </a:t>
            </a:r>
            <a:r>
              <a:rPr lang="en-US" sz="3200" dirty="0" err="1">
                <a:solidFill>
                  <a:schemeClr val="accent1"/>
                </a:solidFill>
                <a:latin typeface="+mj-lt"/>
                <a:ea typeface="ＭＳ Ｐゴシック" pitchFamily="34" charset="-128"/>
                <a:cs typeface="+mj-cs"/>
              </a:rPr>
              <a:t>Neoepitopes</a:t>
            </a:r>
            <a:r>
              <a:rPr lang="en-US" sz="3200" dirty="0">
                <a:solidFill>
                  <a:schemeClr val="accent1"/>
                </a:solidFill>
                <a:latin typeface="+mj-lt"/>
                <a:ea typeface="ＭＳ Ｐゴシック" pitchFamily="34" charset="-128"/>
                <a:cs typeface="+mj-cs"/>
              </a:rPr>
              <a:t> with Clinical Benefit of anti-CTLA4 therapy in Melanoma Patients</a:t>
            </a:r>
          </a:p>
        </p:txBody>
      </p:sp>
      <p:sp>
        <p:nvSpPr>
          <p:cNvPr id="117766" name="Text Box 6"/>
          <p:cNvSpPr txBox="1">
            <a:spLocks noChangeArrowheads="1"/>
          </p:cNvSpPr>
          <p:nvPr/>
        </p:nvSpPr>
        <p:spPr bwMode="auto">
          <a:xfrm>
            <a:off x="5913139" y="4669934"/>
            <a:ext cx="1898277" cy="24622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000" dirty="0"/>
              <a:t>Snyder A, N </a:t>
            </a:r>
            <a:r>
              <a:rPr lang="en-US" sz="1000" dirty="0" err="1"/>
              <a:t>Engl</a:t>
            </a:r>
            <a:r>
              <a:rPr lang="en-US" sz="1000" dirty="0"/>
              <a:t> J Med, 2014</a:t>
            </a:r>
          </a:p>
        </p:txBody>
      </p:sp>
    </p:spTree>
    <p:extLst>
      <p:ext uri="{BB962C8B-B14F-4D97-AF65-F5344CB8AC3E}">
        <p14:creationId xmlns:p14="http://schemas.microsoft.com/office/powerpoint/2010/main" xmlns="" val="1386262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114" y="853888"/>
            <a:ext cx="7805737" cy="3770204"/>
          </a:xfrm>
        </p:spPr>
        <p:txBody>
          <a:bodyPr/>
          <a:lstStyle/>
          <a:p>
            <a:pPr algn="l"/>
            <a:r>
              <a:rPr lang="en-US" sz="2000" dirty="0" err="1" smtClean="0">
                <a:solidFill>
                  <a:schemeClr val="tx1"/>
                </a:solidFill>
                <a:latin typeface="Arial" charset="0"/>
                <a:ea typeface="+mn-ea"/>
                <a:cs typeface="+mn-cs"/>
              </a:rPr>
              <a:t>Nivo</a:t>
            </a:r>
            <a:r>
              <a:rPr lang="en-US" sz="2000" dirty="0" smtClean="0">
                <a:solidFill>
                  <a:schemeClr val="tx1"/>
                </a:solidFill>
                <a:latin typeface="Arial" charset="0"/>
                <a:ea typeface="+mn-ea"/>
                <a:cs typeface="+mn-cs"/>
              </a:rPr>
              <a:t> and </a:t>
            </a:r>
            <a:r>
              <a:rPr lang="en-US" sz="2000" dirty="0" err="1" smtClean="0">
                <a:solidFill>
                  <a:schemeClr val="tx1"/>
                </a:solidFill>
                <a:latin typeface="Arial" charset="0"/>
                <a:ea typeface="+mn-ea"/>
                <a:cs typeface="+mn-cs"/>
              </a:rPr>
              <a:t>Pembro</a:t>
            </a:r>
            <a:r>
              <a:rPr lang="en-US" sz="2000" dirty="0" smtClean="0">
                <a:solidFill>
                  <a:schemeClr val="tx1"/>
                </a:solidFill>
                <a:latin typeface="Arial" charset="0"/>
                <a:ea typeface="+mn-ea"/>
                <a:cs typeface="+mn-cs"/>
              </a:rPr>
              <a:t> and </a:t>
            </a:r>
            <a:r>
              <a:rPr lang="en-US" sz="2000" dirty="0" err="1" smtClean="0">
                <a:solidFill>
                  <a:schemeClr val="tx1"/>
                </a:solidFill>
                <a:latin typeface="Arial" charset="0"/>
                <a:ea typeface="+mn-ea"/>
                <a:cs typeface="+mn-cs"/>
              </a:rPr>
              <a:t>Nivo+Ipi</a:t>
            </a:r>
            <a:r>
              <a:rPr lang="en-US" sz="2000" dirty="0" smtClean="0">
                <a:solidFill>
                  <a:schemeClr val="tx1"/>
                </a:solidFill>
                <a:latin typeface="Arial" charset="0"/>
                <a:ea typeface="+mn-ea"/>
                <a:cs typeface="+mn-cs"/>
              </a:rPr>
              <a:t> all superior to </a:t>
            </a:r>
            <a:r>
              <a:rPr lang="en-US" sz="2000" dirty="0" err="1" smtClean="0">
                <a:solidFill>
                  <a:schemeClr val="tx1"/>
                </a:solidFill>
                <a:latin typeface="Arial" charset="0"/>
                <a:ea typeface="+mn-ea"/>
                <a:cs typeface="+mn-cs"/>
              </a:rPr>
              <a:t>Ipi</a:t>
            </a:r>
            <a:r>
              <a:rPr lang="en-US" sz="2000" dirty="0" smtClean="0">
                <a:solidFill>
                  <a:schemeClr val="tx1"/>
                </a:solidFill>
                <a:latin typeface="Arial" charset="0"/>
                <a:ea typeface="+mn-ea"/>
                <a:cs typeface="+mn-cs"/>
              </a:rPr>
              <a:t>.</a:t>
            </a:r>
            <a:br>
              <a:rPr lang="en-US" sz="2000" dirty="0" smtClean="0">
                <a:solidFill>
                  <a:schemeClr val="tx1"/>
                </a:solidFill>
                <a:latin typeface="Arial" charset="0"/>
                <a:ea typeface="+mn-ea"/>
                <a:cs typeface="+mn-cs"/>
              </a:rPr>
            </a:br>
            <a:r>
              <a:rPr lang="en-US" sz="2000" dirty="0">
                <a:solidFill>
                  <a:schemeClr val="tx1"/>
                </a:solidFill>
                <a:latin typeface="Arial" charset="0"/>
                <a:ea typeface="+mn-ea"/>
                <a:cs typeface="+mn-cs"/>
              </a:rPr>
              <a:t/>
            </a:r>
            <a:br>
              <a:rPr lang="en-US" sz="2000" dirty="0">
                <a:solidFill>
                  <a:schemeClr val="tx1"/>
                </a:solidFill>
                <a:latin typeface="Arial" charset="0"/>
                <a:ea typeface="+mn-ea"/>
                <a:cs typeface="+mn-cs"/>
              </a:rPr>
            </a:br>
            <a:r>
              <a:rPr lang="en-US" sz="2000" dirty="0" smtClean="0">
                <a:solidFill>
                  <a:schemeClr val="tx1"/>
                </a:solidFill>
                <a:latin typeface="Arial" charset="0"/>
                <a:ea typeface="+mn-ea"/>
                <a:cs typeface="+mn-cs"/>
              </a:rPr>
              <a:t>These single agents (and possibly the combination should be standard first line therapy</a:t>
            </a:r>
            <a:br>
              <a:rPr lang="en-US" sz="2000" dirty="0" smtClean="0">
                <a:solidFill>
                  <a:schemeClr val="tx1"/>
                </a:solidFill>
                <a:latin typeface="Arial" charset="0"/>
                <a:ea typeface="+mn-ea"/>
                <a:cs typeface="+mn-cs"/>
              </a:rPr>
            </a:br>
            <a:r>
              <a:rPr lang="en-US" sz="2000" dirty="0">
                <a:solidFill>
                  <a:schemeClr val="tx1"/>
                </a:solidFill>
                <a:latin typeface="Arial" charset="0"/>
                <a:ea typeface="+mn-ea"/>
                <a:cs typeface="+mn-cs"/>
              </a:rPr>
              <a:t/>
            </a:r>
            <a:br>
              <a:rPr lang="en-US" sz="2000" dirty="0">
                <a:solidFill>
                  <a:schemeClr val="tx1"/>
                </a:solidFill>
                <a:latin typeface="Arial" charset="0"/>
                <a:ea typeface="+mn-ea"/>
                <a:cs typeface="+mn-cs"/>
              </a:rPr>
            </a:br>
            <a:r>
              <a:rPr lang="en-US" sz="2000" dirty="0" err="1" smtClean="0">
                <a:solidFill>
                  <a:schemeClr val="tx1"/>
                </a:solidFill>
                <a:latin typeface="Arial" charset="0"/>
                <a:ea typeface="+mn-ea"/>
                <a:cs typeface="+mn-cs"/>
              </a:rPr>
              <a:t>Nivo</a:t>
            </a:r>
            <a:r>
              <a:rPr lang="en-US" sz="2000" dirty="0" smtClean="0">
                <a:solidFill>
                  <a:schemeClr val="tx1"/>
                </a:solidFill>
                <a:latin typeface="Arial" charset="0"/>
                <a:ea typeface="+mn-ea"/>
                <a:cs typeface="+mn-cs"/>
              </a:rPr>
              <a:t> +</a:t>
            </a:r>
            <a:r>
              <a:rPr lang="en-US" sz="2000" dirty="0" err="1" smtClean="0">
                <a:solidFill>
                  <a:schemeClr val="tx1"/>
                </a:solidFill>
                <a:latin typeface="Arial" charset="0"/>
                <a:ea typeface="+mn-ea"/>
                <a:cs typeface="+mn-cs"/>
              </a:rPr>
              <a:t>Ipi</a:t>
            </a:r>
            <a:r>
              <a:rPr lang="en-US" sz="2000" dirty="0" smtClean="0">
                <a:solidFill>
                  <a:schemeClr val="tx1"/>
                </a:solidFill>
                <a:latin typeface="Arial" charset="0"/>
                <a:ea typeface="+mn-ea"/>
                <a:cs typeface="+mn-cs"/>
              </a:rPr>
              <a:t> likely superior to </a:t>
            </a:r>
            <a:r>
              <a:rPr lang="en-US" sz="2000" dirty="0" err="1" smtClean="0">
                <a:solidFill>
                  <a:schemeClr val="tx1"/>
                </a:solidFill>
                <a:latin typeface="Arial" charset="0"/>
                <a:ea typeface="+mn-ea"/>
                <a:cs typeface="+mn-cs"/>
              </a:rPr>
              <a:t>Nivo</a:t>
            </a:r>
            <a:r>
              <a:rPr lang="en-US" sz="2000" dirty="0" smtClean="0">
                <a:solidFill>
                  <a:schemeClr val="tx1"/>
                </a:solidFill>
                <a:latin typeface="Arial" charset="0"/>
                <a:ea typeface="+mn-ea"/>
                <a:cs typeface="+mn-cs"/>
              </a:rPr>
              <a:t> alone (and </a:t>
            </a:r>
            <a:r>
              <a:rPr lang="en-US" sz="2000" dirty="0" err="1" smtClean="0">
                <a:solidFill>
                  <a:schemeClr val="tx1"/>
                </a:solidFill>
                <a:latin typeface="Arial" charset="0"/>
                <a:ea typeface="+mn-ea"/>
                <a:cs typeface="+mn-cs"/>
              </a:rPr>
              <a:t>Pembro</a:t>
            </a:r>
            <a:r>
              <a:rPr lang="en-US" sz="2000" dirty="0" smtClean="0">
                <a:solidFill>
                  <a:schemeClr val="tx1"/>
                </a:solidFill>
                <a:latin typeface="Arial" charset="0"/>
                <a:ea typeface="+mn-ea"/>
                <a:cs typeface="+mn-cs"/>
              </a:rPr>
              <a:t>?) but at a large financial and tolerability cost</a:t>
            </a:r>
            <a:br>
              <a:rPr lang="en-US" sz="2000" dirty="0" smtClean="0">
                <a:solidFill>
                  <a:schemeClr val="tx1"/>
                </a:solidFill>
                <a:latin typeface="Arial" charset="0"/>
                <a:ea typeface="+mn-ea"/>
                <a:cs typeface="+mn-cs"/>
              </a:rPr>
            </a:br>
            <a:r>
              <a:rPr lang="en-US" sz="2000" dirty="0">
                <a:solidFill>
                  <a:schemeClr val="tx1"/>
                </a:solidFill>
                <a:latin typeface="Arial" charset="0"/>
                <a:ea typeface="+mn-ea"/>
                <a:cs typeface="+mn-cs"/>
              </a:rPr>
              <a:t/>
            </a:r>
            <a:br>
              <a:rPr lang="en-US" sz="2000" dirty="0">
                <a:solidFill>
                  <a:schemeClr val="tx1"/>
                </a:solidFill>
                <a:latin typeface="Arial" charset="0"/>
                <a:ea typeface="+mn-ea"/>
                <a:cs typeface="+mn-cs"/>
              </a:rPr>
            </a:br>
            <a:r>
              <a:rPr lang="en-US" sz="2000" dirty="0" smtClean="0">
                <a:solidFill>
                  <a:schemeClr val="tx1"/>
                </a:solidFill>
                <a:latin typeface="Arial" charset="0"/>
                <a:ea typeface="+mn-ea"/>
                <a:cs typeface="+mn-cs"/>
              </a:rPr>
              <a:t>Role for Biomarker of PD-L1 expression to help decide?</a:t>
            </a:r>
            <a:br>
              <a:rPr lang="en-US" sz="2000" dirty="0" smtClean="0">
                <a:solidFill>
                  <a:schemeClr val="tx1"/>
                </a:solidFill>
                <a:latin typeface="Arial" charset="0"/>
                <a:ea typeface="+mn-ea"/>
                <a:cs typeface="+mn-cs"/>
              </a:rPr>
            </a:br>
            <a:r>
              <a:rPr lang="en-US" sz="2000" dirty="0">
                <a:solidFill>
                  <a:schemeClr val="tx1"/>
                </a:solidFill>
                <a:latin typeface="Arial" charset="0"/>
                <a:ea typeface="+mn-ea"/>
                <a:cs typeface="+mn-cs"/>
              </a:rPr>
              <a:t/>
            </a:r>
            <a:br>
              <a:rPr lang="en-US" sz="2000" dirty="0">
                <a:solidFill>
                  <a:schemeClr val="tx1"/>
                </a:solidFill>
                <a:latin typeface="Arial" charset="0"/>
                <a:ea typeface="+mn-ea"/>
                <a:cs typeface="+mn-cs"/>
              </a:rPr>
            </a:br>
            <a:r>
              <a:rPr lang="en-US" sz="2000" dirty="0" smtClean="0">
                <a:solidFill>
                  <a:schemeClr val="tx1"/>
                </a:solidFill>
                <a:latin typeface="Arial" charset="0"/>
                <a:ea typeface="+mn-ea"/>
                <a:cs typeface="+mn-cs"/>
              </a:rPr>
              <a:t>More trials needed</a:t>
            </a:r>
            <a:r>
              <a:rPr lang="en-US" sz="2000" dirty="0">
                <a:solidFill>
                  <a:schemeClr val="tx1"/>
                </a:solidFill>
                <a:latin typeface="Arial" charset="0"/>
                <a:ea typeface="+mn-ea"/>
                <a:cs typeface="+mn-cs"/>
              </a:rPr>
              <a:t/>
            </a:r>
            <a:br>
              <a:rPr lang="en-US" sz="2000" dirty="0">
                <a:solidFill>
                  <a:schemeClr val="tx1"/>
                </a:solidFill>
                <a:latin typeface="Arial" charset="0"/>
                <a:ea typeface="+mn-ea"/>
                <a:cs typeface="+mn-cs"/>
              </a:rPr>
            </a:br>
            <a:r>
              <a:rPr lang="en-US" sz="2000" kern="1200" dirty="0" smtClean="0">
                <a:solidFill>
                  <a:schemeClr val="tx1"/>
                </a:solidFill>
                <a:latin typeface="Arial" charset="0"/>
                <a:ea typeface="+mn-ea"/>
                <a:cs typeface="+mn-cs"/>
              </a:rPr>
              <a:t/>
            </a:r>
            <a:br>
              <a:rPr lang="en-US" sz="2000" kern="1200" dirty="0" smtClean="0">
                <a:solidFill>
                  <a:schemeClr val="tx1"/>
                </a:solidFill>
                <a:latin typeface="Arial" charset="0"/>
                <a:ea typeface="+mn-ea"/>
                <a:cs typeface="+mn-cs"/>
              </a:rPr>
            </a:br>
            <a:r>
              <a:rPr lang="en-US" sz="2400" b="1" dirty="0">
                <a:latin typeface="Arial" charset="0"/>
                <a:ea typeface="+mn-ea"/>
                <a:cs typeface="+mn-cs"/>
              </a:rPr>
              <a:t/>
            </a:r>
            <a:br>
              <a:rPr lang="en-US" sz="2400" b="1" dirty="0">
                <a:latin typeface="Arial" charset="0"/>
                <a:ea typeface="+mn-ea"/>
                <a:cs typeface="+mn-cs"/>
              </a:rPr>
            </a:br>
            <a:r>
              <a:rPr lang="en-US" sz="2400" b="1" dirty="0" smtClean="0">
                <a:latin typeface="Arial" charset="0"/>
                <a:ea typeface="+mn-ea"/>
                <a:cs typeface="+mn-cs"/>
              </a:rPr>
              <a:t/>
            </a:r>
            <a:br>
              <a:rPr lang="en-US" sz="2400" b="1" dirty="0" smtClean="0">
                <a:latin typeface="Arial" charset="0"/>
                <a:ea typeface="+mn-ea"/>
                <a:cs typeface="+mn-cs"/>
              </a:rPr>
            </a:br>
            <a:endParaRPr lang="en-US" sz="2400" b="1" kern="1200" dirty="0">
              <a:solidFill>
                <a:schemeClr val="tx1"/>
              </a:solidFill>
              <a:latin typeface="Arial" charset="0"/>
              <a:ea typeface="+mn-ea"/>
              <a:cs typeface="+mn-cs"/>
            </a:endParaRPr>
          </a:p>
        </p:txBody>
      </p:sp>
      <p:sp>
        <p:nvSpPr>
          <p:cNvPr id="7" name="Title 1"/>
          <p:cNvSpPr txBox="1">
            <a:spLocks/>
          </p:cNvSpPr>
          <p:nvPr/>
        </p:nvSpPr>
        <p:spPr bwMode="auto">
          <a:xfrm>
            <a:off x="180114" y="4857750"/>
            <a:ext cx="8839199" cy="285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endParaRPr lang="en-US" sz="1200" kern="1200" dirty="0">
              <a:solidFill>
                <a:schemeClr val="tx1"/>
              </a:solidFill>
              <a:latin typeface="Arial" charset="0"/>
              <a:ea typeface="+mn-ea"/>
              <a:cs typeface="+mn-cs"/>
            </a:endParaRPr>
          </a:p>
        </p:txBody>
      </p:sp>
      <p:sp>
        <p:nvSpPr>
          <p:cNvPr id="3" name="TextBox 2"/>
          <p:cNvSpPr txBox="1"/>
          <p:nvPr/>
        </p:nvSpPr>
        <p:spPr>
          <a:xfrm>
            <a:off x="548114" y="188711"/>
            <a:ext cx="2587755" cy="1077218"/>
          </a:xfrm>
          <a:prstGeom prst="rect">
            <a:avLst/>
          </a:prstGeom>
          <a:noFill/>
        </p:spPr>
        <p:txBody>
          <a:bodyPr wrap="square" rtlCol="0">
            <a:spAutoFit/>
          </a:bodyPr>
          <a:lstStyle/>
          <a:p>
            <a:pPr algn="ctr"/>
            <a:r>
              <a:rPr lang="en-US" sz="3200" dirty="0">
                <a:solidFill>
                  <a:schemeClr val="accent1"/>
                </a:solidFill>
                <a:latin typeface="+mj-lt"/>
                <a:ea typeface="ＭＳ Ｐゴシック" pitchFamily="34" charset="-128"/>
                <a:cs typeface="+mj-cs"/>
              </a:rPr>
              <a:t>Conclusions</a:t>
            </a:r>
            <a:br>
              <a:rPr lang="en-US" sz="3200" dirty="0">
                <a:solidFill>
                  <a:schemeClr val="accent1"/>
                </a:solidFill>
                <a:latin typeface="+mj-lt"/>
                <a:ea typeface="ＭＳ Ｐゴシック" pitchFamily="34" charset="-128"/>
                <a:cs typeface="+mj-cs"/>
              </a:rPr>
            </a:br>
            <a:endParaRPr lang="en-US" sz="3200" dirty="0">
              <a:solidFill>
                <a:schemeClr val="accent1"/>
              </a:solidFill>
              <a:latin typeface="+mj-lt"/>
              <a:ea typeface="ＭＳ Ｐゴシック" pitchFamily="34" charset="-128"/>
              <a:cs typeface="+mj-cs"/>
            </a:endParaRPr>
          </a:p>
        </p:txBody>
      </p:sp>
    </p:spTree>
    <p:extLst>
      <p:ext uri="{BB962C8B-B14F-4D97-AF65-F5344CB8AC3E}">
        <p14:creationId xmlns:p14="http://schemas.microsoft.com/office/powerpoint/2010/main" xmlns="" val="3720775290"/>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68163" y="1876435"/>
            <a:ext cx="4179473" cy="1199993"/>
          </a:xfrm>
        </p:spPr>
        <p:txBody>
          <a:bodyPr/>
          <a:lstStyle/>
          <a:p>
            <a:r>
              <a:rPr lang="en-US" sz="4800" dirty="0" smtClean="0"/>
              <a:t>Audience Questions</a:t>
            </a:r>
            <a:endParaRPr lang="en-US" sz="4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1148530" y="643940"/>
            <a:ext cx="7195370" cy="3711786"/>
            <a:chOff x="36512" y="571500"/>
            <a:chExt cx="8666532" cy="6129343"/>
          </a:xfrm>
        </p:grpSpPr>
        <p:sp>
          <p:nvSpPr>
            <p:cNvPr id="178181" name="Oval 2"/>
            <p:cNvSpPr>
              <a:spLocks noChangeArrowheads="1"/>
            </p:cNvSpPr>
            <p:nvPr/>
          </p:nvSpPr>
          <p:spPr bwMode="auto">
            <a:xfrm>
              <a:off x="2829451" y="1106487"/>
              <a:ext cx="5867401" cy="3733799"/>
            </a:xfrm>
            <a:prstGeom prst="ellipse">
              <a:avLst/>
            </a:prstGeom>
            <a:gradFill rotWithShape="1">
              <a:gsLst>
                <a:gs pos="0">
                  <a:srgbClr val="FF9900"/>
                </a:gs>
                <a:gs pos="100000">
                  <a:srgbClr val="764700"/>
                </a:gs>
              </a:gsLst>
              <a:path path="shape">
                <a:fillToRect l="50000" t="50000" r="50000" b="50000"/>
              </a:path>
            </a:gradFill>
            <a:ln w="28575">
              <a:solidFill>
                <a:schemeClr val="tx1"/>
              </a:solidFill>
              <a:round/>
              <a:headEnd/>
              <a:tailEnd/>
            </a:ln>
          </p:spPr>
          <p:txBody>
            <a:bodyPr wrap="none" anchor="ctr"/>
            <a:lstStyle/>
            <a:p>
              <a:endParaRPr lang="en-US" baseline="-25000">
                <a:solidFill>
                  <a:srgbClr val="000000"/>
                </a:solidFill>
                <a:latin typeface="Times" charset="0"/>
              </a:endParaRPr>
            </a:p>
          </p:txBody>
        </p:sp>
        <p:sp>
          <p:nvSpPr>
            <p:cNvPr id="178182" name="Oval 3"/>
            <p:cNvSpPr>
              <a:spLocks noChangeArrowheads="1"/>
            </p:cNvSpPr>
            <p:nvPr/>
          </p:nvSpPr>
          <p:spPr bwMode="auto">
            <a:xfrm>
              <a:off x="4714875" y="3543300"/>
              <a:ext cx="2819400" cy="1143000"/>
            </a:xfrm>
            <a:prstGeom prst="ellipse">
              <a:avLst/>
            </a:prstGeom>
            <a:solidFill>
              <a:schemeClr val="accent1"/>
            </a:solidFill>
            <a:ln w="9525">
              <a:solidFill>
                <a:schemeClr val="tx1"/>
              </a:solidFill>
              <a:round/>
              <a:headEnd/>
              <a:tailEnd/>
            </a:ln>
          </p:spPr>
          <p:txBody>
            <a:bodyPr wrap="none" anchor="ctr"/>
            <a:lstStyle/>
            <a:p>
              <a:endParaRPr lang="en-US" baseline="-25000">
                <a:solidFill>
                  <a:srgbClr val="000000"/>
                </a:solidFill>
                <a:latin typeface="Times" charset="0"/>
              </a:endParaRPr>
            </a:p>
          </p:txBody>
        </p:sp>
        <p:sp>
          <p:nvSpPr>
            <p:cNvPr id="178183" name="AutoShape 4"/>
            <p:cNvSpPr>
              <a:spLocks noChangeArrowheads="1"/>
            </p:cNvSpPr>
            <p:nvPr/>
          </p:nvSpPr>
          <p:spPr bwMode="auto">
            <a:xfrm>
              <a:off x="5629275" y="3848100"/>
              <a:ext cx="381000" cy="685800"/>
            </a:xfrm>
            <a:prstGeom prst="curvedRightArrow">
              <a:avLst>
                <a:gd name="adj1" fmla="val 36000"/>
                <a:gd name="adj2" fmla="val 72000"/>
                <a:gd name="adj3" fmla="val 33333"/>
              </a:avLst>
            </a:prstGeom>
            <a:solidFill>
              <a:srgbClr val="FF0000"/>
            </a:solidFill>
            <a:ln w="9525">
              <a:solidFill>
                <a:schemeClr val="tx1"/>
              </a:solidFill>
              <a:miter lim="800000"/>
              <a:headEnd/>
              <a:tailEnd/>
            </a:ln>
          </p:spPr>
          <p:txBody>
            <a:bodyPr wrap="none" anchor="ctr"/>
            <a:lstStyle/>
            <a:p>
              <a:endParaRPr lang="en-US" baseline="-25000">
                <a:solidFill>
                  <a:srgbClr val="000000"/>
                </a:solidFill>
                <a:latin typeface="Times" charset="0"/>
              </a:endParaRPr>
            </a:p>
          </p:txBody>
        </p:sp>
        <p:sp>
          <p:nvSpPr>
            <p:cNvPr id="178184" name="AutoShape 5"/>
            <p:cNvSpPr>
              <a:spLocks noChangeArrowheads="1"/>
            </p:cNvSpPr>
            <p:nvPr/>
          </p:nvSpPr>
          <p:spPr bwMode="auto">
            <a:xfrm flipH="1" flipV="1">
              <a:off x="6086475" y="3771900"/>
              <a:ext cx="381000" cy="685800"/>
            </a:xfrm>
            <a:prstGeom prst="curvedRightArrow">
              <a:avLst>
                <a:gd name="adj1" fmla="val 36000"/>
                <a:gd name="adj2" fmla="val 72000"/>
                <a:gd name="adj3" fmla="val 33333"/>
              </a:avLst>
            </a:prstGeom>
            <a:solidFill>
              <a:srgbClr val="FF0000"/>
            </a:solidFill>
            <a:ln w="9525">
              <a:solidFill>
                <a:schemeClr val="tx1"/>
              </a:solidFill>
              <a:miter lim="800000"/>
              <a:headEnd/>
              <a:tailEnd/>
            </a:ln>
          </p:spPr>
          <p:txBody>
            <a:bodyPr rot="10800000" wrap="none" anchor="ctr"/>
            <a:lstStyle/>
            <a:p>
              <a:endParaRPr lang="en-US" baseline="-25000">
                <a:solidFill>
                  <a:srgbClr val="000000"/>
                </a:solidFill>
                <a:latin typeface="Times" charset="0"/>
              </a:endParaRPr>
            </a:p>
          </p:txBody>
        </p:sp>
        <p:sp>
          <p:nvSpPr>
            <p:cNvPr id="178185" name="AutoShape 6"/>
            <p:cNvSpPr>
              <a:spLocks noChangeArrowheads="1"/>
            </p:cNvSpPr>
            <p:nvPr/>
          </p:nvSpPr>
          <p:spPr bwMode="auto">
            <a:xfrm flipV="1">
              <a:off x="6010275" y="4533900"/>
              <a:ext cx="228600" cy="762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0000"/>
            </a:solidFill>
            <a:ln w="9525">
              <a:solidFill>
                <a:schemeClr val="tx1"/>
              </a:solidFill>
              <a:miter lim="800000"/>
              <a:headEnd/>
              <a:tailEnd/>
            </a:ln>
          </p:spPr>
          <p:txBody>
            <a:bodyPr rot="10800000" wrap="none" anchor="ctr"/>
            <a:lstStyle/>
            <a:p>
              <a:endParaRPr lang="en-US"/>
            </a:p>
          </p:txBody>
        </p:sp>
        <p:sp>
          <p:nvSpPr>
            <p:cNvPr id="178186" name="Text Box 15"/>
            <p:cNvSpPr txBox="1">
              <a:spLocks noChangeArrowheads="1"/>
            </p:cNvSpPr>
            <p:nvPr/>
          </p:nvSpPr>
          <p:spPr bwMode="auto">
            <a:xfrm>
              <a:off x="6365504" y="4926424"/>
              <a:ext cx="2337540" cy="145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2000" dirty="0" err="1">
                  <a:solidFill>
                    <a:srgbClr val="000000"/>
                  </a:solidFill>
                  <a:cs typeface="Arial" charset="0"/>
                </a:rPr>
                <a:t>Oncogenic</a:t>
              </a:r>
              <a:r>
                <a:rPr lang="en-US" sz="2000" dirty="0">
                  <a:solidFill>
                    <a:srgbClr val="000000"/>
                  </a:solidFill>
                  <a:cs typeface="Arial" charset="0"/>
                </a:rPr>
                <a:t> cell </a:t>
              </a:r>
            </a:p>
            <a:p>
              <a:pPr algn="ctr"/>
              <a:r>
                <a:rPr lang="en-US" sz="2000" dirty="0">
                  <a:solidFill>
                    <a:srgbClr val="000000"/>
                  </a:solidFill>
                  <a:cs typeface="Arial" charset="0"/>
                </a:rPr>
                <a:t>proliferation </a:t>
              </a:r>
            </a:p>
            <a:p>
              <a:pPr algn="ctr"/>
              <a:r>
                <a:rPr lang="en-US" sz="2000" dirty="0">
                  <a:solidFill>
                    <a:srgbClr val="000000"/>
                  </a:solidFill>
                  <a:cs typeface="Arial" charset="0"/>
                </a:rPr>
                <a:t>and survival</a:t>
              </a:r>
            </a:p>
          </p:txBody>
        </p:sp>
        <p:grpSp>
          <p:nvGrpSpPr>
            <p:cNvPr id="4" name="Group 8"/>
            <p:cNvGrpSpPr>
              <a:grpSpLocks/>
            </p:cNvGrpSpPr>
            <p:nvPr/>
          </p:nvGrpSpPr>
          <p:grpSpPr bwMode="auto">
            <a:xfrm>
              <a:off x="4913313" y="571500"/>
              <a:ext cx="1292225" cy="3200400"/>
              <a:chOff x="3095" y="72"/>
              <a:chExt cx="814" cy="2016"/>
            </a:xfrm>
          </p:grpSpPr>
          <p:sp>
            <p:nvSpPr>
              <p:cNvPr id="178247" name="Oval 7"/>
              <p:cNvSpPr>
                <a:spLocks noChangeArrowheads="1"/>
              </p:cNvSpPr>
              <p:nvPr/>
            </p:nvSpPr>
            <p:spPr bwMode="auto">
              <a:xfrm>
                <a:off x="3318" y="744"/>
                <a:ext cx="591" cy="367"/>
              </a:xfrm>
              <a:prstGeom prst="ellipse">
                <a:avLst/>
              </a:prstGeom>
              <a:gradFill rotWithShape="1">
                <a:gsLst>
                  <a:gs pos="0">
                    <a:srgbClr val="FFFFFF"/>
                  </a:gs>
                  <a:gs pos="100000">
                    <a:srgbClr val="FF0066"/>
                  </a:gs>
                </a:gsLst>
                <a:path path="shape">
                  <a:fillToRect l="50000" t="50000" r="50000" b="50000"/>
                </a:path>
              </a:gradFill>
              <a:ln w="12700">
                <a:solidFill>
                  <a:schemeClr val="tx1"/>
                </a:solidFill>
                <a:round/>
                <a:headEnd/>
                <a:tailEnd/>
              </a:ln>
            </p:spPr>
            <p:txBody>
              <a:bodyPr wrap="none" lIns="90487" tIns="44450" rIns="90487" bIns="44450" anchor="ctr"/>
              <a:lstStyle/>
              <a:p>
                <a:pPr algn="ctr"/>
                <a:r>
                  <a:rPr lang="en-US">
                    <a:solidFill>
                      <a:srgbClr val="000000"/>
                    </a:solidFill>
                    <a:cs typeface="Arial" charset="0"/>
                  </a:rPr>
                  <a:t>BRAF</a:t>
                </a:r>
              </a:p>
            </p:txBody>
          </p:sp>
          <p:sp>
            <p:nvSpPr>
              <p:cNvPr id="178248" name="Oval 8"/>
              <p:cNvSpPr>
                <a:spLocks noChangeArrowheads="1"/>
              </p:cNvSpPr>
              <p:nvPr/>
            </p:nvSpPr>
            <p:spPr bwMode="auto">
              <a:xfrm>
                <a:off x="3364" y="1080"/>
                <a:ext cx="499" cy="310"/>
              </a:xfrm>
              <a:prstGeom prst="ellipse">
                <a:avLst/>
              </a:prstGeom>
              <a:gradFill rotWithShape="1">
                <a:gsLst>
                  <a:gs pos="0">
                    <a:srgbClr val="FFFFFF"/>
                  </a:gs>
                  <a:gs pos="100000">
                    <a:srgbClr val="C0C0C0"/>
                  </a:gs>
                </a:gsLst>
                <a:path path="shape">
                  <a:fillToRect l="50000" t="50000" r="50000" b="50000"/>
                </a:path>
              </a:gradFill>
              <a:ln w="12700">
                <a:solidFill>
                  <a:schemeClr val="tx1"/>
                </a:solidFill>
                <a:round/>
                <a:headEnd/>
                <a:tailEnd/>
              </a:ln>
            </p:spPr>
            <p:txBody>
              <a:bodyPr wrap="none" lIns="90487" tIns="44450" rIns="90487" bIns="44450" anchor="ctr"/>
              <a:lstStyle/>
              <a:p>
                <a:pPr algn="ctr"/>
                <a:r>
                  <a:rPr lang="en-US">
                    <a:solidFill>
                      <a:srgbClr val="000000"/>
                    </a:solidFill>
                    <a:cs typeface="Arial" charset="0"/>
                  </a:rPr>
                  <a:t>MEK</a:t>
                </a:r>
              </a:p>
            </p:txBody>
          </p:sp>
          <p:sp>
            <p:nvSpPr>
              <p:cNvPr id="178249" name="Oval 9"/>
              <p:cNvSpPr>
                <a:spLocks noChangeArrowheads="1"/>
              </p:cNvSpPr>
              <p:nvPr/>
            </p:nvSpPr>
            <p:spPr bwMode="auto">
              <a:xfrm>
                <a:off x="3365" y="1368"/>
                <a:ext cx="498" cy="311"/>
              </a:xfrm>
              <a:prstGeom prst="ellipse">
                <a:avLst/>
              </a:prstGeom>
              <a:gradFill rotWithShape="1">
                <a:gsLst>
                  <a:gs pos="0">
                    <a:srgbClr val="FFFFFF"/>
                  </a:gs>
                  <a:gs pos="100000">
                    <a:schemeClr val="hlink"/>
                  </a:gs>
                </a:gsLst>
                <a:path path="shape">
                  <a:fillToRect l="50000" t="50000" r="50000" b="50000"/>
                </a:path>
              </a:gradFill>
              <a:ln w="12700">
                <a:solidFill>
                  <a:schemeClr val="tx1"/>
                </a:solidFill>
                <a:round/>
                <a:headEnd/>
                <a:tailEnd/>
              </a:ln>
            </p:spPr>
            <p:txBody>
              <a:bodyPr wrap="none" lIns="90487" tIns="44450" rIns="90487" bIns="44450" anchor="ctr"/>
              <a:lstStyle/>
              <a:p>
                <a:pPr algn="ctr"/>
                <a:r>
                  <a:rPr lang="en-US">
                    <a:solidFill>
                      <a:srgbClr val="000000"/>
                    </a:solidFill>
                    <a:cs typeface="Arial" charset="0"/>
                  </a:rPr>
                  <a:t>ERK</a:t>
                </a:r>
              </a:p>
            </p:txBody>
          </p:sp>
          <p:sp>
            <p:nvSpPr>
              <p:cNvPr id="178250" name="Oval 10"/>
              <p:cNvSpPr>
                <a:spLocks noChangeArrowheads="1"/>
              </p:cNvSpPr>
              <p:nvPr/>
            </p:nvSpPr>
            <p:spPr bwMode="auto">
              <a:xfrm>
                <a:off x="3095" y="216"/>
                <a:ext cx="183" cy="410"/>
              </a:xfrm>
              <a:prstGeom prst="ellipse">
                <a:avLst/>
              </a:prstGeom>
              <a:solidFill>
                <a:srgbClr val="3333CC"/>
              </a:solidFill>
              <a:ln w="12700">
                <a:solidFill>
                  <a:schemeClr val="tx1"/>
                </a:solidFill>
                <a:round/>
                <a:headEnd/>
                <a:tailEnd/>
              </a:ln>
            </p:spPr>
            <p:txBody>
              <a:bodyPr wrap="none" anchor="ctr"/>
              <a:lstStyle/>
              <a:p>
                <a:endParaRPr lang="en-US" baseline="-25000">
                  <a:solidFill>
                    <a:srgbClr val="000000"/>
                  </a:solidFill>
                  <a:latin typeface="Times" charset="0"/>
                </a:endParaRPr>
              </a:p>
            </p:txBody>
          </p:sp>
          <p:sp>
            <p:nvSpPr>
              <p:cNvPr id="178251" name="Oval 11"/>
              <p:cNvSpPr>
                <a:spLocks noChangeArrowheads="1"/>
              </p:cNvSpPr>
              <p:nvPr/>
            </p:nvSpPr>
            <p:spPr bwMode="auto">
              <a:xfrm>
                <a:off x="3219" y="216"/>
                <a:ext cx="183" cy="410"/>
              </a:xfrm>
              <a:prstGeom prst="ellipse">
                <a:avLst/>
              </a:prstGeom>
              <a:solidFill>
                <a:srgbClr val="3333CC"/>
              </a:solidFill>
              <a:ln w="12700">
                <a:solidFill>
                  <a:schemeClr val="tx1"/>
                </a:solidFill>
                <a:round/>
                <a:headEnd/>
                <a:tailEnd/>
              </a:ln>
            </p:spPr>
            <p:txBody>
              <a:bodyPr wrap="none" lIns="90487" tIns="44450" rIns="90487" bIns="44450" anchor="ctr"/>
              <a:lstStyle/>
              <a:p>
                <a:pPr algn="ctr"/>
                <a:endParaRPr lang="en-US" sz="1400" baseline="-25000">
                  <a:solidFill>
                    <a:srgbClr val="808080"/>
                  </a:solidFill>
                  <a:latin typeface="Times" charset="0"/>
                  <a:cs typeface="Arial" charset="0"/>
                </a:endParaRPr>
              </a:p>
              <a:p>
                <a:pPr algn="ctr"/>
                <a:endParaRPr lang="en-US" sz="1400" baseline="-25000">
                  <a:solidFill>
                    <a:srgbClr val="808080"/>
                  </a:solidFill>
                  <a:latin typeface="Times" charset="0"/>
                  <a:cs typeface="Arial" charset="0"/>
                </a:endParaRPr>
              </a:p>
            </p:txBody>
          </p:sp>
          <p:sp>
            <p:nvSpPr>
              <p:cNvPr id="178252" name="Rectangle 12"/>
              <p:cNvSpPr>
                <a:spLocks noChangeArrowheads="1"/>
              </p:cNvSpPr>
              <p:nvPr/>
            </p:nvSpPr>
            <p:spPr bwMode="auto">
              <a:xfrm>
                <a:off x="3114" y="360"/>
                <a:ext cx="261" cy="122"/>
              </a:xfrm>
              <a:prstGeom prst="rect">
                <a:avLst/>
              </a:prstGeom>
              <a:solidFill>
                <a:srgbClr val="3333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a:solidFill>
                      <a:srgbClr val="FFFFFF"/>
                    </a:solidFill>
                    <a:cs typeface="Arial" charset="0"/>
                  </a:rPr>
                  <a:t>cKit</a:t>
                </a:r>
              </a:p>
            </p:txBody>
          </p:sp>
          <p:sp>
            <p:nvSpPr>
              <p:cNvPr id="20493" name="Oval 13"/>
              <p:cNvSpPr>
                <a:spLocks noChangeArrowheads="1"/>
              </p:cNvSpPr>
              <p:nvPr/>
            </p:nvSpPr>
            <p:spPr bwMode="auto">
              <a:xfrm>
                <a:off x="3316" y="409"/>
                <a:ext cx="593" cy="373"/>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12700" algn="ctr">
                <a:solidFill>
                  <a:schemeClr val="tx1"/>
                </a:solidFill>
                <a:round/>
                <a:headEnd/>
                <a:tailEnd/>
              </a:ln>
              <a:effectLst/>
            </p:spPr>
            <p:txBody>
              <a:bodyPr wrap="none" lIns="90487" tIns="44450" rIns="90487" bIns="44450" anchor="ctr"/>
              <a:lstStyle/>
              <a:p>
                <a:pPr algn="ctr">
                  <a:defRPr/>
                </a:pPr>
                <a:r>
                  <a:rPr lang="en-US" dirty="0">
                    <a:solidFill>
                      <a:srgbClr val="FFFF00"/>
                    </a:solidFill>
                    <a:cs typeface="Arial" charset="0"/>
                  </a:rPr>
                  <a:t>NRAS</a:t>
                </a:r>
              </a:p>
            </p:txBody>
          </p:sp>
          <p:sp>
            <p:nvSpPr>
              <p:cNvPr id="178254" name="AutoShape 14"/>
              <p:cNvSpPr>
                <a:spLocks noChangeArrowheads="1"/>
              </p:cNvSpPr>
              <p:nvPr/>
            </p:nvSpPr>
            <p:spPr bwMode="auto">
              <a:xfrm>
                <a:off x="3494" y="1704"/>
                <a:ext cx="240" cy="384"/>
              </a:xfrm>
              <a:prstGeom prst="downArrow">
                <a:avLst>
                  <a:gd name="adj1" fmla="val 50000"/>
                  <a:gd name="adj2" fmla="val 40000"/>
                </a:avLst>
              </a:prstGeom>
              <a:solidFill>
                <a:srgbClr val="FF0000"/>
              </a:solidFill>
              <a:ln w="9525">
                <a:solidFill>
                  <a:schemeClr val="tx1"/>
                </a:solidFill>
                <a:miter lim="800000"/>
                <a:headEnd/>
                <a:tailEnd/>
              </a:ln>
            </p:spPr>
            <p:txBody>
              <a:bodyPr vert="eaVert" wrap="none" anchor="ctr"/>
              <a:lstStyle/>
              <a:p>
                <a:pPr algn="ctr"/>
                <a:endParaRPr lang="en-US" baseline="-25000">
                  <a:solidFill>
                    <a:srgbClr val="FF0000"/>
                  </a:solidFill>
                  <a:latin typeface="Times" charset="0"/>
                </a:endParaRPr>
              </a:p>
            </p:txBody>
          </p:sp>
          <p:sp>
            <p:nvSpPr>
              <p:cNvPr id="20553" name="AutoShape 73"/>
              <p:cNvSpPr>
                <a:spLocks noChangeArrowheads="1"/>
              </p:cNvSpPr>
              <p:nvPr/>
            </p:nvSpPr>
            <p:spPr bwMode="auto">
              <a:xfrm>
                <a:off x="3278" y="72"/>
                <a:ext cx="143" cy="144"/>
              </a:xfrm>
              <a:prstGeom prst="star5">
                <a:avLst/>
              </a:prstGeom>
              <a:solidFill>
                <a:srgbClr val="FF0000"/>
              </a:solidFill>
              <a:ln w="9525">
                <a:solidFill>
                  <a:schemeClr val="tx1"/>
                </a:solidFill>
                <a:miter lim="800000"/>
                <a:headEnd/>
                <a:tailEnd/>
              </a:ln>
              <a:effectLst/>
            </p:spPr>
            <p:txBody>
              <a:bodyPr wrap="none" anchor="ctr"/>
              <a:lstStyle/>
              <a:p>
                <a:pPr>
                  <a:defRPr/>
                </a:pPr>
                <a:endParaRPr lang="en-US" baseline="-25000">
                  <a:solidFill>
                    <a:srgbClr val="000000"/>
                  </a:solidFill>
                  <a:latin typeface="Times" charset="0"/>
                </a:endParaRPr>
              </a:p>
            </p:txBody>
          </p:sp>
          <p:sp>
            <p:nvSpPr>
              <p:cNvPr id="20554" name="AutoShape 74"/>
              <p:cNvSpPr>
                <a:spLocks noChangeArrowheads="1"/>
              </p:cNvSpPr>
              <p:nvPr/>
            </p:nvSpPr>
            <p:spPr bwMode="auto">
              <a:xfrm>
                <a:off x="3714" y="337"/>
                <a:ext cx="144" cy="145"/>
              </a:xfrm>
              <a:prstGeom prst="star5">
                <a:avLst/>
              </a:prstGeom>
              <a:solidFill>
                <a:srgbClr val="FF0000"/>
              </a:solidFill>
              <a:ln w="9525">
                <a:solidFill>
                  <a:schemeClr val="tx1"/>
                </a:solidFill>
                <a:miter lim="800000"/>
                <a:headEnd/>
                <a:tailEnd/>
              </a:ln>
              <a:effectLst/>
            </p:spPr>
            <p:txBody>
              <a:bodyPr wrap="none" anchor="ctr"/>
              <a:lstStyle/>
              <a:p>
                <a:pPr>
                  <a:defRPr/>
                </a:pPr>
                <a:endParaRPr lang="en-US" baseline="-25000">
                  <a:solidFill>
                    <a:srgbClr val="000000"/>
                  </a:solidFill>
                  <a:latin typeface="Times" charset="0"/>
                </a:endParaRPr>
              </a:p>
            </p:txBody>
          </p:sp>
          <p:sp>
            <p:nvSpPr>
              <p:cNvPr id="20555" name="AutoShape 75"/>
              <p:cNvSpPr>
                <a:spLocks noChangeArrowheads="1"/>
              </p:cNvSpPr>
              <p:nvPr/>
            </p:nvSpPr>
            <p:spPr bwMode="auto">
              <a:xfrm>
                <a:off x="3762" y="782"/>
                <a:ext cx="144" cy="149"/>
              </a:xfrm>
              <a:prstGeom prst="star5">
                <a:avLst/>
              </a:prstGeom>
              <a:solidFill>
                <a:srgbClr val="FF0000"/>
              </a:solidFill>
              <a:ln w="9525">
                <a:solidFill>
                  <a:schemeClr val="tx1"/>
                </a:solidFill>
                <a:miter lim="800000"/>
                <a:headEnd/>
                <a:tailEnd/>
              </a:ln>
              <a:effectLst/>
            </p:spPr>
            <p:txBody>
              <a:bodyPr wrap="none" anchor="ctr"/>
              <a:lstStyle/>
              <a:p>
                <a:pPr>
                  <a:defRPr/>
                </a:pPr>
                <a:endParaRPr lang="en-US" baseline="-25000">
                  <a:solidFill>
                    <a:srgbClr val="000000"/>
                  </a:solidFill>
                  <a:latin typeface="Times" charset="0"/>
                </a:endParaRPr>
              </a:p>
            </p:txBody>
          </p:sp>
        </p:grpSp>
        <p:grpSp>
          <p:nvGrpSpPr>
            <p:cNvPr id="5" name="Group 20"/>
            <p:cNvGrpSpPr>
              <a:grpSpLocks/>
            </p:cNvGrpSpPr>
            <p:nvPr/>
          </p:nvGrpSpPr>
          <p:grpSpPr bwMode="auto">
            <a:xfrm>
              <a:off x="533400" y="4114800"/>
              <a:ext cx="5126073" cy="2365375"/>
              <a:chOff x="336" y="2304"/>
              <a:chExt cx="3229" cy="1490"/>
            </a:xfrm>
          </p:grpSpPr>
          <p:sp>
            <p:nvSpPr>
              <p:cNvPr id="178234" name="Text Box 18"/>
              <p:cNvSpPr txBox="1">
                <a:spLocks noChangeArrowheads="1"/>
              </p:cNvSpPr>
              <p:nvPr/>
            </p:nvSpPr>
            <p:spPr bwMode="auto">
              <a:xfrm>
                <a:off x="1770" y="2597"/>
                <a:ext cx="1795" cy="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2000" dirty="0">
                    <a:solidFill>
                      <a:srgbClr val="000000"/>
                    </a:solidFill>
                    <a:cs typeface="Arial" charset="0"/>
                  </a:rPr>
                  <a:t>Antitumor immune </a:t>
                </a:r>
              </a:p>
              <a:p>
                <a:pPr algn="ctr"/>
                <a:r>
                  <a:rPr lang="en-US" sz="2000" dirty="0">
                    <a:solidFill>
                      <a:srgbClr val="000000"/>
                    </a:solidFill>
                    <a:cs typeface="Arial" charset="0"/>
                  </a:rPr>
                  <a:t>response</a:t>
                </a:r>
              </a:p>
            </p:txBody>
          </p:sp>
          <p:sp>
            <p:nvSpPr>
              <p:cNvPr id="178235" name="AutoShape 19"/>
              <p:cNvSpPr>
                <a:spLocks noChangeArrowheads="1"/>
              </p:cNvSpPr>
              <p:nvPr/>
            </p:nvSpPr>
            <p:spPr bwMode="auto">
              <a:xfrm rot="-3211160">
                <a:off x="1722" y="2448"/>
                <a:ext cx="480" cy="192"/>
              </a:xfrm>
              <a:prstGeom prst="rightArrow">
                <a:avLst>
                  <a:gd name="adj1" fmla="val 50000"/>
                  <a:gd name="adj2" fmla="val 62500"/>
                </a:avLst>
              </a:prstGeom>
              <a:solidFill>
                <a:srgbClr val="008000"/>
              </a:solidFill>
              <a:ln w="9525">
                <a:solidFill>
                  <a:schemeClr val="tx1"/>
                </a:solidFill>
                <a:miter lim="800000"/>
                <a:headEnd/>
                <a:tailEnd/>
              </a:ln>
            </p:spPr>
            <p:txBody>
              <a:bodyPr wrap="none" anchor="ctr"/>
              <a:lstStyle/>
              <a:p>
                <a:endParaRPr lang="en-US" sz="2000">
                  <a:solidFill>
                    <a:srgbClr val="FFFFFF"/>
                  </a:solidFill>
                  <a:cs typeface="Arial" charset="0"/>
                </a:endParaRPr>
              </a:p>
            </p:txBody>
          </p:sp>
          <p:grpSp>
            <p:nvGrpSpPr>
              <p:cNvPr id="6" name="Group 21"/>
              <p:cNvGrpSpPr>
                <a:grpSpLocks/>
              </p:cNvGrpSpPr>
              <p:nvPr/>
            </p:nvGrpSpPr>
            <p:grpSpPr bwMode="auto">
              <a:xfrm rot="1506576">
                <a:off x="1429" y="2642"/>
                <a:ext cx="267" cy="458"/>
                <a:chOff x="1286" y="2712"/>
                <a:chExt cx="267" cy="458"/>
              </a:xfrm>
            </p:grpSpPr>
            <p:sp>
              <p:nvSpPr>
                <p:cNvPr id="178243" name="Freeform 22"/>
                <p:cNvSpPr>
                  <a:spLocks/>
                </p:cNvSpPr>
                <p:nvPr/>
              </p:nvSpPr>
              <p:spPr bwMode="blackGray">
                <a:xfrm rot="-3991544">
                  <a:off x="1176" y="2834"/>
                  <a:ext cx="360" cy="139"/>
                </a:xfrm>
                <a:custGeom>
                  <a:avLst/>
                  <a:gdLst>
                    <a:gd name="T0" fmla="*/ 2147483647 w 98"/>
                    <a:gd name="T1" fmla="*/ 2147483647 h 37"/>
                    <a:gd name="T2" fmla="*/ 2147483647 w 98"/>
                    <a:gd name="T3" fmla="*/ 2147483647 h 37"/>
                    <a:gd name="T4" fmla="*/ 2147483647 w 98"/>
                    <a:gd name="T5" fmla="*/ 2147483647 h 37"/>
                    <a:gd name="T6" fmla="*/ 2147483647 w 98"/>
                    <a:gd name="T7" fmla="*/ 2147483647 h 37"/>
                    <a:gd name="T8" fmla="*/ 2147483647 w 98"/>
                    <a:gd name="T9" fmla="*/ 2147483647 h 37"/>
                    <a:gd name="T10" fmla="*/ 2147483647 w 98"/>
                    <a:gd name="T11" fmla="*/ 2147483647 h 37"/>
                    <a:gd name="T12" fmla="*/ 2147483647 w 98"/>
                    <a:gd name="T13" fmla="*/ 2147483647 h 37"/>
                    <a:gd name="T14" fmla="*/ 2147483647 w 98"/>
                    <a:gd name="T15" fmla="*/ 2147483647 h 37"/>
                    <a:gd name="T16" fmla="*/ 2147483647 w 98"/>
                    <a:gd name="T17" fmla="*/ 2147483647 h 37"/>
                    <a:gd name="T18" fmla="*/ 2147483647 w 98"/>
                    <a:gd name="T19" fmla="*/ 2147483647 h 37"/>
                    <a:gd name="T20" fmla="*/ 2147483647 w 98"/>
                    <a:gd name="T21" fmla="*/ 2147483647 h 37"/>
                    <a:gd name="T22" fmla="*/ 0 w 98"/>
                    <a:gd name="T23" fmla="*/ 2147483647 h 37"/>
                    <a:gd name="T24" fmla="*/ 0 w 98"/>
                    <a:gd name="T25" fmla="*/ 2147483647 h 37"/>
                    <a:gd name="T26" fmla="*/ 2147483647 w 98"/>
                    <a:gd name="T27" fmla="*/ 2147483647 h 37"/>
                    <a:gd name="T28" fmla="*/ 2147483647 w 98"/>
                    <a:gd name="T29" fmla="*/ 2147483647 h 37"/>
                    <a:gd name="T30" fmla="*/ 2147483647 w 98"/>
                    <a:gd name="T31" fmla="*/ 2147483647 h 37"/>
                    <a:gd name="T32" fmla="*/ 2147483647 w 98"/>
                    <a:gd name="T33" fmla="*/ 0 h 37"/>
                    <a:gd name="T34" fmla="*/ 2147483647 w 98"/>
                    <a:gd name="T35" fmla="*/ 0 h 37"/>
                    <a:gd name="T36" fmla="*/ 2147483647 w 98"/>
                    <a:gd name="T37" fmla="*/ 2147483647 h 37"/>
                    <a:gd name="T38" fmla="*/ 2147483647 w 98"/>
                    <a:gd name="T39" fmla="*/ 2147483647 h 37"/>
                    <a:gd name="T40" fmla="*/ 2147483647 w 98"/>
                    <a:gd name="T41" fmla="*/ 2147483647 h 37"/>
                    <a:gd name="T42" fmla="*/ 2147483647 w 98"/>
                    <a:gd name="T43" fmla="*/ 2147483647 h 37"/>
                    <a:gd name="T44" fmla="*/ 2147483647 w 98"/>
                    <a:gd name="T45" fmla="*/ 2147483647 h 37"/>
                    <a:gd name="T46" fmla="*/ 2147483647 w 98"/>
                    <a:gd name="T47" fmla="*/ 2147483647 h 37"/>
                    <a:gd name="T48" fmla="*/ 2147483647 w 98"/>
                    <a:gd name="T49" fmla="*/ 2147483647 h 37"/>
                    <a:gd name="T50" fmla="*/ 2147483647 w 98"/>
                    <a:gd name="T51" fmla="*/ 2147483647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7"/>
                    <a:gd name="T80" fmla="*/ 98 w 98"/>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7">
                      <a:moveTo>
                        <a:pt x="98" y="27"/>
                      </a:moveTo>
                      <a:lnTo>
                        <a:pt x="96" y="31"/>
                      </a:lnTo>
                      <a:lnTo>
                        <a:pt x="93" y="34"/>
                      </a:lnTo>
                      <a:lnTo>
                        <a:pt x="86" y="36"/>
                      </a:lnTo>
                      <a:lnTo>
                        <a:pt x="82" y="37"/>
                      </a:lnTo>
                      <a:lnTo>
                        <a:pt x="65" y="37"/>
                      </a:lnTo>
                      <a:lnTo>
                        <a:pt x="46" y="36"/>
                      </a:lnTo>
                      <a:lnTo>
                        <a:pt x="26" y="31"/>
                      </a:lnTo>
                      <a:lnTo>
                        <a:pt x="12" y="24"/>
                      </a:lnTo>
                      <a:lnTo>
                        <a:pt x="7" y="19"/>
                      </a:lnTo>
                      <a:lnTo>
                        <a:pt x="4" y="16"/>
                      </a:lnTo>
                      <a:lnTo>
                        <a:pt x="0" y="13"/>
                      </a:lnTo>
                      <a:lnTo>
                        <a:pt x="0" y="10"/>
                      </a:lnTo>
                      <a:lnTo>
                        <a:pt x="2" y="6"/>
                      </a:lnTo>
                      <a:lnTo>
                        <a:pt x="5" y="3"/>
                      </a:lnTo>
                      <a:lnTo>
                        <a:pt x="10" y="2"/>
                      </a:lnTo>
                      <a:lnTo>
                        <a:pt x="17" y="0"/>
                      </a:lnTo>
                      <a:lnTo>
                        <a:pt x="33" y="0"/>
                      </a:lnTo>
                      <a:lnTo>
                        <a:pt x="52" y="2"/>
                      </a:lnTo>
                      <a:lnTo>
                        <a:pt x="70" y="6"/>
                      </a:lnTo>
                      <a:lnTo>
                        <a:pt x="85" y="13"/>
                      </a:lnTo>
                      <a:lnTo>
                        <a:pt x="91" y="18"/>
                      </a:lnTo>
                      <a:lnTo>
                        <a:pt x="95" y="21"/>
                      </a:lnTo>
                      <a:lnTo>
                        <a:pt x="96" y="24"/>
                      </a:lnTo>
                      <a:lnTo>
                        <a:pt x="96" y="27"/>
                      </a:lnTo>
                      <a:lnTo>
                        <a:pt x="98" y="27"/>
                      </a:lnTo>
                      <a:close/>
                    </a:path>
                  </a:pathLst>
                </a:custGeom>
                <a:solidFill>
                  <a:srgbClr val="8ED4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8244" name="Freeform 23"/>
                <p:cNvSpPr>
                  <a:spLocks/>
                </p:cNvSpPr>
                <p:nvPr/>
              </p:nvSpPr>
              <p:spPr bwMode="blackGray">
                <a:xfrm rot="-3991544">
                  <a:off x="1192" y="2822"/>
                  <a:ext cx="360" cy="140"/>
                </a:xfrm>
                <a:custGeom>
                  <a:avLst/>
                  <a:gdLst>
                    <a:gd name="T0" fmla="*/ 2147483647 w 97"/>
                    <a:gd name="T1" fmla="*/ 2147483647 h 37"/>
                    <a:gd name="T2" fmla="*/ 2147483647 w 97"/>
                    <a:gd name="T3" fmla="*/ 2147483647 h 37"/>
                    <a:gd name="T4" fmla="*/ 2147483647 w 97"/>
                    <a:gd name="T5" fmla="*/ 2147483647 h 37"/>
                    <a:gd name="T6" fmla="*/ 2147483647 w 97"/>
                    <a:gd name="T7" fmla="*/ 2147483647 h 37"/>
                    <a:gd name="T8" fmla="*/ 2147483647 w 97"/>
                    <a:gd name="T9" fmla="*/ 2147483647 h 37"/>
                    <a:gd name="T10" fmla="*/ 2147483647 w 97"/>
                    <a:gd name="T11" fmla="*/ 2147483647 h 37"/>
                    <a:gd name="T12" fmla="*/ 2147483647 w 97"/>
                    <a:gd name="T13" fmla="*/ 2147483647 h 37"/>
                    <a:gd name="T14" fmla="*/ 2147483647 w 97"/>
                    <a:gd name="T15" fmla="*/ 2147483647 h 37"/>
                    <a:gd name="T16" fmla="*/ 2147483647 w 97"/>
                    <a:gd name="T17" fmla="*/ 2147483647 h 37"/>
                    <a:gd name="T18" fmla="*/ 2147483647 w 97"/>
                    <a:gd name="T19" fmla="*/ 2147483647 h 37"/>
                    <a:gd name="T20" fmla="*/ 2147483647 w 97"/>
                    <a:gd name="T21" fmla="*/ 2147483647 h 37"/>
                    <a:gd name="T22" fmla="*/ 0 w 97"/>
                    <a:gd name="T23" fmla="*/ 2147483647 h 37"/>
                    <a:gd name="T24" fmla="*/ 0 w 97"/>
                    <a:gd name="T25" fmla="*/ 2147483647 h 37"/>
                    <a:gd name="T26" fmla="*/ 2147483647 w 97"/>
                    <a:gd name="T27" fmla="*/ 2147483647 h 37"/>
                    <a:gd name="T28" fmla="*/ 2147483647 w 97"/>
                    <a:gd name="T29" fmla="*/ 2147483647 h 37"/>
                    <a:gd name="T30" fmla="*/ 2147483647 w 97"/>
                    <a:gd name="T31" fmla="*/ 2147483647 h 37"/>
                    <a:gd name="T32" fmla="*/ 2147483647 w 97"/>
                    <a:gd name="T33" fmla="*/ 0 h 37"/>
                    <a:gd name="T34" fmla="*/ 2147483647 w 97"/>
                    <a:gd name="T35" fmla="*/ 0 h 37"/>
                    <a:gd name="T36" fmla="*/ 2147483647 w 97"/>
                    <a:gd name="T37" fmla="*/ 2147483647 h 37"/>
                    <a:gd name="T38" fmla="*/ 2147483647 w 97"/>
                    <a:gd name="T39" fmla="*/ 2147483647 h 37"/>
                    <a:gd name="T40" fmla="*/ 2147483647 w 97"/>
                    <a:gd name="T41" fmla="*/ 2147483647 h 37"/>
                    <a:gd name="T42" fmla="*/ 2147483647 w 97"/>
                    <a:gd name="T43" fmla="*/ 2147483647 h 37"/>
                    <a:gd name="T44" fmla="*/ 2147483647 w 97"/>
                    <a:gd name="T45" fmla="*/ 2147483647 h 37"/>
                    <a:gd name="T46" fmla="*/ 2147483647 w 97"/>
                    <a:gd name="T47" fmla="*/ 2147483647 h 37"/>
                    <a:gd name="T48" fmla="*/ 2147483647 w 97"/>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37"/>
                    <a:gd name="T77" fmla="*/ 97 w 97"/>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37">
                      <a:moveTo>
                        <a:pt x="97" y="28"/>
                      </a:moveTo>
                      <a:lnTo>
                        <a:pt x="95" y="31"/>
                      </a:lnTo>
                      <a:lnTo>
                        <a:pt x="92" y="34"/>
                      </a:lnTo>
                      <a:lnTo>
                        <a:pt x="86" y="36"/>
                      </a:lnTo>
                      <a:lnTo>
                        <a:pt x="81" y="37"/>
                      </a:lnTo>
                      <a:lnTo>
                        <a:pt x="65" y="37"/>
                      </a:lnTo>
                      <a:lnTo>
                        <a:pt x="45" y="36"/>
                      </a:lnTo>
                      <a:lnTo>
                        <a:pt x="26" y="31"/>
                      </a:lnTo>
                      <a:lnTo>
                        <a:pt x="11" y="24"/>
                      </a:lnTo>
                      <a:lnTo>
                        <a:pt x="6" y="20"/>
                      </a:lnTo>
                      <a:lnTo>
                        <a:pt x="3" y="16"/>
                      </a:lnTo>
                      <a:lnTo>
                        <a:pt x="0" y="13"/>
                      </a:lnTo>
                      <a:lnTo>
                        <a:pt x="0" y="10"/>
                      </a:lnTo>
                      <a:lnTo>
                        <a:pt x="1" y="7"/>
                      </a:lnTo>
                      <a:lnTo>
                        <a:pt x="4" y="3"/>
                      </a:lnTo>
                      <a:lnTo>
                        <a:pt x="9" y="2"/>
                      </a:lnTo>
                      <a:lnTo>
                        <a:pt x="16" y="0"/>
                      </a:lnTo>
                      <a:lnTo>
                        <a:pt x="32" y="0"/>
                      </a:lnTo>
                      <a:lnTo>
                        <a:pt x="52" y="2"/>
                      </a:lnTo>
                      <a:lnTo>
                        <a:pt x="69" y="7"/>
                      </a:lnTo>
                      <a:lnTo>
                        <a:pt x="84" y="13"/>
                      </a:lnTo>
                      <a:lnTo>
                        <a:pt x="91" y="18"/>
                      </a:lnTo>
                      <a:lnTo>
                        <a:pt x="94" y="21"/>
                      </a:lnTo>
                      <a:lnTo>
                        <a:pt x="95" y="24"/>
                      </a:lnTo>
                      <a:lnTo>
                        <a:pt x="97" y="28"/>
                      </a:lnTo>
                      <a:close/>
                    </a:path>
                  </a:pathLst>
                </a:custGeom>
                <a:noFill/>
                <a:ln w="9525">
                  <a:solidFill>
                    <a:srgbClr val="1A79B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8245" name="Freeform 24"/>
                <p:cNvSpPr>
                  <a:spLocks/>
                </p:cNvSpPr>
                <p:nvPr/>
              </p:nvSpPr>
              <p:spPr bwMode="blackGray">
                <a:xfrm rot="-3991544">
                  <a:off x="1281" y="2916"/>
                  <a:ext cx="365" cy="144"/>
                </a:xfrm>
                <a:custGeom>
                  <a:avLst/>
                  <a:gdLst>
                    <a:gd name="T0" fmla="*/ 2147483647 w 98"/>
                    <a:gd name="T1" fmla="*/ 2147483647 h 39"/>
                    <a:gd name="T2" fmla="*/ 2147483647 w 98"/>
                    <a:gd name="T3" fmla="*/ 2147483647 h 39"/>
                    <a:gd name="T4" fmla="*/ 2147483647 w 98"/>
                    <a:gd name="T5" fmla="*/ 2147483647 h 39"/>
                    <a:gd name="T6" fmla="*/ 2147483647 w 98"/>
                    <a:gd name="T7" fmla="*/ 2147483647 h 39"/>
                    <a:gd name="T8" fmla="*/ 2147483647 w 98"/>
                    <a:gd name="T9" fmla="*/ 2147483647 h 39"/>
                    <a:gd name="T10" fmla="*/ 2147483647 w 98"/>
                    <a:gd name="T11" fmla="*/ 2147483647 h 39"/>
                    <a:gd name="T12" fmla="*/ 2147483647 w 98"/>
                    <a:gd name="T13" fmla="*/ 2147483647 h 39"/>
                    <a:gd name="T14" fmla="*/ 2147483647 w 98"/>
                    <a:gd name="T15" fmla="*/ 2147483647 h 39"/>
                    <a:gd name="T16" fmla="*/ 2147483647 w 98"/>
                    <a:gd name="T17" fmla="*/ 2147483647 h 39"/>
                    <a:gd name="T18" fmla="*/ 2147483647 w 98"/>
                    <a:gd name="T19" fmla="*/ 2147483647 h 39"/>
                    <a:gd name="T20" fmla="*/ 2147483647 w 98"/>
                    <a:gd name="T21" fmla="*/ 2147483647 h 39"/>
                    <a:gd name="T22" fmla="*/ 0 w 98"/>
                    <a:gd name="T23" fmla="*/ 2147483647 h 39"/>
                    <a:gd name="T24" fmla="*/ 0 w 98"/>
                    <a:gd name="T25" fmla="*/ 2147483647 h 39"/>
                    <a:gd name="T26" fmla="*/ 2147483647 w 98"/>
                    <a:gd name="T27" fmla="*/ 2147483647 h 39"/>
                    <a:gd name="T28" fmla="*/ 2147483647 w 98"/>
                    <a:gd name="T29" fmla="*/ 2147483647 h 39"/>
                    <a:gd name="T30" fmla="*/ 2147483647 w 98"/>
                    <a:gd name="T31" fmla="*/ 2147483647 h 39"/>
                    <a:gd name="T32" fmla="*/ 2147483647 w 98"/>
                    <a:gd name="T33" fmla="*/ 0 h 39"/>
                    <a:gd name="T34" fmla="*/ 2147483647 w 98"/>
                    <a:gd name="T35" fmla="*/ 0 h 39"/>
                    <a:gd name="T36" fmla="*/ 2147483647 w 98"/>
                    <a:gd name="T37" fmla="*/ 2147483647 h 39"/>
                    <a:gd name="T38" fmla="*/ 2147483647 w 98"/>
                    <a:gd name="T39" fmla="*/ 2147483647 h 39"/>
                    <a:gd name="T40" fmla="*/ 2147483647 w 98"/>
                    <a:gd name="T41" fmla="*/ 2147483647 h 39"/>
                    <a:gd name="T42" fmla="*/ 2147483647 w 98"/>
                    <a:gd name="T43" fmla="*/ 2147483647 h 39"/>
                    <a:gd name="T44" fmla="*/ 2147483647 w 98"/>
                    <a:gd name="T45" fmla="*/ 2147483647 h 39"/>
                    <a:gd name="T46" fmla="*/ 2147483647 w 98"/>
                    <a:gd name="T47" fmla="*/ 2147483647 h 39"/>
                    <a:gd name="T48" fmla="*/ 2147483647 w 98"/>
                    <a:gd name="T49" fmla="*/ 2147483647 h 39"/>
                    <a:gd name="T50" fmla="*/ 2147483647 w 98"/>
                    <a:gd name="T51" fmla="*/ 2147483647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9"/>
                    <a:gd name="T80" fmla="*/ 98 w 98"/>
                    <a:gd name="T81" fmla="*/ 39 h 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9">
                      <a:moveTo>
                        <a:pt x="98" y="29"/>
                      </a:moveTo>
                      <a:lnTo>
                        <a:pt x="96" y="32"/>
                      </a:lnTo>
                      <a:lnTo>
                        <a:pt x="93" y="34"/>
                      </a:lnTo>
                      <a:lnTo>
                        <a:pt x="88" y="36"/>
                      </a:lnTo>
                      <a:lnTo>
                        <a:pt x="81" y="37"/>
                      </a:lnTo>
                      <a:lnTo>
                        <a:pt x="65" y="39"/>
                      </a:lnTo>
                      <a:lnTo>
                        <a:pt x="46" y="36"/>
                      </a:lnTo>
                      <a:lnTo>
                        <a:pt x="26" y="31"/>
                      </a:lnTo>
                      <a:lnTo>
                        <a:pt x="12" y="24"/>
                      </a:lnTo>
                      <a:lnTo>
                        <a:pt x="7" y="21"/>
                      </a:lnTo>
                      <a:lnTo>
                        <a:pt x="3" y="16"/>
                      </a:lnTo>
                      <a:lnTo>
                        <a:pt x="0" y="13"/>
                      </a:lnTo>
                      <a:lnTo>
                        <a:pt x="0" y="10"/>
                      </a:lnTo>
                      <a:lnTo>
                        <a:pt x="2" y="6"/>
                      </a:lnTo>
                      <a:lnTo>
                        <a:pt x="5" y="3"/>
                      </a:lnTo>
                      <a:lnTo>
                        <a:pt x="10" y="2"/>
                      </a:lnTo>
                      <a:lnTo>
                        <a:pt x="16" y="0"/>
                      </a:lnTo>
                      <a:lnTo>
                        <a:pt x="33" y="0"/>
                      </a:lnTo>
                      <a:lnTo>
                        <a:pt x="52" y="3"/>
                      </a:lnTo>
                      <a:lnTo>
                        <a:pt x="70" y="8"/>
                      </a:lnTo>
                      <a:lnTo>
                        <a:pt x="85" y="15"/>
                      </a:lnTo>
                      <a:lnTo>
                        <a:pt x="91" y="18"/>
                      </a:lnTo>
                      <a:lnTo>
                        <a:pt x="94" y="21"/>
                      </a:lnTo>
                      <a:lnTo>
                        <a:pt x="98" y="26"/>
                      </a:lnTo>
                      <a:lnTo>
                        <a:pt x="98" y="28"/>
                      </a:lnTo>
                      <a:lnTo>
                        <a:pt x="98" y="29"/>
                      </a:lnTo>
                      <a:close/>
                    </a:path>
                  </a:pathLst>
                </a:custGeom>
                <a:solidFill>
                  <a:srgbClr val="8ED4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8246" name="Freeform 25"/>
                <p:cNvSpPr>
                  <a:spLocks/>
                </p:cNvSpPr>
                <p:nvPr/>
              </p:nvSpPr>
              <p:spPr bwMode="blackGray">
                <a:xfrm rot="-3991544">
                  <a:off x="1299" y="2904"/>
                  <a:ext cx="360" cy="149"/>
                </a:xfrm>
                <a:custGeom>
                  <a:avLst/>
                  <a:gdLst>
                    <a:gd name="T0" fmla="*/ 2147483647 w 98"/>
                    <a:gd name="T1" fmla="*/ 2147483647 h 39"/>
                    <a:gd name="T2" fmla="*/ 2147483647 w 98"/>
                    <a:gd name="T3" fmla="*/ 2147483647 h 39"/>
                    <a:gd name="T4" fmla="*/ 2147483647 w 98"/>
                    <a:gd name="T5" fmla="*/ 2147483647 h 39"/>
                    <a:gd name="T6" fmla="*/ 2147483647 w 98"/>
                    <a:gd name="T7" fmla="*/ 2147483647 h 39"/>
                    <a:gd name="T8" fmla="*/ 2147483647 w 98"/>
                    <a:gd name="T9" fmla="*/ 2147483647 h 39"/>
                    <a:gd name="T10" fmla="*/ 2147483647 w 98"/>
                    <a:gd name="T11" fmla="*/ 2147483647 h 39"/>
                    <a:gd name="T12" fmla="*/ 2147483647 w 98"/>
                    <a:gd name="T13" fmla="*/ 2147483647 h 39"/>
                    <a:gd name="T14" fmla="*/ 2147483647 w 98"/>
                    <a:gd name="T15" fmla="*/ 2147483647 h 39"/>
                    <a:gd name="T16" fmla="*/ 2147483647 w 98"/>
                    <a:gd name="T17" fmla="*/ 2147483647 h 39"/>
                    <a:gd name="T18" fmla="*/ 2147483647 w 98"/>
                    <a:gd name="T19" fmla="*/ 2147483647 h 39"/>
                    <a:gd name="T20" fmla="*/ 2147483647 w 98"/>
                    <a:gd name="T21" fmla="*/ 2147483647 h 39"/>
                    <a:gd name="T22" fmla="*/ 0 w 98"/>
                    <a:gd name="T23" fmla="*/ 2147483647 h 39"/>
                    <a:gd name="T24" fmla="*/ 0 w 98"/>
                    <a:gd name="T25" fmla="*/ 2147483647 h 39"/>
                    <a:gd name="T26" fmla="*/ 2147483647 w 98"/>
                    <a:gd name="T27" fmla="*/ 2147483647 h 39"/>
                    <a:gd name="T28" fmla="*/ 2147483647 w 98"/>
                    <a:gd name="T29" fmla="*/ 2147483647 h 39"/>
                    <a:gd name="T30" fmla="*/ 2147483647 w 98"/>
                    <a:gd name="T31" fmla="*/ 2147483647 h 39"/>
                    <a:gd name="T32" fmla="*/ 2147483647 w 98"/>
                    <a:gd name="T33" fmla="*/ 0 h 39"/>
                    <a:gd name="T34" fmla="*/ 2147483647 w 98"/>
                    <a:gd name="T35" fmla="*/ 0 h 39"/>
                    <a:gd name="T36" fmla="*/ 2147483647 w 98"/>
                    <a:gd name="T37" fmla="*/ 2147483647 h 39"/>
                    <a:gd name="T38" fmla="*/ 2147483647 w 98"/>
                    <a:gd name="T39" fmla="*/ 2147483647 h 39"/>
                    <a:gd name="T40" fmla="*/ 2147483647 w 98"/>
                    <a:gd name="T41" fmla="*/ 2147483647 h 39"/>
                    <a:gd name="T42" fmla="*/ 2147483647 w 98"/>
                    <a:gd name="T43" fmla="*/ 2147483647 h 39"/>
                    <a:gd name="T44" fmla="*/ 2147483647 w 98"/>
                    <a:gd name="T45" fmla="*/ 2147483647 h 39"/>
                    <a:gd name="T46" fmla="*/ 2147483647 w 98"/>
                    <a:gd name="T47" fmla="*/ 2147483647 h 39"/>
                    <a:gd name="T48" fmla="*/ 2147483647 w 98"/>
                    <a:gd name="T49" fmla="*/ 2147483647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39"/>
                    <a:gd name="T77" fmla="*/ 98 w 98"/>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39">
                      <a:moveTo>
                        <a:pt x="98" y="29"/>
                      </a:moveTo>
                      <a:lnTo>
                        <a:pt x="96" y="33"/>
                      </a:lnTo>
                      <a:lnTo>
                        <a:pt x="93" y="34"/>
                      </a:lnTo>
                      <a:lnTo>
                        <a:pt x="88" y="36"/>
                      </a:lnTo>
                      <a:lnTo>
                        <a:pt x="82" y="38"/>
                      </a:lnTo>
                      <a:lnTo>
                        <a:pt x="65" y="39"/>
                      </a:lnTo>
                      <a:lnTo>
                        <a:pt x="46" y="36"/>
                      </a:lnTo>
                      <a:lnTo>
                        <a:pt x="26" y="31"/>
                      </a:lnTo>
                      <a:lnTo>
                        <a:pt x="12" y="25"/>
                      </a:lnTo>
                      <a:lnTo>
                        <a:pt x="7" y="21"/>
                      </a:lnTo>
                      <a:lnTo>
                        <a:pt x="4" y="16"/>
                      </a:lnTo>
                      <a:lnTo>
                        <a:pt x="0" y="13"/>
                      </a:lnTo>
                      <a:lnTo>
                        <a:pt x="0" y="10"/>
                      </a:lnTo>
                      <a:lnTo>
                        <a:pt x="2" y="7"/>
                      </a:lnTo>
                      <a:lnTo>
                        <a:pt x="5" y="3"/>
                      </a:lnTo>
                      <a:lnTo>
                        <a:pt x="10" y="2"/>
                      </a:lnTo>
                      <a:lnTo>
                        <a:pt x="17" y="0"/>
                      </a:lnTo>
                      <a:lnTo>
                        <a:pt x="33" y="0"/>
                      </a:lnTo>
                      <a:lnTo>
                        <a:pt x="52" y="3"/>
                      </a:lnTo>
                      <a:lnTo>
                        <a:pt x="70" y="8"/>
                      </a:lnTo>
                      <a:lnTo>
                        <a:pt x="85" y="15"/>
                      </a:lnTo>
                      <a:lnTo>
                        <a:pt x="91" y="18"/>
                      </a:lnTo>
                      <a:lnTo>
                        <a:pt x="95" y="21"/>
                      </a:lnTo>
                      <a:lnTo>
                        <a:pt x="98" y="26"/>
                      </a:lnTo>
                      <a:lnTo>
                        <a:pt x="98" y="29"/>
                      </a:lnTo>
                      <a:close/>
                    </a:path>
                  </a:pathLst>
                </a:custGeom>
                <a:noFill/>
                <a:ln w="9525">
                  <a:solidFill>
                    <a:srgbClr val="1A79B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78237" name="Freeform 26"/>
              <p:cNvSpPr>
                <a:spLocks/>
              </p:cNvSpPr>
              <p:nvPr/>
            </p:nvSpPr>
            <p:spPr bwMode="blackGray">
              <a:xfrm rot="2208341">
                <a:off x="404" y="2700"/>
                <a:ext cx="1334" cy="1077"/>
              </a:xfrm>
              <a:custGeom>
                <a:avLst/>
                <a:gdLst>
                  <a:gd name="T0" fmla="*/ 2147483647 w 361"/>
                  <a:gd name="T1" fmla="*/ 2147483647 h 292"/>
                  <a:gd name="T2" fmla="*/ 2147483647 w 361"/>
                  <a:gd name="T3" fmla="*/ 2147483647 h 292"/>
                  <a:gd name="T4" fmla="*/ 2147483647 w 361"/>
                  <a:gd name="T5" fmla="*/ 2147483647 h 292"/>
                  <a:gd name="T6" fmla="*/ 2147483647 w 361"/>
                  <a:gd name="T7" fmla="*/ 2147483647 h 292"/>
                  <a:gd name="T8" fmla="*/ 2147483647 w 361"/>
                  <a:gd name="T9" fmla="*/ 2147483647 h 292"/>
                  <a:gd name="T10" fmla="*/ 2147483647 w 361"/>
                  <a:gd name="T11" fmla="*/ 2147483647 h 292"/>
                  <a:gd name="T12" fmla="*/ 2147483647 w 361"/>
                  <a:gd name="T13" fmla="*/ 2147483647 h 292"/>
                  <a:gd name="T14" fmla="*/ 2147483647 w 361"/>
                  <a:gd name="T15" fmla="*/ 2147483647 h 292"/>
                  <a:gd name="T16" fmla="*/ 2147483647 w 361"/>
                  <a:gd name="T17" fmla="*/ 2147483647 h 292"/>
                  <a:gd name="T18" fmla="*/ 2147483647 w 361"/>
                  <a:gd name="T19" fmla="*/ 2147483647 h 292"/>
                  <a:gd name="T20" fmla="*/ 2147483647 w 361"/>
                  <a:gd name="T21" fmla="*/ 2147483647 h 292"/>
                  <a:gd name="T22" fmla="*/ 2147483647 w 361"/>
                  <a:gd name="T23" fmla="*/ 2147483647 h 292"/>
                  <a:gd name="T24" fmla="*/ 2147483647 w 361"/>
                  <a:gd name="T25" fmla="*/ 2147483647 h 292"/>
                  <a:gd name="T26" fmla="*/ 2147483647 w 361"/>
                  <a:gd name="T27" fmla="*/ 2147483647 h 292"/>
                  <a:gd name="T28" fmla="*/ 2147483647 w 361"/>
                  <a:gd name="T29" fmla="*/ 2147483647 h 292"/>
                  <a:gd name="T30" fmla="*/ 0 w 361"/>
                  <a:gd name="T31" fmla="*/ 2147483647 h 292"/>
                  <a:gd name="T32" fmla="*/ 2147483647 w 361"/>
                  <a:gd name="T33" fmla="*/ 2147483647 h 292"/>
                  <a:gd name="T34" fmla="*/ 2147483647 w 361"/>
                  <a:gd name="T35" fmla="*/ 2147483647 h 292"/>
                  <a:gd name="T36" fmla="*/ 2147483647 w 361"/>
                  <a:gd name="T37" fmla="*/ 2147483647 h 292"/>
                  <a:gd name="T38" fmla="*/ 2147483647 w 361"/>
                  <a:gd name="T39" fmla="*/ 2147483647 h 292"/>
                  <a:gd name="T40" fmla="*/ 2147483647 w 361"/>
                  <a:gd name="T41" fmla="*/ 2147483647 h 292"/>
                  <a:gd name="T42" fmla="*/ 2147483647 w 361"/>
                  <a:gd name="T43" fmla="*/ 2147483647 h 292"/>
                  <a:gd name="T44" fmla="*/ 2147483647 w 361"/>
                  <a:gd name="T45" fmla="*/ 0 h 292"/>
                  <a:gd name="T46" fmla="*/ 2147483647 w 361"/>
                  <a:gd name="T47" fmla="*/ 0 h 292"/>
                  <a:gd name="T48" fmla="*/ 2147483647 w 361"/>
                  <a:gd name="T49" fmla="*/ 2147483647 h 292"/>
                  <a:gd name="T50" fmla="*/ 2147483647 w 361"/>
                  <a:gd name="T51" fmla="*/ 2147483647 h 292"/>
                  <a:gd name="T52" fmla="*/ 2147483647 w 361"/>
                  <a:gd name="T53" fmla="*/ 2147483647 h 292"/>
                  <a:gd name="T54" fmla="*/ 2147483647 w 361"/>
                  <a:gd name="T55" fmla="*/ 2147483647 h 292"/>
                  <a:gd name="T56" fmla="*/ 2147483647 w 361"/>
                  <a:gd name="T57" fmla="*/ 2147483647 h 292"/>
                  <a:gd name="T58" fmla="*/ 2147483647 w 361"/>
                  <a:gd name="T59" fmla="*/ 2147483647 h 292"/>
                  <a:gd name="T60" fmla="*/ 2147483647 w 361"/>
                  <a:gd name="T61" fmla="*/ 2147483647 h 292"/>
                  <a:gd name="T62" fmla="*/ 2147483647 w 361"/>
                  <a:gd name="T63" fmla="*/ 2147483647 h 292"/>
                  <a:gd name="T64" fmla="*/ 2147483647 w 361"/>
                  <a:gd name="T65" fmla="*/ 2147483647 h 2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1"/>
                  <a:gd name="T100" fmla="*/ 0 h 292"/>
                  <a:gd name="T101" fmla="*/ 361 w 361"/>
                  <a:gd name="T102" fmla="*/ 292 h 2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1" h="292">
                    <a:moveTo>
                      <a:pt x="359" y="177"/>
                    </a:moveTo>
                    <a:lnTo>
                      <a:pt x="354" y="192"/>
                    </a:lnTo>
                    <a:lnTo>
                      <a:pt x="349" y="206"/>
                    </a:lnTo>
                    <a:lnTo>
                      <a:pt x="343" y="219"/>
                    </a:lnTo>
                    <a:lnTo>
                      <a:pt x="335" y="231"/>
                    </a:lnTo>
                    <a:lnTo>
                      <a:pt x="325" y="242"/>
                    </a:lnTo>
                    <a:lnTo>
                      <a:pt x="314" y="252"/>
                    </a:lnTo>
                    <a:lnTo>
                      <a:pt x="302" y="261"/>
                    </a:lnTo>
                    <a:lnTo>
                      <a:pt x="288" y="270"/>
                    </a:lnTo>
                    <a:lnTo>
                      <a:pt x="275" y="276"/>
                    </a:lnTo>
                    <a:lnTo>
                      <a:pt x="258" y="282"/>
                    </a:lnTo>
                    <a:lnTo>
                      <a:pt x="242" y="287"/>
                    </a:lnTo>
                    <a:lnTo>
                      <a:pt x="226" y="291"/>
                    </a:lnTo>
                    <a:lnTo>
                      <a:pt x="210" y="292"/>
                    </a:lnTo>
                    <a:lnTo>
                      <a:pt x="192" y="292"/>
                    </a:lnTo>
                    <a:lnTo>
                      <a:pt x="174" y="292"/>
                    </a:lnTo>
                    <a:lnTo>
                      <a:pt x="155" y="289"/>
                    </a:lnTo>
                    <a:lnTo>
                      <a:pt x="137" y="286"/>
                    </a:lnTo>
                    <a:lnTo>
                      <a:pt x="120" y="279"/>
                    </a:lnTo>
                    <a:lnTo>
                      <a:pt x="103" y="273"/>
                    </a:lnTo>
                    <a:lnTo>
                      <a:pt x="88" y="266"/>
                    </a:lnTo>
                    <a:lnTo>
                      <a:pt x="73" y="257"/>
                    </a:lnTo>
                    <a:lnTo>
                      <a:pt x="60" y="247"/>
                    </a:lnTo>
                    <a:lnTo>
                      <a:pt x="47" y="237"/>
                    </a:lnTo>
                    <a:lnTo>
                      <a:pt x="38" y="226"/>
                    </a:lnTo>
                    <a:lnTo>
                      <a:pt x="28" y="213"/>
                    </a:lnTo>
                    <a:lnTo>
                      <a:pt x="18" y="200"/>
                    </a:lnTo>
                    <a:lnTo>
                      <a:pt x="12" y="187"/>
                    </a:lnTo>
                    <a:lnTo>
                      <a:pt x="7" y="172"/>
                    </a:lnTo>
                    <a:lnTo>
                      <a:pt x="4" y="159"/>
                    </a:lnTo>
                    <a:lnTo>
                      <a:pt x="2" y="144"/>
                    </a:lnTo>
                    <a:lnTo>
                      <a:pt x="0" y="130"/>
                    </a:lnTo>
                    <a:lnTo>
                      <a:pt x="2" y="115"/>
                    </a:lnTo>
                    <a:lnTo>
                      <a:pt x="7" y="101"/>
                    </a:lnTo>
                    <a:lnTo>
                      <a:pt x="12" y="86"/>
                    </a:lnTo>
                    <a:lnTo>
                      <a:pt x="18" y="73"/>
                    </a:lnTo>
                    <a:lnTo>
                      <a:pt x="26" y="62"/>
                    </a:lnTo>
                    <a:lnTo>
                      <a:pt x="36" y="50"/>
                    </a:lnTo>
                    <a:lnTo>
                      <a:pt x="47" y="41"/>
                    </a:lnTo>
                    <a:lnTo>
                      <a:pt x="59" y="31"/>
                    </a:lnTo>
                    <a:lnTo>
                      <a:pt x="73" y="23"/>
                    </a:lnTo>
                    <a:lnTo>
                      <a:pt x="86" y="16"/>
                    </a:lnTo>
                    <a:lnTo>
                      <a:pt x="103" y="10"/>
                    </a:lnTo>
                    <a:lnTo>
                      <a:pt x="119" y="5"/>
                    </a:lnTo>
                    <a:lnTo>
                      <a:pt x="135" y="2"/>
                    </a:lnTo>
                    <a:lnTo>
                      <a:pt x="151" y="0"/>
                    </a:lnTo>
                    <a:lnTo>
                      <a:pt x="169" y="0"/>
                    </a:lnTo>
                    <a:lnTo>
                      <a:pt x="187" y="0"/>
                    </a:lnTo>
                    <a:lnTo>
                      <a:pt x="207" y="3"/>
                    </a:lnTo>
                    <a:lnTo>
                      <a:pt x="224" y="6"/>
                    </a:lnTo>
                    <a:lnTo>
                      <a:pt x="241" y="13"/>
                    </a:lnTo>
                    <a:lnTo>
                      <a:pt x="258" y="19"/>
                    </a:lnTo>
                    <a:lnTo>
                      <a:pt x="273" y="26"/>
                    </a:lnTo>
                    <a:lnTo>
                      <a:pt x="288" y="36"/>
                    </a:lnTo>
                    <a:lnTo>
                      <a:pt x="301" y="45"/>
                    </a:lnTo>
                    <a:lnTo>
                      <a:pt x="314" y="55"/>
                    </a:lnTo>
                    <a:lnTo>
                      <a:pt x="323" y="67"/>
                    </a:lnTo>
                    <a:lnTo>
                      <a:pt x="333" y="80"/>
                    </a:lnTo>
                    <a:lnTo>
                      <a:pt x="343" y="93"/>
                    </a:lnTo>
                    <a:lnTo>
                      <a:pt x="349" y="106"/>
                    </a:lnTo>
                    <a:lnTo>
                      <a:pt x="354" y="120"/>
                    </a:lnTo>
                    <a:lnTo>
                      <a:pt x="358" y="133"/>
                    </a:lnTo>
                    <a:lnTo>
                      <a:pt x="359" y="148"/>
                    </a:lnTo>
                    <a:lnTo>
                      <a:pt x="361" y="162"/>
                    </a:lnTo>
                    <a:lnTo>
                      <a:pt x="361" y="177"/>
                    </a:lnTo>
                    <a:lnTo>
                      <a:pt x="359" y="177"/>
                    </a:lnTo>
                    <a:close/>
                  </a:path>
                </a:pathLst>
              </a:custGeom>
              <a:solidFill>
                <a:srgbClr val="8ED4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8238" name="Freeform 27"/>
              <p:cNvSpPr>
                <a:spLocks/>
              </p:cNvSpPr>
              <p:nvPr/>
            </p:nvSpPr>
            <p:spPr bwMode="blackGray">
              <a:xfrm rot="2208341">
                <a:off x="413" y="2722"/>
                <a:ext cx="1329" cy="1072"/>
              </a:xfrm>
              <a:custGeom>
                <a:avLst/>
                <a:gdLst>
                  <a:gd name="T0" fmla="*/ 2147483647 w 360"/>
                  <a:gd name="T1" fmla="*/ 2147483647 h 292"/>
                  <a:gd name="T2" fmla="*/ 2147483647 w 360"/>
                  <a:gd name="T3" fmla="*/ 2147483647 h 292"/>
                  <a:gd name="T4" fmla="*/ 2147483647 w 360"/>
                  <a:gd name="T5" fmla="*/ 2147483647 h 292"/>
                  <a:gd name="T6" fmla="*/ 2147483647 w 360"/>
                  <a:gd name="T7" fmla="*/ 2147483647 h 292"/>
                  <a:gd name="T8" fmla="*/ 2147483647 w 360"/>
                  <a:gd name="T9" fmla="*/ 2147483647 h 292"/>
                  <a:gd name="T10" fmla="*/ 2147483647 w 360"/>
                  <a:gd name="T11" fmla="*/ 2147483647 h 292"/>
                  <a:gd name="T12" fmla="*/ 2147483647 w 360"/>
                  <a:gd name="T13" fmla="*/ 2147483647 h 292"/>
                  <a:gd name="T14" fmla="*/ 2147483647 w 360"/>
                  <a:gd name="T15" fmla="*/ 2147483647 h 292"/>
                  <a:gd name="T16" fmla="*/ 2147483647 w 360"/>
                  <a:gd name="T17" fmla="*/ 2147483647 h 292"/>
                  <a:gd name="T18" fmla="*/ 2147483647 w 360"/>
                  <a:gd name="T19" fmla="*/ 2147483647 h 292"/>
                  <a:gd name="T20" fmla="*/ 2147483647 w 360"/>
                  <a:gd name="T21" fmla="*/ 2147483647 h 292"/>
                  <a:gd name="T22" fmla="*/ 2147483647 w 360"/>
                  <a:gd name="T23" fmla="*/ 2147483647 h 292"/>
                  <a:gd name="T24" fmla="*/ 2147483647 w 360"/>
                  <a:gd name="T25" fmla="*/ 2147483647 h 292"/>
                  <a:gd name="T26" fmla="*/ 2147483647 w 360"/>
                  <a:gd name="T27" fmla="*/ 2147483647 h 292"/>
                  <a:gd name="T28" fmla="*/ 2147483647 w 360"/>
                  <a:gd name="T29" fmla="*/ 2147483647 h 292"/>
                  <a:gd name="T30" fmla="*/ 0 w 360"/>
                  <a:gd name="T31" fmla="*/ 2147483647 h 292"/>
                  <a:gd name="T32" fmla="*/ 2147483647 w 360"/>
                  <a:gd name="T33" fmla="*/ 2147483647 h 292"/>
                  <a:gd name="T34" fmla="*/ 2147483647 w 360"/>
                  <a:gd name="T35" fmla="*/ 2147483647 h 292"/>
                  <a:gd name="T36" fmla="*/ 2147483647 w 360"/>
                  <a:gd name="T37" fmla="*/ 2147483647 h 292"/>
                  <a:gd name="T38" fmla="*/ 2147483647 w 360"/>
                  <a:gd name="T39" fmla="*/ 2147483647 h 292"/>
                  <a:gd name="T40" fmla="*/ 2147483647 w 360"/>
                  <a:gd name="T41" fmla="*/ 2147483647 h 292"/>
                  <a:gd name="T42" fmla="*/ 2147483647 w 360"/>
                  <a:gd name="T43" fmla="*/ 2147483647 h 292"/>
                  <a:gd name="T44" fmla="*/ 2147483647 w 360"/>
                  <a:gd name="T45" fmla="*/ 0 h 292"/>
                  <a:gd name="T46" fmla="*/ 2147483647 w 360"/>
                  <a:gd name="T47" fmla="*/ 0 h 292"/>
                  <a:gd name="T48" fmla="*/ 2147483647 w 360"/>
                  <a:gd name="T49" fmla="*/ 2147483647 h 292"/>
                  <a:gd name="T50" fmla="*/ 2147483647 w 360"/>
                  <a:gd name="T51" fmla="*/ 2147483647 h 292"/>
                  <a:gd name="T52" fmla="*/ 2147483647 w 360"/>
                  <a:gd name="T53" fmla="*/ 2147483647 h 292"/>
                  <a:gd name="T54" fmla="*/ 2147483647 w 360"/>
                  <a:gd name="T55" fmla="*/ 2147483647 h 292"/>
                  <a:gd name="T56" fmla="*/ 2147483647 w 360"/>
                  <a:gd name="T57" fmla="*/ 2147483647 h 292"/>
                  <a:gd name="T58" fmla="*/ 2147483647 w 360"/>
                  <a:gd name="T59" fmla="*/ 2147483647 h 292"/>
                  <a:gd name="T60" fmla="*/ 2147483647 w 360"/>
                  <a:gd name="T61" fmla="*/ 2147483647 h 292"/>
                  <a:gd name="T62" fmla="*/ 2147483647 w 360"/>
                  <a:gd name="T63" fmla="*/ 2147483647 h 2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0"/>
                  <a:gd name="T97" fmla="*/ 0 h 292"/>
                  <a:gd name="T98" fmla="*/ 360 w 360"/>
                  <a:gd name="T99" fmla="*/ 292 h 2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0" h="292">
                    <a:moveTo>
                      <a:pt x="358" y="177"/>
                    </a:moveTo>
                    <a:lnTo>
                      <a:pt x="354" y="192"/>
                    </a:lnTo>
                    <a:lnTo>
                      <a:pt x="349" y="206"/>
                    </a:lnTo>
                    <a:lnTo>
                      <a:pt x="342" y="219"/>
                    </a:lnTo>
                    <a:lnTo>
                      <a:pt x="334" y="231"/>
                    </a:lnTo>
                    <a:lnTo>
                      <a:pt x="324" y="242"/>
                    </a:lnTo>
                    <a:lnTo>
                      <a:pt x="313" y="252"/>
                    </a:lnTo>
                    <a:lnTo>
                      <a:pt x="302" y="262"/>
                    </a:lnTo>
                    <a:lnTo>
                      <a:pt x="287" y="270"/>
                    </a:lnTo>
                    <a:lnTo>
                      <a:pt x="274" y="276"/>
                    </a:lnTo>
                    <a:lnTo>
                      <a:pt x="258" y="283"/>
                    </a:lnTo>
                    <a:lnTo>
                      <a:pt x="241" y="288"/>
                    </a:lnTo>
                    <a:lnTo>
                      <a:pt x="225" y="291"/>
                    </a:lnTo>
                    <a:lnTo>
                      <a:pt x="209" y="292"/>
                    </a:lnTo>
                    <a:lnTo>
                      <a:pt x="191" y="292"/>
                    </a:lnTo>
                    <a:lnTo>
                      <a:pt x="173" y="292"/>
                    </a:lnTo>
                    <a:lnTo>
                      <a:pt x="154" y="289"/>
                    </a:lnTo>
                    <a:lnTo>
                      <a:pt x="136" y="286"/>
                    </a:lnTo>
                    <a:lnTo>
                      <a:pt x="120" y="279"/>
                    </a:lnTo>
                    <a:lnTo>
                      <a:pt x="102" y="273"/>
                    </a:lnTo>
                    <a:lnTo>
                      <a:pt x="87" y="267"/>
                    </a:lnTo>
                    <a:lnTo>
                      <a:pt x="73" y="257"/>
                    </a:lnTo>
                    <a:lnTo>
                      <a:pt x="60" y="247"/>
                    </a:lnTo>
                    <a:lnTo>
                      <a:pt x="47" y="237"/>
                    </a:lnTo>
                    <a:lnTo>
                      <a:pt x="37" y="226"/>
                    </a:lnTo>
                    <a:lnTo>
                      <a:pt x="27" y="213"/>
                    </a:lnTo>
                    <a:lnTo>
                      <a:pt x="17" y="200"/>
                    </a:lnTo>
                    <a:lnTo>
                      <a:pt x="11" y="187"/>
                    </a:lnTo>
                    <a:lnTo>
                      <a:pt x="6" y="172"/>
                    </a:lnTo>
                    <a:lnTo>
                      <a:pt x="3" y="159"/>
                    </a:lnTo>
                    <a:lnTo>
                      <a:pt x="1" y="145"/>
                    </a:lnTo>
                    <a:lnTo>
                      <a:pt x="0" y="130"/>
                    </a:lnTo>
                    <a:lnTo>
                      <a:pt x="1" y="116"/>
                    </a:lnTo>
                    <a:lnTo>
                      <a:pt x="6" y="101"/>
                    </a:lnTo>
                    <a:lnTo>
                      <a:pt x="11" y="86"/>
                    </a:lnTo>
                    <a:lnTo>
                      <a:pt x="17" y="73"/>
                    </a:lnTo>
                    <a:lnTo>
                      <a:pt x="26" y="62"/>
                    </a:lnTo>
                    <a:lnTo>
                      <a:pt x="35" y="51"/>
                    </a:lnTo>
                    <a:lnTo>
                      <a:pt x="47" y="41"/>
                    </a:lnTo>
                    <a:lnTo>
                      <a:pt x="58" y="31"/>
                    </a:lnTo>
                    <a:lnTo>
                      <a:pt x="73" y="23"/>
                    </a:lnTo>
                    <a:lnTo>
                      <a:pt x="86" y="16"/>
                    </a:lnTo>
                    <a:lnTo>
                      <a:pt x="102" y="10"/>
                    </a:lnTo>
                    <a:lnTo>
                      <a:pt x="118" y="5"/>
                    </a:lnTo>
                    <a:lnTo>
                      <a:pt x="134" y="2"/>
                    </a:lnTo>
                    <a:lnTo>
                      <a:pt x="151" y="0"/>
                    </a:lnTo>
                    <a:lnTo>
                      <a:pt x="168" y="0"/>
                    </a:lnTo>
                    <a:lnTo>
                      <a:pt x="186" y="0"/>
                    </a:lnTo>
                    <a:lnTo>
                      <a:pt x="206" y="3"/>
                    </a:lnTo>
                    <a:lnTo>
                      <a:pt x="224" y="7"/>
                    </a:lnTo>
                    <a:lnTo>
                      <a:pt x="240" y="13"/>
                    </a:lnTo>
                    <a:lnTo>
                      <a:pt x="258" y="20"/>
                    </a:lnTo>
                    <a:lnTo>
                      <a:pt x="272" y="26"/>
                    </a:lnTo>
                    <a:lnTo>
                      <a:pt x="287" y="36"/>
                    </a:lnTo>
                    <a:lnTo>
                      <a:pt x="300" y="46"/>
                    </a:lnTo>
                    <a:lnTo>
                      <a:pt x="313" y="55"/>
                    </a:lnTo>
                    <a:lnTo>
                      <a:pt x="323" y="67"/>
                    </a:lnTo>
                    <a:lnTo>
                      <a:pt x="332" y="80"/>
                    </a:lnTo>
                    <a:lnTo>
                      <a:pt x="342" y="93"/>
                    </a:lnTo>
                    <a:lnTo>
                      <a:pt x="349" y="106"/>
                    </a:lnTo>
                    <a:lnTo>
                      <a:pt x="354" y="120"/>
                    </a:lnTo>
                    <a:lnTo>
                      <a:pt x="357" y="133"/>
                    </a:lnTo>
                    <a:lnTo>
                      <a:pt x="358" y="148"/>
                    </a:lnTo>
                    <a:lnTo>
                      <a:pt x="360" y="163"/>
                    </a:lnTo>
                    <a:lnTo>
                      <a:pt x="358" y="177"/>
                    </a:lnTo>
                    <a:close/>
                  </a:path>
                </a:pathLst>
              </a:custGeom>
              <a:noFill/>
              <a:ln w="9525">
                <a:solidFill>
                  <a:srgbClr val="1A79B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8239" name="Freeform 28"/>
              <p:cNvSpPr>
                <a:spLocks/>
              </p:cNvSpPr>
              <p:nvPr/>
            </p:nvSpPr>
            <p:spPr bwMode="blackGray">
              <a:xfrm rot="2208341">
                <a:off x="785" y="3095"/>
                <a:ext cx="645" cy="423"/>
              </a:xfrm>
              <a:custGeom>
                <a:avLst/>
                <a:gdLst>
                  <a:gd name="T0" fmla="*/ 2147483647 w 174"/>
                  <a:gd name="T1" fmla="*/ 2147483647 h 116"/>
                  <a:gd name="T2" fmla="*/ 2147483647 w 174"/>
                  <a:gd name="T3" fmla="*/ 2147483647 h 116"/>
                  <a:gd name="T4" fmla="*/ 2147483647 w 174"/>
                  <a:gd name="T5" fmla="*/ 2147483647 h 116"/>
                  <a:gd name="T6" fmla="*/ 2147483647 w 174"/>
                  <a:gd name="T7" fmla="*/ 2147483647 h 116"/>
                  <a:gd name="T8" fmla="*/ 2147483647 w 174"/>
                  <a:gd name="T9" fmla="*/ 2147483647 h 116"/>
                  <a:gd name="T10" fmla="*/ 2147483647 w 174"/>
                  <a:gd name="T11" fmla="*/ 2147483647 h 116"/>
                  <a:gd name="T12" fmla="*/ 2147483647 w 174"/>
                  <a:gd name="T13" fmla="*/ 0 h 116"/>
                  <a:gd name="T14" fmla="*/ 2147483647 w 174"/>
                  <a:gd name="T15" fmla="*/ 0 h 116"/>
                  <a:gd name="T16" fmla="*/ 2147483647 w 174"/>
                  <a:gd name="T17" fmla="*/ 2147483647 h 116"/>
                  <a:gd name="T18" fmla="*/ 2147483647 w 174"/>
                  <a:gd name="T19" fmla="*/ 2147483647 h 116"/>
                  <a:gd name="T20" fmla="*/ 2147483647 w 174"/>
                  <a:gd name="T21" fmla="*/ 2147483647 h 116"/>
                  <a:gd name="T22" fmla="*/ 2147483647 w 174"/>
                  <a:gd name="T23" fmla="*/ 2147483647 h 116"/>
                  <a:gd name="T24" fmla="*/ 2147483647 w 174"/>
                  <a:gd name="T25" fmla="*/ 2147483647 h 116"/>
                  <a:gd name="T26" fmla="*/ 2147483647 w 174"/>
                  <a:gd name="T27" fmla="*/ 2147483647 h 116"/>
                  <a:gd name="T28" fmla="*/ 2147483647 w 174"/>
                  <a:gd name="T29" fmla="*/ 2147483647 h 116"/>
                  <a:gd name="T30" fmla="*/ 2147483647 w 174"/>
                  <a:gd name="T31" fmla="*/ 2147483647 h 116"/>
                  <a:gd name="T32" fmla="*/ 2147483647 w 174"/>
                  <a:gd name="T33" fmla="*/ 2147483647 h 116"/>
                  <a:gd name="T34" fmla="*/ 2147483647 w 174"/>
                  <a:gd name="T35" fmla="*/ 2147483647 h 116"/>
                  <a:gd name="T36" fmla="*/ 2147483647 w 174"/>
                  <a:gd name="T37" fmla="*/ 2147483647 h 116"/>
                  <a:gd name="T38" fmla="*/ 2147483647 w 174"/>
                  <a:gd name="T39" fmla="*/ 2147483647 h 116"/>
                  <a:gd name="T40" fmla="*/ 2147483647 w 174"/>
                  <a:gd name="T41" fmla="*/ 2147483647 h 116"/>
                  <a:gd name="T42" fmla="*/ 2147483647 w 174"/>
                  <a:gd name="T43" fmla="*/ 2147483647 h 116"/>
                  <a:gd name="T44" fmla="*/ 2147483647 w 174"/>
                  <a:gd name="T45" fmla="*/ 2147483647 h 116"/>
                  <a:gd name="T46" fmla="*/ 2147483647 w 174"/>
                  <a:gd name="T47" fmla="*/ 2147483647 h 116"/>
                  <a:gd name="T48" fmla="*/ 2147483647 w 174"/>
                  <a:gd name="T49" fmla="*/ 2147483647 h 116"/>
                  <a:gd name="T50" fmla="*/ 2147483647 w 174"/>
                  <a:gd name="T51" fmla="*/ 2147483647 h 116"/>
                  <a:gd name="T52" fmla="*/ 2147483647 w 174"/>
                  <a:gd name="T53" fmla="*/ 2147483647 h 116"/>
                  <a:gd name="T54" fmla="*/ 2147483647 w 174"/>
                  <a:gd name="T55" fmla="*/ 2147483647 h 116"/>
                  <a:gd name="T56" fmla="*/ 2147483647 w 174"/>
                  <a:gd name="T57" fmla="*/ 2147483647 h 116"/>
                  <a:gd name="T58" fmla="*/ 2147483647 w 174"/>
                  <a:gd name="T59" fmla="*/ 2147483647 h 116"/>
                  <a:gd name="T60" fmla="*/ 2147483647 w 174"/>
                  <a:gd name="T61" fmla="*/ 2147483647 h 116"/>
                  <a:gd name="T62" fmla="*/ 2147483647 w 174"/>
                  <a:gd name="T63" fmla="*/ 2147483647 h 116"/>
                  <a:gd name="T64" fmla="*/ 2147483647 w 174"/>
                  <a:gd name="T65" fmla="*/ 2147483647 h 116"/>
                  <a:gd name="T66" fmla="*/ 2147483647 w 174"/>
                  <a:gd name="T67" fmla="*/ 2147483647 h 116"/>
                  <a:gd name="T68" fmla="*/ 2147483647 w 174"/>
                  <a:gd name="T69" fmla="*/ 2147483647 h 116"/>
                  <a:gd name="T70" fmla="*/ 2147483647 w 174"/>
                  <a:gd name="T71" fmla="*/ 2147483647 h 116"/>
                  <a:gd name="T72" fmla="*/ 0 w 174"/>
                  <a:gd name="T73" fmla="*/ 2147483647 h 116"/>
                  <a:gd name="T74" fmla="*/ 0 w 174"/>
                  <a:gd name="T75" fmla="*/ 2147483647 h 116"/>
                  <a:gd name="T76" fmla="*/ 2147483647 w 174"/>
                  <a:gd name="T77" fmla="*/ 2147483647 h 116"/>
                  <a:gd name="T78" fmla="*/ 2147483647 w 174"/>
                  <a:gd name="T79" fmla="*/ 2147483647 h 116"/>
                  <a:gd name="T80" fmla="*/ 2147483647 w 174"/>
                  <a:gd name="T81" fmla="*/ 2147483647 h 1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4"/>
                  <a:gd name="T124" fmla="*/ 0 h 116"/>
                  <a:gd name="T125" fmla="*/ 174 w 174"/>
                  <a:gd name="T126" fmla="*/ 116 h 1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4" h="116">
                    <a:moveTo>
                      <a:pt x="5" y="34"/>
                    </a:moveTo>
                    <a:lnTo>
                      <a:pt x="12" y="25"/>
                    </a:lnTo>
                    <a:lnTo>
                      <a:pt x="20" y="17"/>
                    </a:lnTo>
                    <a:lnTo>
                      <a:pt x="30" y="10"/>
                    </a:lnTo>
                    <a:lnTo>
                      <a:pt x="43" y="5"/>
                    </a:lnTo>
                    <a:lnTo>
                      <a:pt x="59" y="2"/>
                    </a:lnTo>
                    <a:lnTo>
                      <a:pt x="77" y="0"/>
                    </a:lnTo>
                    <a:lnTo>
                      <a:pt x="96" y="0"/>
                    </a:lnTo>
                    <a:lnTo>
                      <a:pt x="117" y="4"/>
                    </a:lnTo>
                    <a:lnTo>
                      <a:pt x="132" y="7"/>
                    </a:lnTo>
                    <a:lnTo>
                      <a:pt x="145" y="12"/>
                    </a:lnTo>
                    <a:lnTo>
                      <a:pt x="155" y="17"/>
                    </a:lnTo>
                    <a:lnTo>
                      <a:pt x="163" y="23"/>
                    </a:lnTo>
                    <a:lnTo>
                      <a:pt x="168" y="30"/>
                    </a:lnTo>
                    <a:lnTo>
                      <a:pt x="172" y="34"/>
                    </a:lnTo>
                    <a:lnTo>
                      <a:pt x="174" y="39"/>
                    </a:lnTo>
                    <a:lnTo>
                      <a:pt x="174" y="44"/>
                    </a:lnTo>
                    <a:lnTo>
                      <a:pt x="174" y="49"/>
                    </a:lnTo>
                    <a:lnTo>
                      <a:pt x="172" y="56"/>
                    </a:lnTo>
                    <a:lnTo>
                      <a:pt x="169" y="64"/>
                    </a:lnTo>
                    <a:lnTo>
                      <a:pt x="164" y="73"/>
                    </a:lnTo>
                    <a:lnTo>
                      <a:pt x="155" y="83"/>
                    </a:lnTo>
                    <a:lnTo>
                      <a:pt x="142" y="93"/>
                    </a:lnTo>
                    <a:lnTo>
                      <a:pt x="125" y="101"/>
                    </a:lnTo>
                    <a:lnTo>
                      <a:pt x="104" y="109"/>
                    </a:lnTo>
                    <a:lnTo>
                      <a:pt x="93" y="112"/>
                    </a:lnTo>
                    <a:lnTo>
                      <a:pt x="80" y="116"/>
                    </a:lnTo>
                    <a:lnTo>
                      <a:pt x="69" y="116"/>
                    </a:lnTo>
                    <a:lnTo>
                      <a:pt x="57" y="116"/>
                    </a:lnTo>
                    <a:lnTo>
                      <a:pt x="38" y="111"/>
                    </a:lnTo>
                    <a:lnTo>
                      <a:pt x="30" y="109"/>
                    </a:lnTo>
                    <a:lnTo>
                      <a:pt x="25" y="106"/>
                    </a:lnTo>
                    <a:lnTo>
                      <a:pt x="15" y="99"/>
                    </a:lnTo>
                    <a:lnTo>
                      <a:pt x="8" y="90"/>
                    </a:lnTo>
                    <a:lnTo>
                      <a:pt x="4" y="80"/>
                    </a:lnTo>
                    <a:lnTo>
                      <a:pt x="2" y="70"/>
                    </a:lnTo>
                    <a:lnTo>
                      <a:pt x="0" y="60"/>
                    </a:lnTo>
                    <a:lnTo>
                      <a:pt x="0" y="51"/>
                    </a:lnTo>
                    <a:lnTo>
                      <a:pt x="2" y="41"/>
                    </a:lnTo>
                    <a:lnTo>
                      <a:pt x="4" y="34"/>
                    </a:lnTo>
                    <a:lnTo>
                      <a:pt x="5" y="34"/>
                    </a:lnTo>
                    <a:close/>
                  </a:path>
                </a:pathLst>
              </a:custGeom>
              <a:solidFill>
                <a:srgbClr val="1A79B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8240" name="Freeform 29"/>
              <p:cNvSpPr>
                <a:spLocks/>
              </p:cNvSpPr>
              <p:nvPr/>
            </p:nvSpPr>
            <p:spPr bwMode="blackGray">
              <a:xfrm rot="2208341">
                <a:off x="789" y="3127"/>
                <a:ext cx="645" cy="423"/>
              </a:xfrm>
              <a:custGeom>
                <a:avLst/>
                <a:gdLst>
                  <a:gd name="T0" fmla="*/ 2147483647 w 174"/>
                  <a:gd name="T1" fmla="*/ 2147483647 h 115"/>
                  <a:gd name="T2" fmla="*/ 2147483647 w 174"/>
                  <a:gd name="T3" fmla="*/ 2147483647 h 115"/>
                  <a:gd name="T4" fmla="*/ 2147483647 w 174"/>
                  <a:gd name="T5" fmla="*/ 2147483647 h 115"/>
                  <a:gd name="T6" fmla="*/ 2147483647 w 174"/>
                  <a:gd name="T7" fmla="*/ 2147483647 h 115"/>
                  <a:gd name="T8" fmla="*/ 2147483647 w 174"/>
                  <a:gd name="T9" fmla="*/ 2147483647 h 115"/>
                  <a:gd name="T10" fmla="*/ 2147483647 w 174"/>
                  <a:gd name="T11" fmla="*/ 2147483647 h 115"/>
                  <a:gd name="T12" fmla="*/ 2147483647 w 174"/>
                  <a:gd name="T13" fmla="*/ 0 h 115"/>
                  <a:gd name="T14" fmla="*/ 2147483647 w 174"/>
                  <a:gd name="T15" fmla="*/ 0 h 115"/>
                  <a:gd name="T16" fmla="*/ 2147483647 w 174"/>
                  <a:gd name="T17" fmla="*/ 2147483647 h 115"/>
                  <a:gd name="T18" fmla="*/ 2147483647 w 174"/>
                  <a:gd name="T19" fmla="*/ 2147483647 h 115"/>
                  <a:gd name="T20" fmla="*/ 2147483647 w 174"/>
                  <a:gd name="T21" fmla="*/ 2147483647 h 115"/>
                  <a:gd name="T22" fmla="*/ 2147483647 w 174"/>
                  <a:gd name="T23" fmla="*/ 2147483647 h 115"/>
                  <a:gd name="T24" fmla="*/ 2147483647 w 174"/>
                  <a:gd name="T25" fmla="*/ 2147483647 h 115"/>
                  <a:gd name="T26" fmla="*/ 2147483647 w 174"/>
                  <a:gd name="T27" fmla="*/ 2147483647 h 115"/>
                  <a:gd name="T28" fmla="*/ 2147483647 w 174"/>
                  <a:gd name="T29" fmla="*/ 2147483647 h 115"/>
                  <a:gd name="T30" fmla="*/ 2147483647 w 174"/>
                  <a:gd name="T31" fmla="*/ 2147483647 h 115"/>
                  <a:gd name="T32" fmla="*/ 2147483647 w 174"/>
                  <a:gd name="T33" fmla="*/ 2147483647 h 115"/>
                  <a:gd name="T34" fmla="*/ 2147483647 w 174"/>
                  <a:gd name="T35" fmla="*/ 2147483647 h 115"/>
                  <a:gd name="T36" fmla="*/ 2147483647 w 174"/>
                  <a:gd name="T37" fmla="*/ 2147483647 h 115"/>
                  <a:gd name="T38" fmla="*/ 2147483647 w 174"/>
                  <a:gd name="T39" fmla="*/ 2147483647 h 115"/>
                  <a:gd name="T40" fmla="*/ 2147483647 w 174"/>
                  <a:gd name="T41" fmla="*/ 2147483647 h 115"/>
                  <a:gd name="T42" fmla="*/ 2147483647 w 174"/>
                  <a:gd name="T43" fmla="*/ 2147483647 h 115"/>
                  <a:gd name="T44" fmla="*/ 2147483647 w 174"/>
                  <a:gd name="T45" fmla="*/ 2147483647 h 115"/>
                  <a:gd name="T46" fmla="*/ 2147483647 w 174"/>
                  <a:gd name="T47" fmla="*/ 2147483647 h 115"/>
                  <a:gd name="T48" fmla="*/ 2147483647 w 174"/>
                  <a:gd name="T49" fmla="*/ 2147483647 h 115"/>
                  <a:gd name="T50" fmla="*/ 2147483647 w 174"/>
                  <a:gd name="T51" fmla="*/ 2147483647 h 115"/>
                  <a:gd name="T52" fmla="*/ 2147483647 w 174"/>
                  <a:gd name="T53" fmla="*/ 2147483647 h 115"/>
                  <a:gd name="T54" fmla="*/ 2147483647 w 174"/>
                  <a:gd name="T55" fmla="*/ 2147483647 h 115"/>
                  <a:gd name="T56" fmla="*/ 2147483647 w 174"/>
                  <a:gd name="T57" fmla="*/ 2147483647 h 115"/>
                  <a:gd name="T58" fmla="*/ 2147483647 w 174"/>
                  <a:gd name="T59" fmla="*/ 2147483647 h 115"/>
                  <a:gd name="T60" fmla="*/ 2147483647 w 174"/>
                  <a:gd name="T61" fmla="*/ 2147483647 h 115"/>
                  <a:gd name="T62" fmla="*/ 2147483647 w 174"/>
                  <a:gd name="T63" fmla="*/ 2147483647 h 115"/>
                  <a:gd name="T64" fmla="*/ 2147483647 w 174"/>
                  <a:gd name="T65" fmla="*/ 2147483647 h 115"/>
                  <a:gd name="T66" fmla="*/ 2147483647 w 174"/>
                  <a:gd name="T67" fmla="*/ 2147483647 h 115"/>
                  <a:gd name="T68" fmla="*/ 2147483647 w 174"/>
                  <a:gd name="T69" fmla="*/ 2147483647 h 115"/>
                  <a:gd name="T70" fmla="*/ 2147483647 w 174"/>
                  <a:gd name="T71" fmla="*/ 2147483647 h 115"/>
                  <a:gd name="T72" fmla="*/ 0 w 174"/>
                  <a:gd name="T73" fmla="*/ 2147483647 h 115"/>
                  <a:gd name="T74" fmla="*/ 0 w 174"/>
                  <a:gd name="T75" fmla="*/ 2147483647 h 115"/>
                  <a:gd name="T76" fmla="*/ 2147483647 w 174"/>
                  <a:gd name="T77" fmla="*/ 2147483647 h 115"/>
                  <a:gd name="T78" fmla="*/ 2147483647 w 174"/>
                  <a:gd name="T79" fmla="*/ 2147483647 h 1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4"/>
                  <a:gd name="T121" fmla="*/ 0 h 115"/>
                  <a:gd name="T122" fmla="*/ 174 w 174"/>
                  <a:gd name="T123" fmla="*/ 115 h 1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4" h="115">
                    <a:moveTo>
                      <a:pt x="5" y="34"/>
                    </a:moveTo>
                    <a:lnTo>
                      <a:pt x="11" y="24"/>
                    </a:lnTo>
                    <a:lnTo>
                      <a:pt x="19" y="16"/>
                    </a:lnTo>
                    <a:lnTo>
                      <a:pt x="29" y="10"/>
                    </a:lnTo>
                    <a:lnTo>
                      <a:pt x="42" y="5"/>
                    </a:lnTo>
                    <a:lnTo>
                      <a:pt x="58" y="2"/>
                    </a:lnTo>
                    <a:lnTo>
                      <a:pt x="76" y="0"/>
                    </a:lnTo>
                    <a:lnTo>
                      <a:pt x="96" y="0"/>
                    </a:lnTo>
                    <a:lnTo>
                      <a:pt x="117" y="3"/>
                    </a:lnTo>
                    <a:lnTo>
                      <a:pt x="131" y="6"/>
                    </a:lnTo>
                    <a:lnTo>
                      <a:pt x="144" y="11"/>
                    </a:lnTo>
                    <a:lnTo>
                      <a:pt x="154" y="16"/>
                    </a:lnTo>
                    <a:lnTo>
                      <a:pt x="162" y="23"/>
                    </a:lnTo>
                    <a:lnTo>
                      <a:pt x="167" y="29"/>
                    </a:lnTo>
                    <a:lnTo>
                      <a:pt x="172" y="34"/>
                    </a:lnTo>
                    <a:lnTo>
                      <a:pt x="174" y="39"/>
                    </a:lnTo>
                    <a:lnTo>
                      <a:pt x="174" y="44"/>
                    </a:lnTo>
                    <a:lnTo>
                      <a:pt x="174" y="49"/>
                    </a:lnTo>
                    <a:lnTo>
                      <a:pt x="172" y="55"/>
                    </a:lnTo>
                    <a:lnTo>
                      <a:pt x="169" y="63"/>
                    </a:lnTo>
                    <a:lnTo>
                      <a:pt x="164" y="73"/>
                    </a:lnTo>
                    <a:lnTo>
                      <a:pt x="154" y="83"/>
                    </a:lnTo>
                    <a:lnTo>
                      <a:pt x="141" y="92"/>
                    </a:lnTo>
                    <a:lnTo>
                      <a:pt x="125" y="101"/>
                    </a:lnTo>
                    <a:lnTo>
                      <a:pt x="104" y="109"/>
                    </a:lnTo>
                    <a:lnTo>
                      <a:pt x="92" y="112"/>
                    </a:lnTo>
                    <a:lnTo>
                      <a:pt x="79" y="115"/>
                    </a:lnTo>
                    <a:lnTo>
                      <a:pt x="68" y="115"/>
                    </a:lnTo>
                    <a:lnTo>
                      <a:pt x="57" y="115"/>
                    </a:lnTo>
                    <a:lnTo>
                      <a:pt x="37" y="110"/>
                    </a:lnTo>
                    <a:lnTo>
                      <a:pt x="29" y="109"/>
                    </a:lnTo>
                    <a:lnTo>
                      <a:pt x="24" y="105"/>
                    </a:lnTo>
                    <a:lnTo>
                      <a:pt x="14" y="99"/>
                    </a:lnTo>
                    <a:lnTo>
                      <a:pt x="8" y="89"/>
                    </a:lnTo>
                    <a:lnTo>
                      <a:pt x="3" y="79"/>
                    </a:lnTo>
                    <a:lnTo>
                      <a:pt x="1" y="70"/>
                    </a:lnTo>
                    <a:lnTo>
                      <a:pt x="0" y="60"/>
                    </a:lnTo>
                    <a:lnTo>
                      <a:pt x="0" y="50"/>
                    </a:lnTo>
                    <a:lnTo>
                      <a:pt x="1" y="40"/>
                    </a:lnTo>
                    <a:lnTo>
                      <a:pt x="5" y="34"/>
                    </a:lnTo>
                    <a:close/>
                  </a:path>
                </a:pathLst>
              </a:custGeom>
              <a:noFill/>
              <a:ln w="20638">
                <a:solidFill>
                  <a:srgbClr val="8FA8C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8241" name="Freeform 30"/>
              <p:cNvSpPr>
                <a:spLocks/>
              </p:cNvSpPr>
              <p:nvPr/>
            </p:nvSpPr>
            <p:spPr bwMode="blackGray">
              <a:xfrm rot="2208341">
                <a:off x="336" y="3224"/>
                <a:ext cx="933" cy="398"/>
              </a:xfrm>
              <a:custGeom>
                <a:avLst/>
                <a:gdLst>
                  <a:gd name="T0" fmla="*/ 0 w 253"/>
                  <a:gd name="T1" fmla="*/ 0 h 107"/>
                  <a:gd name="T2" fmla="*/ 2147483647 w 253"/>
                  <a:gd name="T3" fmla="*/ 2147483647 h 107"/>
                  <a:gd name="T4" fmla="*/ 2147483647 w 253"/>
                  <a:gd name="T5" fmla="*/ 2147483647 h 107"/>
                  <a:gd name="T6" fmla="*/ 2147483647 w 253"/>
                  <a:gd name="T7" fmla="*/ 2147483647 h 107"/>
                  <a:gd name="T8" fmla="*/ 2147483647 w 253"/>
                  <a:gd name="T9" fmla="*/ 2147483647 h 107"/>
                  <a:gd name="T10" fmla="*/ 2147483647 w 253"/>
                  <a:gd name="T11" fmla="*/ 2147483647 h 107"/>
                  <a:gd name="T12" fmla="*/ 2147483647 w 253"/>
                  <a:gd name="T13" fmla="*/ 2147483647 h 107"/>
                  <a:gd name="T14" fmla="*/ 2147483647 w 253"/>
                  <a:gd name="T15" fmla="*/ 2147483647 h 107"/>
                  <a:gd name="T16" fmla="*/ 2147483647 w 253"/>
                  <a:gd name="T17" fmla="*/ 2147483647 h 107"/>
                  <a:gd name="T18" fmla="*/ 2147483647 w 253"/>
                  <a:gd name="T19" fmla="*/ 2147483647 h 107"/>
                  <a:gd name="T20" fmla="*/ 2147483647 w 253"/>
                  <a:gd name="T21" fmla="*/ 2147483647 h 107"/>
                  <a:gd name="T22" fmla="*/ 2147483647 w 253"/>
                  <a:gd name="T23" fmla="*/ 2147483647 h 107"/>
                  <a:gd name="T24" fmla="*/ 2147483647 w 253"/>
                  <a:gd name="T25" fmla="*/ 2147483647 h 107"/>
                  <a:gd name="T26" fmla="*/ 2147483647 w 253"/>
                  <a:gd name="T27" fmla="*/ 2147483647 h 107"/>
                  <a:gd name="T28" fmla="*/ 2147483647 w 253"/>
                  <a:gd name="T29" fmla="*/ 2147483647 h 107"/>
                  <a:gd name="T30" fmla="*/ 2147483647 w 253"/>
                  <a:gd name="T31" fmla="*/ 2147483647 h 107"/>
                  <a:gd name="T32" fmla="*/ 2147483647 w 253"/>
                  <a:gd name="T33" fmla="*/ 2147483647 h 107"/>
                  <a:gd name="T34" fmla="*/ 2147483647 w 253"/>
                  <a:gd name="T35" fmla="*/ 2147483647 h 107"/>
                  <a:gd name="T36" fmla="*/ 2147483647 w 253"/>
                  <a:gd name="T37" fmla="*/ 2147483647 h 107"/>
                  <a:gd name="T38" fmla="*/ 2147483647 w 253"/>
                  <a:gd name="T39" fmla="*/ 2147483647 h 107"/>
                  <a:gd name="T40" fmla="*/ 2147483647 w 253"/>
                  <a:gd name="T41" fmla="*/ 2147483647 h 107"/>
                  <a:gd name="T42" fmla="*/ 2147483647 w 253"/>
                  <a:gd name="T43" fmla="*/ 2147483647 h 107"/>
                  <a:gd name="T44" fmla="*/ 2147483647 w 253"/>
                  <a:gd name="T45" fmla="*/ 2147483647 h 107"/>
                  <a:gd name="T46" fmla="*/ 2147483647 w 253"/>
                  <a:gd name="T47" fmla="*/ 2147483647 h 107"/>
                  <a:gd name="T48" fmla="*/ 2147483647 w 253"/>
                  <a:gd name="T49" fmla="*/ 2147483647 h 107"/>
                  <a:gd name="T50" fmla="*/ 2147483647 w 253"/>
                  <a:gd name="T51" fmla="*/ 2147483647 h 107"/>
                  <a:gd name="T52" fmla="*/ 2147483647 w 253"/>
                  <a:gd name="T53" fmla="*/ 2147483647 h 107"/>
                  <a:gd name="T54" fmla="*/ 2147483647 w 253"/>
                  <a:gd name="T55" fmla="*/ 2147483647 h 107"/>
                  <a:gd name="T56" fmla="*/ 2147483647 w 253"/>
                  <a:gd name="T57" fmla="*/ 2147483647 h 107"/>
                  <a:gd name="T58" fmla="*/ 2147483647 w 253"/>
                  <a:gd name="T59" fmla="*/ 2147483647 h 107"/>
                  <a:gd name="T60" fmla="*/ 2147483647 w 253"/>
                  <a:gd name="T61" fmla="*/ 2147483647 h 107"/>
                  <a:gd name="T62" fmla="*/ 2147483647 w 253"/>
                  <a:gd name="T63" fmla="*/ 2147483647 h 107"/>
                  <a:gd name="T64" fmla="*/ 2147483647 w 253"/>
                  <a:gd name="T65" fmla="*/ 2147483647 h 107"/>
                  <a:gd name="T66" fmla="*/ 2147483647 w 253"/>
                  <a:gd name="T67" fmla="*/ 2147483647 h 107"/>
                  <a:gd name="T68" fmla="*/ 2147483647 w 253"/>
                  <a:gd name="T69" fmla="*/ 2147483647 h 107"/>
                  <a:gd name="T70" fmla="*/ 2147483647 w 253"/>
                  <a:gd name="T71" fmla="*/ 2147483647 h 107"/>
                  <a:gd name="T72" fmla="*/ 2147483647 w 253"/>
                  <a:gd name="T73" fmla="*/ 2147483647 h 107"/>
                  <a:gd name="T74" fmla="*/ 2147483647 w 253"/>
                  <a:gd name="T75" fmla="*/ 2147483647 h 107"/>
                  <a:gd name="T76" fmla="*/ 2147483647 w 253"/>
                  <a:gd name="T77" fmla="*/ 2147483647 h 107"/>
                  <a:gd name="T78" fmla="*/ 2147483647 w 253"/>
                  <a:gd name="T79" fmla="*/ 2147483647 h 107"/>
                  <a:gd name="T80" fmla="*/ 2147483647 w 253"/>
                  <a:gd name="T81" fmla="*/ 2147483647 h 107"/>
                  <a:gd name="T82" fmla="*/ 2147483647 w 253"/>
                  <a:gd name="T83" fmla="*/ 2147483647 h 107"/>
                  <a:gd name="T84" fmla="*/ 2147483647 w 253"/>
                  <a:gd name="T85" fmla="*/ 0 h 107"/>
                  <a:gd name="T86" fmla="*/ 0 w 253"/>
                  <a:gd name="T87" fmla="*/ 0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3"/>
                  <a:gd name="T133" fmla="*/ 0 h 107"/>
                  <a:gd name="T134" fmla="*/ 253 w 253"/>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3" h="107">
                    <a:moveTo>
                      <a:pt x="0" y="0"/>
                    </a:moveTo>
                    <a:lnTo>
                      <a:pt x="8" y="19"/>
                    </a:lnTo>
                    <a:lnTo>
                      <a:pt x="19" y="37"/>
                    </a:lnTo>
                    <a:lnTo>
                      <a:pt x="31" y="54"/>
                    </a:lnTo>
                    <a:lnTo>
                      <a:pt x="45" y="67"/>
                    </a:lnTo>
                    <a:lnTo>
                      <a:pt x="60" y="78"/>
                    </a:lnTo>
                    <a:lnTo>
                      <a:pt x="78" y="88"/>
                    </a:lnTo>
                    <a:lnTo>
                      <a:pt x="94" y="96"/>
                    </a:lnTo>
                    <a:lnTo>
                      <a:pt x="113" y="101"/>
                    </a:lnTo>
                    <a:lnTo>
                      <a:pt x="131" y="105"/>
                    </a:lnTo>
                    <a:lnTo>
                      <a:pt x="151" y="107"/>
                    </a:lnTo>
                    <a:lnTo>
                      <a:pt x="169" y="107"/>
                    </a:lnTo>
                    <a:lnTo>
                      <a:pt x="186" y="107"/>
                    </a:lnTo>
                    <a:lnTo>
                      <a:pt x="204" y="104"/>
                    </a:lnTo>
                    <a:lnTo>
                      <a:pt x="222" y="99"/>
                    </a:lnTo>
                    <a:lnTo>
                      <a:pt x="238" y="94"/>
                    </a:lnTo>
                    <a:lnTo>
                      <a:pt x="253" y="86"/>
                    </a:lnTo>
                    <a:lnTo>
                      <a:pt x="229" y="91"/>
                    </a:lnTo>
                    <a:lnTo>
                      <a:pt x="204" y="94"/>
                    </a:lnTo>
                    <a:lnTo>
                      <a:pt x="180" y="96"/>
                    </a:lnTo>
                    <a:lnTo>
                      <a:pt x="169" y="96"/>
                    </a:lnTo>
                    <a:lnTo>
                      <a:pt x="157" y="96"/>
                    </a:lnTo>
                    <a:lnTo>
                      <a:pt x="147" y="93"/>
                    </a:lnTo>
                    <a:lnTo>
                      <a:pt x="138" y="89"/>
                    </a:lnTo>
                    <a:lnTo>
                      <a:pt x="128" y="84"/>
                    </a:lnTo>
                    <a:lnTo>
                      <a:pt x="118" y="78"/>
                    </a:lnTo>
                    <a:lnTo>
                      <a:pt x="110" y="71"/>
                    </a:lnTo>
                    <a:lnTo>
                      <a:pt x="104" y="62"/>
                    </a:lnTo>
                    <a:lnTo>
                      <a:pt x="97" y="50"/>
                    </a:lnTo>
                    <a:lnTo>
                      <a:pt x="92" y="36"/>
                    </a:lnTo>
                    <a:lnTo>
                      <a:pt x="94" y="52"/>
                    </a:lnTo>
                    <a:lnTo>
                      <a:pt x="92" y="58"/>
                    </a:lnTo>
                    <a:lnTo>
                      <a:pt x="89" y="63"/>
                    </a:lnTo>
                    <a:lnTo>
                      <a:pt x="87" y="68"/>
                    </a:lnTo>
                    <a:lnTo>
                      <a:pt x="82" y="70"/>
                    </a:lnTo>
                    <a:lnTo>
                      <a:pt x="78" y="71"/>
                    </a:lnTo>
                    <a:lnTo>
                      <a:pt x="73" y="71"/>
                    </a:lnTo>
                    <a:lnTo>
                      <a:pt x="66" y="70"/>
                    </a:lnTo>
                    <a:lnTo>
                      <a:pt x="58" y="65"/>
                    </a:lnTo>
                    <a:lnTo>
                      <a:pt x="50" y="60"/>
                    </a:lnTo>
                    <a:lnTo>
                      <a:pt x="42" y="52"/>
                    </a:lnTo>
                    <a:lnTo>
                      <a:pt x="22" y="31"/>
                    </a:lnTo>
                    <a:lnTo>
                      <a:pt x="1" y="0"/>
                    </a:lnTo>
                    <a:lnTo>
                      <a:pt x="0" y="0"/>
                    </a:lnTo>
                    <a:close/>
                  </a:path>
                </a:pathLst>
              </a:custGeom>
              <a:solidFill>
                <a:srgbClr val="6395A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8242" name="Freeform 31"/>
              <p:cNvSpPr>
                <a:spLocks/>
              </p:cNvSpPr>
              <p:nvPr/>
            </p:nvSpPr>
            <p:spPr bwMode="blackGray">
              <a:xfrm rot="2208341">
                <a:off x="957" y="2881"/>
                <a:ext cx="852" cy="387"/>
              </a:xfrm>
              <a:custGeom>
                <a:avLst/>
                <a:gdLst>
                  <a:gd name="T0" fmla="*/ 2147483647 w 230"/>
                  <a:gd name="T1" fmla="*/ 2147483647 h 104"/>
                  <a:gd name="T2" fmla="*/ 2147483647 w 230"/>
                  <a:gd name="T3" fmla="*/ 2147483647 h 104"/>
                  <a:gd name="T4" fmla="*/ 2147483647 w 230"/>
                  <a:gd name="T5" fmla="*/ 2147483647 h 104"/>
                  <a:gd name="T6" fmla="*/ 2147483647 w 230"/>
                  <a:gd name="T7" fmla="*/ 2147483647 h 104"/>
                  <a:gd name="T8" fmla="*/ 2147483647 w 230"/>
                  <a:gd name="T9" fmla="*/ 2147483647 h 104"/>
                  <a:gd name="T10" fmla="*/ 2147483647 w 230"/>
                  <a:gd name="T11" fmla="*/ 2147483647 h 104"/>
                  <a:gd name="T12" fmla="*/ 2147483647 w 230"/>
                  <a:gd name="T13" fmla="*/ 2147483647 h 104"/>
                  <a:gd name="T14" fmla="*/ 2147483647 w 230"/>
                  <a:gd name="T15" fmla="*/ 2147483647 h 104"/>
                  <a:gd name="T16" fmla="*/ 2147483647 w 230"/>
                  <a:gd name="T17" fmla="*/ 2147483647 h 104"/>
                  <a:gd name="T18" fmla="*/ 2147483647 w 230"/>
                  <a:gd name="T19" fmla="*/ 2147483647 h 104"/>
                  <a:gd name="T20" fmla="*/ 2147483647 w 230"/>
                  <a:gd name="T21" fmla="*/ 2147483647 h 104"/>
                  <a:gd name="T22" fmla="*/ 2147483647 w 230"/>
                  <a:gd name="T23" fmla="*/ 2147483647 h 104"/>
                  <a:gd name="T24" fmla="*/ 2147483647 w 230"/>
                  <a:gd name="T25" fmla="*/ 0 h 104"/>
                  <a:gd name="T26" fmla="*/ 2147483647 w 230"/>
                  <a:gd name="T27" fmla="*/ 0 h 104"/>
                  <a:gd name="T28" fmla="*/ 2147483647 w 230"/>
                  <a:gd name="T29" fmla="*/ 0 h 104"/>
                  <a:gd name="T30" fmla="*/ 2147483647 w 230"/>
                  <a:gd name="T31" fmla="*/ 2147483647 h 104"/>
                  <a:gd name="T32" fmla="*/ 2147483647 w 230"/>
                  <a:gd name="T33" fmla="*/ 2147483647 h 104"/>
                  <a:gd name="T34" fmla="*/ 2147483647 w 230"/>
                  <a:gd name="T35" fmla="*/ 2147483647 h 104"/>
                  <a:gd name="T36" fmla="*/ 2147483647 w 230"/>
                  <a:gd name="T37" fmla="*/ 2147483647 h 104"/>
                  <a:gd name="T38" fmla="*/ 0 w 230"/>
                  <a:gd name="T39" fmla="*/ 2147483647 h 104"/>
                  <a:gd name="T40" fmla="*/ 0 w 230"/>
                  <a:gd name="T41" fmla="*/ 2147483647 h 104"/>
                  <a:gd name="T42" fmla="*/ 2147483647 w 230"/>
                  <a:gd name="T43" fmla="*/ 2147483647 h 104"/>
                  <a:gd name="T44" fmla="*/ 2147483647 w 230"/>
                  <a:gd name="T45" fmla="*/ 2147483647 h 104"/>
                  <a:gd name="T46" fmla="*/ 2147483647 w 230"/>
                  <a:gd name="T47" fmla="*/ 2147483647 h 104"/>
                  <a:gd name="T48" fmla="*/ 2147483647 w 230"/>
                  <a:gd name="T49" fmla="*/ 2147483647 h 104"/>
                  <a:gd name="T50" fmla="*/ 2147483647 w 230"/>
                  <a:gd name="T51" fmla="*/ 2147483647 h 104"/>
                  <a:gd name="T52" fmla="*/ 2147483647 w 230"/>
                  <a:gd name="T53" fmla="*/ 2147483647 h 104"/>
                  <a:gd name="T54" fmla="*/ 2147483647 w 230"/>
                  <a:gd name="T55" fmla="*/ 2147483647 h 104"/>
                  <a:gd name="T56" fmla="*/ 2147483647 w 230"/>
                  <a:gd name="T57" fmla="*/ 2147483647 h 104"/>
                  <a:gd name="T58" fmla="*/ 2147483647 w 230"/>
                  <a:gd name="T59" fmla="*/ 2147483647 h 104"/>
                  <a:gd name="T60" fmla="*/ 2147483647 w 230"/>
                  <a:gd name="T61" fmla="*/ 2147483647 h 104"/>
                  <a:gd name="T62" fmla="*/ 2147483647 w 230"/>
                  <a:gd name="T63" fmla="*/ 2147483647 h 104"/>
                  <a:gd name="T64" fmla="*/ 2147483647 w 230"/>
                  <a:gd name="T65" fmla="*/ 2147483647 h 104"/>
                  <a:gd name="T66" fmla="*/ 2147483647 w 230"/>
                  <a:gd name="T67" fmla="*/ 2147483647 h 104"/>
                  <a:gd name="T68" fmla="*/ 2147483647 w 230"/>
                  <a:gd name="T69" fmla="*/ 2147483647 h 104"/>
                  <a:gd name="T70" fmla="*/ 2147483647 w 230"/>
                  <a:gd name="T71" fmla="*/ 2147483647 h 104"/>
                  <a:gd name="T72" fmla="*/ 2147483647 w 230"/>
                  <a:gd name="T73" fmla="*/ 2147483647 h 104"/>
                  <a:gd name="T74" fmla="*/ 2147483647 w 230"/>
                  <a:gd name="T75" fmla="*/ 2147483647 h 104"/>
                  <a:gd name="T76" fmla="*/ 2147483647 w 230"/>
                  <a:gd name="T77" fmla="*/ 2147483647 h 104"/>
                  <a:gd name="T78" fmla="*/ 2147483647 w 230"/>
                  <a:gd name="T79" fmla="*/ 2147483647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0"/>
                  <a:gd name="T121" fmla="*/ 0 h 104"/>
                  <a:gd name="T122" fmla="*/ 230 w 230"/>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0" h="104">
                    <a:moveTo>
                      <a:pt x="230" y="104"/>
                    </a:moveTo>
                    <a:lnTo>
                      <a:pt x="224" y="89"/>
                    </a:lnTo>
                    <a:lnTo>
                      <a:pt x="216" y="75"/>
                    </a:lnTo>
                    <a:lnTo>
                      <a:pt x="206" y="62"/>
                    </a:lnTo>
                    <a:lnTo>
                      <a:pt x="195" y="50"/>
                    </a:lnTo>
                    <a:lnTo>
                      <a:pt x="183" y="39"/>
                    </a:lnTo>
                    <a:lnTo>
                      <a:pt x="172" y="29"/>
                    </a:lnTo>
                    <a:lnTo>
                      <a:pt x="159" y="21"/>
                    </a:lnTo>
                    <a:lnTo>
                      <a:pt x="144" y="15"/>
                    </a:lnTo>
                    <a:lnTo>
                      <a:pt x="130" y="8"/>
                    </a:lnTo>
                    <a:lnTo>
                      <a:pt x="115" y="5"/>
                    </a:lnTo>
                    <a:lnTo>
                      <a:pt x="99" y="2"/>
                    </a:lnTo>
                    <a:lnTo>
                      <a:pt x="83" y="0"/>
                    </a:lnTo>
                    <a:lnTo>
                      <a:pt x="66" y="0"/>
                    </a:lnTo>
                    <a:lnTo>
                      <a:pt x="49" y="0"/>
                    </a:lnTo>
                    <a:lnTo>
                      <a:pt x="31" y="3"/>
                    </a:lnTo>
                    <a:lnTo>
                      <a:pt x="14" y="7"/>
                    </a:lnTo>
                    <a:lnTo>
                      <a:pt x="5" y="11"/>
                    </a:lnTo>
                    <a:lnTo>
                      <a:pt x="1" y="13"/>
                    </a:lnTo>
                    <a:lnTo>
                      <a:pt x="0" y="16"/>
                    </a:lnTo>
                    <a:lnTo>
                      <a:pt x="0" y="21"/>
                    </a:lnTo>
                    <a:lnTo>
                      <a:pt x="1" y="28"/>
                    </a:lnTo>
                    <a:lnTo>
                      <a:pt x="6" y="33"/>
                    </a:lnTo>
                    <a:lnTo>
                      <a:pt x="11" y="37"/>
                    </a:lnTo>
                    <a:lnTo>
                      <a:pt x="18" y="39"/>
                    </a:lnTo>
                    <a:lnTo>
                      <a:pt x="23" y="39"/>
                    </a:lnTo>
                    <a:lnTo>
                      <a:pt x="42" y="31"/>
                    </a:lnTo>
                    <a:lnTo>
                      <a:pt x="62" y="24"/>
                    </a:lnTo>
                    <a:lnTo>
                      <a:pt x="79" y="23"/>
                    </a:lnTo>
                    <a:lnTo>
                      <a:pt x="96" y="21"/>
                    </a:lnTo>
                    <a:lnTo>
                      <a:pt x="112" y="23"/>
                    </a:lnTo>
                    <a:lnTo>
                      <a:pt x="127" y="24"/>
                    </a:lnTo>
                    <a:lnTo>
                      <a:pt x="141" y="29"/>
                    </a:lnTo>
                    <a:lnTo>
                      <a:pt x="154" y="36"/>
                    </a:lnTo>
                    <a:lnTo>
                      <a:pt x="165" y="42"/>
                    </a:lnTo>
                    <a:lnTo>
                      <a:pt x="177" y="50"/>
                    </a:lnTo>
                    <a:lnTo>
                      <a:pt x="198" y="68"/>
                    </a:lnTo>
                    <a:lnTo>
                      <a:pt x="216" y="86"/>
                    </a:lnTo>
                    <a:lnTo>
                      <a:pt x="229" y="104"/>
                    </a:lnTo>
                    <a:lnTo>
                      <a:pt x="230" y="104"/>
                    </a:lnTo>
                    <a:close/>
                  </a:path>
                </a:pathLst>
              </a:custGeom>
              <a:solidFill>
                <a:srgbClr val="CFE7E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7" name="Group 34"/>
            <p:cNvGrpSpPr>
              <a:grpSpLocks/>
            </p:cNvGrpSpPr>
            <p:nvPr/>
          </p:nvGrpSpPr>
          <p:grpSpPr bwMode="auto">
            <a:xfrm>
              <a:off x="36512" y="1577975"/>
              <a:ext cx="1763714" cy="3295651"/>
              <a:chOff x="23" y="706"/>
              <a:chExt cx="1111" cy="2076"/>
            </a:xfrm>
          </p:grpSpPr>
          <p:sp>
            <p:nvSpPr>
              <p:cNvPr id="178232" name="Text Box 20"/>
              <p:cNvSpPr txBox="1">
                <a:spLocks noChangeArrowheads="1"/>
              </p:cNvSpPr>
              <p:nvPr/>
            </p:nvSpPr>
            <p:spPr bwMode="auto">
              <a:xfrm>
                <a:off x="23" y="706"/>
                <a:ext cx="1111" cy="1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r>
                  <a:rPr lang="en-US" sz="2000" dirty="0">
                    <a:solidFill>
                      <a:srgbClr val="000000"/>
                    </a:solidFill>
                    <a:cs typeface="Arial" charset="0"/>
                  </a:rPr>
                  <a:t>IL-2</a:t>
                </a:r>
              </a:p>
              <a:p>
                <a:r>
                  <a:rPr lang="en-US" sz="2000" dirty="0">
                    <a:solidFill>
                      <a:srgbClr val="000000"/>
                    </a:solidFill>
                    <a:cs typeface="Arial" charset="0"/>
                  </a:rPr>
                  <a:t>IFN-a</a:t>
                </a:r>
              </a:p>
              <a:p>
                <a:r>
                  <a:rPr lang="en-US" sz="2000" dirty="0">
                    <a:solidFill>
                      <a:srgbClr val="000000"/>
                    </a:solidFill>
                    <a:cs typeface="Arial" charset="0"/>
                  </a:rPr>
                  <a:t>Anti-CD40</a:t>
                </a:r>
              </a:p>
              <a:p>
                <a:r>
                  <a:rPr lang="en-US" sz="2000" dirty="0">
                    <a:solidFill>
                      <a:srgbClr val="000000"/>
                    </a:solidFill>
                    <a:cs typeface="Arial" charset="0"/>
                  </a:rPr>
                  <a:t>Anti-CD137</a:t>
                </a:r>
              </a:p>
              <a:p>
                <a:r>
                  <a:rPr lang="en-US" sz="2000" dirty="0">
                    <a:solidFill>
                      <a:srgbClr val="000000"/>
                    </a:solidFill>
                    <a:cs typeface="Arial" charset="0"/>
                  </a:rPr>
                  <a:t>Anti-OX40</a:t>
                </a:r>
              </a:p>
            </p:txBody>
          </p:sp>
          <p:sp>
            <p:nvSpPr>
              <p:cNvPr id="178233" name="Line 52"/>
              <p:cNvSpPr>
                <a:spLocks noChangeShapeType="1"/>
              </p:cNvSpPr>
              <p:nvPr/>
            </p:nvSpPr>
            <p:spPr bwMode="auto">
              <a:xfrm rot="1506576">
                <a:off x="625" y="2398"/>
                <a:ext cx="336" cy="384"/>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38100">
                    <a:solidFill>
                      <a:srgbClr val="000000"/>
                    </a:solidFill>
                    <a:round/>
                    <a:headEnd/>
                    <a:tailEnd type="triangle" w="med" len="med"/>
                  </a14:hiddenLine>
                </a:ext>
              </a:extLst>
            </p:spPr>
            <p:txBody>
              <a:bodyPr/>
              <a:lstStyle/>
              <a:p>
                <a:endParaRPr lang="en-US"/>
              </a:p>
            </p:txBody>
          </p:sp>
        </p:grpSp>
        <p:grpSp>
          <p:nvGrpSpPr>
            <p:cNvPr id="8" name="Group 37"/>
            <p:cNvGrpSpPr>
              <a:grpSpLocks/>
            </p:cNvGrpSpPr>
            <p:nvPr/>
          </p:nvGrpSpPr>
          <p:grpSpPr bwMode="auto">
            <a:xfrm>
              <a:off x="2552700" y="5621342"/>
              <a:ext cx="3036888" cy="1079501"/>
              <a:chOff x="1608" y="3253"/>
              <a:chExt cx="1913" cy="680"/>
            </a:xfrm>
          </p:grpSpPr>
          <p:grpSp>
            <p:nvGrpSpPr>
              <p:cNvPr id="9" name="Group 32"/>
              <p:cNvGrpSpPr>
                <a:grpSpLocks/>
              </p:cNvGrpSpPr>
              <p:nvPr/>
            </p:nvGrpSpPr>
            <p:grpSpPr bwMode="auto">
              <a:xfrm rot="5170990">
                <a:off x="1610" y="3652"/>
                <a:ext cx="111" cy="116"/>
                <a:chOff x="1545" y="509"/>
                <a:chExt cx="221" cy="232"/>
              </a:xfrm>
            </p:grpSpPr>
            <p:sp>
              <p:nvSpPr>
                <p:cNvPr id="178223" name="Freeform 33"/>
                <p:cNvSpPr>
                  <a:spLocks/>
                </p:cNvSpPr>
                <p:nvPr/>
              </p:nvSpPr>
              <p:spPr bwMode="blackGray">
                <a:xfrm rot="-5678004">
                  <a:off x="1615" y="627"/>
                  <a:ext cx="88" cy="140"/>
                </a:xfrm>
                <a:custGeom>
                  <a:avLst/>
                  <a:gdLst>
                    <a:gd name="T0" fmla="*/ 2147483647 w 36"/>
                    <a:gd name="T1" fmla="*/ 2147483647 h 57"/>
                    <a:gd name="T2" fmla="*/ 2147483647 w 36"/>
                    <a:gd name="T3" fmla="*/ 2147483647 h 57"/>
                    <a:gd name="T4" fmla="*/ 0 w 36"/>
                    <a:gd name="T5" fmla="*/ 2147483647 h 57"/>
                    <a:gd name="T6" fmla="*/ 2147483647 w 36"/>
                    <a:gd name="T7" fmla="*/ 2147483647 h 57"/>
                    <a:gd name="T8" fmla="*/ 2147483647 w 36"/>
                    <a:gd name="T9" fmla="*/ 2147483647 h 57"/>
                    <a:gd name="T10" fmla="*/ 2147483647 w 36"/>
                    <a:gd name="T11" fmla="*/ 2147483647 h 57"/>
                    <a:gd name="T12" fmla="*/ 2147483647 w 36"/>
                    <a:gd name="T13" fmla="*/ 2147483647 h 57"/>
                    <a:gd name="T14" fmla="*/ 2147483647 w 36"/>
                    <a:gd name="T15" fmla="*/ 0 h 57"/>
                    <a:gd name="T16" fmla="*/ 2147483647 w 36"/>
                    <a:gd name="T17" fmla="*/ 2147483647 h 57"/>
                    <a:gd name="T18" fmla="*/ 2147483647 w 36"/>
                    <a:gd name="T19" fmla="*/ 2147483647 h 57"/>
                    <a:gd name="T20" fmla="*/ 2147483647 w 36"/>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w="9525">
                  <a:solidFill>
                    <a:srgbClr val="FFFFFF"/>
                  </a:solidFill>
                  <a:round/>
                  <a:headEnd/>
                  <a:tailEnd/>
                </a:ln>
              </p:spPr>
              <p:txBody>
                <a:bodyPr/>
                <a:lstStyle/>
                <a:p>
                  <a:endParaRPr lang="en-US"/>
                </a:p>
              </p:txBody>
            </p:sp>
            <p:sp>
              <p:nvSpPr>
                <p:cNvPr id="178224" name="Freeform 34"/>
                <p:cNvSpPr>
                  <a:spLocks/>
                </p:cNvSpPr>
                <p:nvPr/>
              </p:nvSpPr>
              <p:spPr bwMode="blackGray">
                <a:xfrm rot="-5678004">
                  <a:off x="1615" y="627"/>
                  <a:ext cx="88" cy="140"/>
                </a:xfrm>
                <a:custGeom>
                  <a:avLst/>
                  <a:gdLst>
                    <a:gd name="T0" fmla="*/ 2147483647 w 36"/>
                    <a:gd name="T1" fmla="*/ 2147483647 h 57"/>
                    <a:gd name="T2" fmla="*/ 2147483647 w 36"/>
                    <a:gd name="T3" fmla="*/ 2147483647 h 57"/>
                    <a:gd name="T4" fmla="*/ 0 w 36"/>
                    <a:gd name="T5" fmla="*/ 2147483647 h 57"/>
                    <a:gd name="T6" fmla="*/ 2147483647 w 36"/>
                    <a:gd name="T7" fmla="*/ 2147483647 h 57"/>
                    <a:gd name="T8" fmla="*/ 2147483647 w 36"/>
                    <a:gd name="T9" fmla="*/ 2147483647 h 57"/>
                    <a:gd name="T10" fmla="*/ 2147483647 w 36"/>
                    <a:gd name="T11" fmla="*/ 2147483647 h 57"/>
                    <a:gd name="T12" fmla="*/ 2147483647 w 36"/>
                    <a:gd name="T13" fmla="*/ 2147483647 h 57"/>
                    <a:gd name="T14" fmla="*/ 2147483647 w 36"/>
                    <a:gd name="T15" fmla="*/ 0 h 57"/>
                    <a:gd name="T16" fmla="*/ 2147483647 w 36"/>
                    <a:gd name="T17" fmla="*/ 2147483647 h 57"/>
                    <a:gd name="T18" fmla="*/ 2147483647 w 36"/>
                    <a:gd name="T19" fmla="*/ 2147483647 h 57"/>
                    <a:gd name="T20" fmla="*/ 2147483647 w 36"/>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w="9525">
                  <a:solidFill>
                    <a:srgbClr val="FFFFFF"/>
                  </a:solidFill>
                  <a:round/>
                  <a:headEnd/>
                  <a:tailEnd/>
                </a:ln>
              </p:spPr>
              <p:txBody>
                <a:bodyPr/>
                <a:lstStyle/>
                <a:p>
                  <a:endParaRPr lang="en-US"/>
                </a:p>
              </p:txBody>
            </p:sp>
            <p:sp>
              <p:nvSpPr>
                <p:cNvPr id="178225" name="Line 35"/>
                <p:cNvSpPr>
                  <a:spLocks noChangeShapeType="1"/>
                </p:cNvSpPr>
                <p:nvPr/>
              </p:nvSpPr>
              <p:spPr bwMode="auto">
                <a:xfrm rot="-4762641">
                  <a:off x="1561" y="645"/>
                  <a:ext cx="80" cy="77"/>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0" name="Group 36"/>
                <p:cNvGrpSpPr>
                  <a:grpSpLocks/>
                </p:cNvGrpSpPr>
                <p:nvPr/>
              </p:nvGrpSpPr>
              <p:grpSpPr bwMode="auto">
                <a:xfrm rot="202571">
                  <a:off x="1613" y="538"/>
                  <a:ext cx="153" cy="139"/>
                  <a:chOff x="4224" y="2928"/>
                  <a:chExt cx="107" cy="173"/>
                </a:xfrm>
              </p:grpSpPr>
              <p:sp>
                <p:nvSpPr>
                  <p:cNvPr id="178230" name="Freeform 37"/>
                  <p:cNvSpPr>
                    <a:spLocks/>
                  </p:cNvSpPr>
                  <p:nvPr/>
                </p:nvSpPr>
                <p:spPr bwMode="blackGray">
                  <a:xfrm>
                    <a:off x="4224" y="2928"/>
                    <a:ext cx="107" cy="173"/>
                  </a:xfrm>
                  <a:custGeom>
                    <a:avLst/>
                    <a:gdLst>
                      <a:gd name="T0" fmla="*/ 5 w 117"/>
                      <a:gd name="T1" fmla="*/ 2 h 190"/>
                      <a:gd name="T2" fmla="*/ 5 w 117"/>
                      <a:gd name="T3" fmla="*/ 5 h 190"/>
                      <a:gd name="T4" fmla="*/ 5 w 117"/>
                      <a:gd name="T5" fmla="*/ 5 h 190"/>
                      <a:gd name="T6" fmla="*/ 5 w 117"/>
                      <a:gd name="T7" fmla="*/ 5 h 190"/>
                      <a:gd name="T8" fmla="*/ 5 w 117"/>
                      <a:gd name="T9" fmla="*/ 5 h 190"/>
                      <a:gd name="T10" fmla="*/ 5 w 117"/>
                      <a:gd name="T11" fmla="*/ 5 h 190"/>
                      <a:gd name="T12" fmla="*/ 5 w 117"/>
                      <a:gd name="T13" fmla="*/ 5 h 190"/>
                      <a:gd name="T14" fmla="*/ 5 w 117"/>
                      <a:gd name="T15" fmla="*/ 5 h 190"/>
                      <a:gd name="T16" fmla="*/ 5 w 117"/>
                      <a:gd name="T17" fmla="*/ 5 h 190"/>
                      <a:gd name="T18" fmla="*/ 5 w 117"/>
                      <a:gd name="T19" fmla="*/ 5 h 190"/>
                      <a:gd name="T20" fmla="*/ 5 w 117"/>
                      <a:gd name="T21" fmla="*/ 5 h 190"/>
                      <a:gd name="T22" fmla="*/ 5 w 117"/>
                      <a:gd name="T23" fmla="*/ 5 h 190"/>
                      <a:gd name="T24" fmla="*/ 5 w 117"/>
                      <a:gd name="T25" fmla="*/ 5 h 190"/>
                      <a:gd name="T26" fmla="*/ 5 w 117"/>
                      <a:gd name="T27" fmla="*/ 5 h 190"/>
                      <a:gd name="T28" fmla="*/ 5 w 117"/>
                      <a:gd name="T29" fmla="*/ 5 h 190"/>
                      <a:gd name="T30" fmla="*/ 5 w 117"/>
                      <a:gd name="T31" fmla="*/ 5 h 190"/>
                      <a:gd name="T32" fmla="*/ 5 w 117"/>
                      <a:gd name="T33" fmla="*/ 5 h 190"/>
                      <a:gd name="T34" fmla="*/ 5 w 117"/>
                      <a:gd name="T35" fmla="*/ 5 h 190"/>
                      <a:gd name="T36" fmla="*/ 5 w 117"/>
                      <a:gd name="T37" fmla="*/ 5 h 190"/>
                      <a:gd name="T38" fmla="*/ 5 w 117"/>
                      <a:gd name="T39" fmla="*/ 5 h 190"/>
                      <a:gd name="T40" fmla="*/ 5 w 117"/>
                      <a:gd name="T41" fmla="*/ 5 h 190"/>
                      <a:gd name="T42" fmla="*/ 2 w 117"/>
                      <a:gd name="T43" fmla="*/ 5 h 190"/>
                      <a:gd name="T44" fmla="*/ 0 w 117"/>
                      <a:gd name="T45" fmla="*/ 5 h 190"/>
                      <a:gd name="T46" fmla="*/ 2 w 117"/>
                      <a:gd name="T47" fmla="*/ 5 h 190"/>
                      <a:gd name="T48" fmla="*/ 5 w 117"/>
                      <a:gd name="T49" fmla="*/ 5 h 190"/>
                      <a:gd name="T50" fmla="*/ 5 w 117"/>
                      <a:gd name="T51" fmla="*/ 5 h 190"/>
                      <a:gd name="T52" fmla="*/ 5 w 117"/>
                      <a:gd name="T53" fmla="*/ 5 h 190"/>
                      <a:gd name="T54" fmla="*/ 5 w 117"/>
                      <a:gd name="T55" fmla="*/ 5 h 190"/>
                      <a:gd name="T56" fmla="*/ 5 w 117"/>
                      <a:gd name="T57" fmla="*/ 5 h 190"/>
                      <a:gd name="T58" fmla="*/ 5 w 117"/>
                      <a:gd name="T59" fmla="*/ 5 h 190"/>
                      <a:gd name="T60" fmla="*/ 5 w 117"/>
                      <a:gd name="T61" fmla="*/ 5 h 190"/>
                      <a:gd name="T62" fmla="*/ 5 w 117"/>
                      <a:gd name="T63" fmla="*/ 5 h 190"/>
                      <a:gd name="T64" fmla="*/ 5 w 117"/>
                      <a:gd name="T65" fmla="*/ 5 h 190"/>
                      <a:gd name="T66" fmla="*/ 5 w 117"/>
                      <a:gd name="T67" fmla="*/ 3 h 190"/>
                      <a:gd name="T68" fmla="*/ 5 w 117"/>
                      <a:gd name="T69" fmla="*/ 0 h 190"/>
                      <a:gd name="T70" fmla="*/ 5 w 117"/>
                      <a:gd name="T71" fmla="*/ 2 h 190"/>
                      <a:gd name="T72" fmla="*/ 5 w 117"/>
                      <a:gd name="T73" fmla="*/ 2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
                      <a:gd name="T112" fmla="*/ 0 h 190"/>
                      <a:gd name="T113" fmla="*/ 117 w 117"/>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 h="190">
                        <a:moveTo>
                          <a:pt x="108" y="2"/>
                        </a:moveTo>
                        <a:lnTo>
                          <a:pt x="111" y="5"/>
                        </a:lnTo>
                        <a:lnTo>
                          <a:pt x="112" y="8"/>
                        </a:lnTo>
                        <a:lnTo>
                          <a:pt x="116" y="16"/>
                        </a:lnTo>
                        <a:lnTo>
                          <a:pt x="117" y="28"/>
                        </a:lnTo>
                        <a:lnTo>
                          <a:pt x="116" y="41"/>
                        </a:lnTo>
                        <a:lnTo>
                          <a:pt x="112" y="57"/>
                        </a:lnTo>
                        <a:lnTo>
                          <a:pt x="108" y="75"/>
                        </a:lnTo>
                        <a:lnTo>
                          <a:pt x="101" y="93"/>
                        </a:lnTo>
                        <a:lnTo>
                          <a:pt x="91" y="112"/>
                        </a:lnTo>
                        <a:lnTo>
                          <a:pt x="82" y="130"/>
                        </a:lnTo>
                        <a:lnTo>
                          <a:pt x="70" y="148"/>
                        </a:lnTo>
                        <a:lnTo>
                          <a:pt x="59" y="161"/>
                        </a:lnTo>
                        <a:lnTo>
                          <a:pt x="47" y="174"/>
                        </a:lnTo>
                        <a:lnTo>
                          <a:pt x="36" y="182"/>
                        </a:lnTo>
                        <a:lnTo>
                          <a:pt x="26" y="189"/>
                        </a:lnTo>
                        <a:lnTo>
                          <a:pt x="18" y="190"/>
                        </a:lnTo>
                        <a:lnTo>
                          <a:pt x="13" y="190"/>
                        </a:lnTo>
                        <a:lnTo>
                          <a:pt x="10" y="189"/>
                        </a:lnTo>
                        <a:lnTo>
                          <a:pt x="7" y="187"/>
                        </a:lnTo>
                        <a:lnTo>
                          <a:pt x="5" y="184"/>
                        </a:lnTo>
                        <a:lnTo>
                          <a:pt x="2" y="176"/>
                        </a:lnTo>
                        <a:lnTo>
                          <a:pt x="0" y="164"/>
                        </a:lnTo>
                        <a:lnTo>
                          <a:pt x="2" y="150"/>
                        </a:lnTo>
                        <a:lnTo>
                          <a:pt x="5" y="133"/>
                        </a:lnTo>
                        <a:lnTo>
                          <a:pt x="10" y="117"/>
                        </a:lnTo>
                        <a:lnTo>
                          <a:pt x="18" y="98"/>
                        </a:lnTo>
                        <a:lnTo>
                          <a:pt x="26" y="80"/>
                        </a:lnTo>
                        <a:lnTo>
                          <a:pt x="38" y="60"/>
                        </a:lnTo>
                        <a:lnTo>
                          <a:pt x="49" y="44"/>
                        </a:lnTo>
                        <a:lnTo>
                          <a:pt x="59" y="29"/>
                        </a:lnTo>
                        <a:lnTo>
                          <a:pt x="70" y="18"/>
                        </a:lnTo>
                        <a:lnTo>
                          <a:pt x="82" y="8"/>
                        </a:lnTo>
                        <a:lnTo>
                          <a:pt x="91" y="3"/>
                        </a:lnTo>
                        <a:lnTo>
                          <a:pt x="99" y="0"/>
                        </a:lnTo>
                        <a:lnTo>
                          <a:pt x="104" y="2"/>
                        </a:lnTo>
                        <a:lnTo>
                          <a:pt x="108" y="2"/>
                        </a:lnTo>
                        <a:close/>
                      </a:path>
                    </a:pathLst>
                  </a:custGeom>
                  <a:solidFill>
                    <a:srgbClr val="FF0000"/>
                  </a:solidFill>
                  <a:ln w="9525">
                    <a:solidFill>
                      <a:srgbClr val="FFFFFF"/>
                    </a:solidFill>
                    <a:round/>
                    <a:headEnd/>
                    <a:tailEnd/>
                  </a:ln>
                </p:spPr>
                <p:txBody>
                  <a:bodyPr/>
                  <a:lstStyle/>
                  <a:p>
                    <a:endParaRPr lang="en-US"/>
                  </a:p>
                </p:txBody>
              </p:sp>
              <p:sp>
                <p:nvSpPr>
                  <p:cNvPr id="178231" name="Freeform 38"/>
                  <p:cNvSpPr>
                    <a:spLocks/>
                  </p:cNvSpPr>
                  <p:nvPr/>
                </p:nvSpPr>
                <p:spPr bwMode="blackGray">
                  <a:xfrm>
                    <a:off x="4224" y="2928"/>
                    <a:ext cx="107" cy="173"/>
                  </a:xfrm>
                  <a:custGeom>
                    <a:avLst/>
                    <a:gdLst>
                      <a:gd name="T0" fmla="*/ 5 w 117"/>
                      <a:gd name="T1" fmla="*/ 2 h 190"/>
                      <a:gd name="T2" fmla="*/ 5 w 117"/>
                      <a:gd name="T3" fmla="*/ 5 h 190"/>
                      <a:gd name="T4" fmla="*/ 5 w 117"/>
                      <a:gd name="T5" fmla="*/ 5 h 190"/>
                      <a:gd name="T6" fmla="*/ 5 w 117"/>
                      <a:gd name="T7" fmla="*/ 5 h 190"/>
                      <a:gd name="T8" fmla="*/ 5 w 117"/>
                      <a:gd name="T9" fmla="*/ 5 h 190"/>
                      <a:gd name="T10" fmla="*/ 5 w 117"/>
                      <a:gd name="T11" fmla="*/ 5 h 190"/>
                      <a:gd name="T12" fmla="*/ 5 w 117"/>
                      <a:gd name="T13" fmla="*/ 5 h 190"/>
                      <a:gd name="T14" fmla="*/ 5 w 117"/>
                      <a:gd name="T15" fmla="*/ 5 h 190"/>
                      <a:gd name="T16" fmla="*/ 5 w 117"/>
                      <a:gd name="T17" fmla="*/ 5 h 190"/>
                      <a:gd name="T18" fmla="*/ 5 w 117"/>
                      <a:gd name="T19" fmla="*/ 5 h 190"/>
                      <a:gd name="T20" fmla="*/ 5 w 117"/>
                      <a:gd name="T21" fmla="*/ 5 h 190"/>
                      <a:gd name="T22" fmla="*/ 5 w 117"/>
                      <a:gd name="T23" fmla="*/ 5 h 190"/>
                      <a:gd name="T24" fmla="*/ 5 w 117"/>
                      <a:gd name="T25" fmla="*/ 5 h 190"/>
                      <a:gd name="T26" fmla="*/ 5 w 117"/>
                      <a:gd name="T27" fmla="*/ 5 h 190"/>
                      <a:gd name="T28" fmla="*/ 5 w 117"/>
                      <a:gd name="T29" fmla="*/ 5 h 190"/>
                      <a:gd name="T30" fmla="*/ 5 w 117"/>
                      <a:gd name="T31" fmla="*/ 5 h 190"/>
                      <a:gd name="T32" fmla="*/ 5 w 117"/>
                      <a:gd name="T33" fmla="*/ 5 h 190"/>
                      <a:gd name="T34" fmla="*/ 5 w 117"/>
                      <a:gd name="T35" fmla="*/ 5 h 190"/>
                      <a:gd name="T36" fmla="*/ 5 w 117"/>
                      <a:gd name="T37" fmla="*/ 5 h 190"/>
                      <a:gd name="T38" fmla="*/ 5 w 117"/>
                      <a:gd name="T39" fmla="*/ 5 h 190"/>
                      <a:gd name="T40" fmla="*/ 5 w 117"/>
                      <a:gd name="T41" fmla="*/ 5 h 190"/>
                      <a:gd name="T42" fmla="*/ 2 w 117"/>
                      <a:gd name="T43" fmla="*/ 5 h 190"/>
                      <a:gd name="T44" fmla="*/ 0 w 117"/>
                      <a:gd name="T45" fmla="*/ 5 h 190"/>
                      <a:gd name="T46" fmla="*/ 2 w 117"/>
                      <a:gd name="T47" fmla="*/ 5 h 190"/>
                      <a:gd name="T48" fmla="*/ 5 w 117"/>
                      <a:gd name="T49" fmla="*/ 5 h 190"/>
                      <a:gd name="T50" fmla="*/ 5 w 117"/>
                      <a:gd name="T51" fmla="*/ 5 h 190"/>
                      <a:gd name="T52" fmla="*/ 5 w 117"/>
                      <a:gd name="T53" fmla="*/ 5 h 190"/>
                      <a:gd name="T54" fmla="*/ 5 w 117"/>
                      <a:gd name="T55" fmla="*/ 5 h 190"/>
                      <a:gd name="T56" fmla="*/ 5 w 117"/>
                      <a:gd name="T57" fmla="*/ 5 h 190"/>
                      <a:gd name="T58" fmla="*/ 5 w 117"/>
                      <a:gd name="T59" fmla="*/ 5 h 190"/>
                      <a:gd name="T60" fmla="*/ 5 w 117"/>
                      <a:gd name="T61" fmla="*/ 5 h 190"/>
                      <a:gd name="T62" fmla="*/ 5 w 117"/>
                      <a:gd name="T63" fmla="*/ 5 h 190"/>
                      <a:gd name="T64" fmla="*/ 5 w 117"/>
                      <a:gd name="T65" fmla="*/ 5 h 190"/>
                      <a:gd name="T66" fmla="*/ 5 w 117"/>
                      <a:gd name="T67" fmla="*/ 3 h 190"/>
                      <a:gd name="T68" fmla="*/ 5 w 117"/>
                      <a:gd name="T69" fmla="*/ 0 h 190"/>
                      <a:gd name="T70" fmla="*/ 5 w 117"/>
                      <a:gd name="T71" fmla="*/ 2 h 190"/>
                      <a:gd name="T72" fmla="*/ 5 w 117"/>
                      <a:gd name="T73" fmla="*/ 2 h 190"/>
                      <a:gd name="T74" fmla="*/ 5 w 117"/>
                      <a:gd name="T75" fmla="*/ 2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190"/>
                      <a:gd name="T116" fmla="*/ 117 w 117"/>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190">
                        <a:moveTo>
                          <a:pt x="107" y="2"/>
                        </a:moveTo>
                        <a:lnTo>
                          <a:pt x="111" y="5"/>
                        </a:lnTo>
                        <a:lnTo>
                          <a:pt x="112" y="8"/>
                        </a:lnTo>
                        <a:lnTo>
                          <a:pt x="115" y="16"/>
                        </a:lnTo>
                        <a:lnTo>
                          <a:pt x="117" y="28"/>
                        </a:lnTo>
                        <a:lnTo>
                          <a:pt x="115" y="41"/>
                        </a:lnTo>
                        <a:lnTo>
                          <a:pt x="112" y="57"/>
                        </a:lnTo>
                        <a:lnTo>
                          <a:pt x="107" y="75"/>
                        </a:lnTo>
                        <a:lnTo>
                          <a:pt x="101" y="93"/>
                        </a:lnTo>
                        <a:lnTo>
                          <a:pt x="91" y="112"/>
                        </a:lnTo>
                        <a:lnTo>
                          <a:pt x="81" y="130"/>
                        </a:lnTo>
                        <a:lnTo>
                          <a:pt x="70" y="148"/>
                        </a:lnTo>
                        <a:lnTo>
                          <a:pt x="59" y="161"/>
                        </a:lnTo>
                        <a:lnTo>
                          <a:pt x="47" y="174"/>
                        </a:lnTo>
                        <a:lnTo>
                          <a:pt x="36" y="182"/>
                        </a:lnTo>
                        <a:lnTo>
                          <a:pt x="26" y="188"/>
                        </a:lnTo>
                        <a:lnTo>
                          <a:pt x="18" y="190"/>
                        </a:lnTo>
                        <a:lnTo>
                          <a:pt x="13" y="190"/>
                        </a:lnTo>
                        <a:lnTo>
                          <a:pt x="10" y="188"/>
                        </a:lnTo>
                        <a:lnTo>
                          <a:pt x="7" y="187"/>
                        </a:lnTo>
                        <a:lnTo>
                          <a:pt x="5" y="183"/>
                        </a:lnTo>
                        <a:lnTo>
                          <a:pt x="2" y="175"/>
                        </a:lnTo>
                        <a:lnTo>
                          <a:pt x="0" y="164"/>
                        </a:lnTo>
                        <a:lnTo>
                          <a:pt x="2" y="149"/>
                        </a:lnTo>
                        <a:lnTo>
                          <a:pt x="5" y="133"/>
                        </a:lnTo>
                        <a:lnTo>
                          <a:pt x="10" y="117"/>
                        </a:lnTo>
                        <a:lnTo>
                          <a:pt x="18" y="97"/>
                        </a:lnTo>
                        <a:lnTo>
                          <a:pt x="26" y="80"/>
                        </a:lnTo>
                        <a:lnTo>
                          <a:pt x="37" y="60"/>
                        </a:lnTo>
                        <a:lnTo>
                          <a:pt x="49" y="44"/>
                        </a:lnTo>
                        <a:lnTo>
                          <a:pt x="59" y="29"/>
                        </a:lnTo>
                        <a:lnTo>
                          <a:pt x="70" y="18"/>
                        </a:lnTo>
                        <a:lnTo>
                          <a:pt x="81" y="8"/>
                        </a:lnTo>
                        <a:lnTo>
                          <a:pt x="91" y="3"/>
                        </a:lnTo>
                        <a:lnTo>
                          <a:pt x="99" y="0"/>
                        </a:lnTo>
                        <a:lnTo>
                          <a:pt x="104" y="2"/>
                        </a:lnTo>
                        <a:lnTo>
                          <a:pt x="106" y="2"/>
                        </a:lnTo>
                        <a:lnTo>
                          <a:pt x="107" y="2"/>
                        </a:lnTo>
                        <a:close/>
                      </a:path>
                    </a:pathLst>
                  </a:custGeom>
                  <a:solidFill>
                    <a:srgbClr val="FF0000"/>
                  </a:solidFill>
                  <a:ln w="9525">
                    <a:solidFill>
                      <a:srgbClr val="FFFFFF"/>
                    </a:solidFill>
                    <a:round/>
                    <a:headEnd/>
                    <a:tailEnd/>
                  </a:ln>
                </p:spPr>
                <p:txBody>
                  <a:bodyPr/>
                  <a:lstStyle/>
                  <a:p>
                    <a:endParaRPr lang="en-US"/>
                  </a:p>
                </p:txBody>
              </p:sp>
            </p:grpSp>
            <p:sp>
              <p:nvSpPr>
                <p:cNvPr id="178227" name="Line 39"/>
                <p:cNvSpPr>
                  <a:spLocks noChangeShapeType="1"/>
                </p:cNvSpPr>
                <p:nvPr/>
              </p:nvSpPr>
              <p:spPr bwMode="auto">
                <a:xfrm rot="-4762641">
                  <a:off x="1544" y="616"/>
                  <a:ext cx="80" cy="77"/>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28" name="Freeform 40"/>
                <p:cNvSpPr>
                  <a:spLocks/>
                </p:cNvSpPr>
                <p:nvPr/>
              </p:nvSpPr>
              <p:spPr bwMode="blackGray">
                <a:xfrm rot="202571">
                  <a:off x="1596" y="509"/>
                  <a:ext cx="153" cy="139"/>
                </a:xfrm>
                <a:custGeom>
                  <a:avLst/>
                  <a:gdLst>
                    <a:gd name="T0" fmla="*/ 471565426 w 117"/>
                    <a:gd name="T1" fmla="*/ 1 h 190"/>
                    <a:gd name="T2" fmla="*/ 484187764 w 117"/>
                    <a:gd name="T3" fmla="*/ 1 h 190"/>
                    <a:gd name="T4" fmla="*/ 489254506 w 117"/>
                    <a:gd name="T5" fmla="*/ 1 h 190"/>
                    <a:gd name="T6" fmla="*/ 508607105 w 117"/>
                    <a:gd name="T7" fmla="*/ 1 h 190"/>
                    <a:gd name="T8" fmla="*/ 513425578 w 117"/>
                    <a:gd name="T9" fmla="*/ 1 h 190"/>
                    <a:gd name="T10" fmla="*/ 508607105 w 117"/>
                    <a:gd name="T11" fmla="*/ 1 h 190"/>
                    <a:gd name="T12" fmla="*/ 489254506 w 117"/>
                    <a:gd name="T13" fmla="*/ 1 h 190"/>
                    <a:gd name="T14" fmla="*/ 471565426 w 117"/>
                    <a:gd name="T15" fmla="*/ 1 h 190"/>
                    <a:gd name="T16" fmla="*/ 442432702 w 117"/>
                    <a:gd name="T17" fmla="*/ 1 h 190"/>
                    <a:gd name="T18" fmla="*/ 398513720 w 117"/>
                    <a:gd name="T19" fmla="*/ 1 h 190"/>
                    <a:gd name="T20" fmla="*/ 358033801 w 117"/>
                    <a:gd name="T21" fmla="*/ 1 h 190"/>
                    <a:gd name="T22" fmla="*/ 306314272 w 117"/>
                    <a:gd name="T23" fmla="*/ 1 h 190"/>
                    <a:gd name="T24" fmla="*/ 258723622 w 117"/>
                    <a:gd name="T25" fmla="*/ 1 h 190"/>
                    <a:gd name="T26" fmla="*/ 204400635 w 117"/>
                    <a:gd name="T27" fmla="*/ 1 h 190"/>
                    <a:gd name="T28" fmla="*/ 156306368 w 117"/>
                    <a:gd name="T29" fmla="*/ 1 h 190"/>
                    <a:gd name="T30" fmla="*/ 113070698 w 117"/>
                    <a:gd name="T31" fmla="*/ 1 h 190"/>
                    <a:gd name="T32" fmla="*/ 81769153 w 117"/>
                    <a:gd name="T33" fmla="*/ 1 h 190"/>
                    <a:gd name="T34" fmla="*/ 56619920 w 117"/>
                    <a:gd name="T35" fmla="*/ 1 h 190"/>
                    <a:gd name="T36" fmla="*/ 43297586 w 117"/>
                    <a:gd name="T37" fmla="*/ 1 h 190"/>
                    <a:gd name="T38" fmla="*/ 30500789 w 117"/>
                    <a:gd name="T39" fmla="*/ 1 h 190"/>
                    <a:gd name="T40" fmla="*/ 23324133 w 117"/>
                    <a:gd name="T41" fmla="*/ 1 h 190"/>
                    <a:gd name="T42" fmla="*/ 10430108 w 117"/>
                    <a:gd name="T43" fmla="*/ 1 h 190"/>
                    <a:gd name="T44" fmla="*/ 0 w 117"/>
                    <a:gd name="T45" fmla="*/ 1 h 190"/>
                    <a:gd name="T46" fmla="*/ 10430108 w 117"/>
                    <a:gd name="T47" fmla="*/ 1 h 190"/>
                    <a:gd name="T48" fmla="*/ 23324133 w 117"/>
                    <a:gd name="T49" fmla="*/ 1 h 190"/>
                    <a:gd name="T50" fmla="*/ 43297586 w 117"/>
                    <a:gd name="T51" fmla="*/ 1 h 190"/>
                    <a:gd name="T52" fmla="*/ 81769153 w 117"/>
                    <a:gd name="T53" fmla="*/ 1 h 190"/>
                    <a:gd name="T54" fmla="*/ 113070698 w 117"/>
                    <a:gd name="T55" fmla="*/ 1 h 190"/>
                    <a:gd name="T56" fmla="*/ 165573768 w 117"/>
                    <a:gd name="T57" fmla="*/ 1 h 190"/>
                    <a:gd name="T58" fmla="*/ 215556314 w 117"/>
                    <a:gd name="T59" fmla="*/ 1 h 190"/>
                    <a:gd name="T60" fmla="*/ 258723622 w 117"/>
                    <a:gd name="T61" fmla="*/ 1 h 190"/>
                    <a:gd name="T62" fmla="*/ 306314272 w 117"/>
                    <a:gd name="T63" fmla="*/ 1 h 190"/>
                    <a:gd name="T64" fmla="*/ 358033801 w 117"/>
                    <a:gd name="T65" fmla="*/ 1 h 190"/>
                    <a:gd name="T66" fmla="*/ 398513720 w 117"/>
                    <a:gd name="T67" fmla="*/ 1 h 190"/>
                    <a:gd name="T68" fmla="*/ 432392267 w 117"/>
                    <a:gd name="T69" fmla="*/ 0 h 190"/>
                    <a:gd name="T70" fmla="*/ 456562985 w 117"/>
                    <a:gd name="T71" fmla="*/ 1 h 190"/>
                    <a:gd name="T72" fmla="*/ 471565426 w 117"/>
                    <a:gd name="T73" fmla="*/ 1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
                    <a:gd name="T112" fmla="*/ 0 h 190"/>
                    <a:gd name="T113" fmla="*/ 117 w 117"/>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 h="190">
                      <a:moveTo>
                        <a:pt x="108" y="2"/>
                      </a:moveTo>
                      <a:lnTo>
                        <a:pt x="111" y="5"/>
                      </a:lnTo>
                      <a:lnTo>
                        <a:pt x="112" y="8"/>
                      </a:lnTo>
                      <a:lnTo>
                        <a:pt x="116" y="16"/>
                      </a:lnTo>
                      <a:lnTo>
                        <a:pt x="117" y="28"/>
                      </a:lnTo>
                      <a:lnTo>
                        <a:pt x="116" y="41"/>
                      </a:lnTo>
                      <a:lnTo>
                        <a:pt x="112" y="57"/>
                      </a:lnTo>
                      <a:lnTo>
                        <a:pt x="108" y="75"/>
                      </a:lnTo>
                      <a:lnTo>
                        <a:pt x="101" y="93"/>
                      </a:lnTo>
                      <a:lnTo>
                        <a:pt x="91" y="112"/>
                      </a:lnTo>
                      <a:lnTo>
                        <a:pt x="82" y="130"/>
                      </a:lnTo>
                      <a:lnTo>
                        <a:pt x="70" y="148"/>
                      </a:lnTo>
                      <a:lnTo>
                        <a:pt x="59" y="161"/>
                      </a:lnTo>
                      <a:lnTo>
                        <a:pt x="47" y="174"/>
                      </a:lnTo>
                      <a:lnTo>
                        <a:pt x="36" y="182"/>
                      </a:lnTo>
                      <a:lnTo>
                        <a:pt x="26" y="189"/>
                      </a:lnTo>
                      <a:lnTo>
                        <a:pt x="18" y="190"/>
                      </a:lnTo>
                      <a:lnTo>
                        <a:pt x="13" y="190"/>
                      </a:lnTo>
                      <a:lnTo>
                        <a:pt x="10" y="189"/>
                      </a:lnTo>
                      <a:lnTo>
                        <a:pt x="7" y="187"/>
                      </a:lnTo>
                      <a:lnTo>
                        <a:pt x="5" y="184"/>
                      </a:lnTo>
                      <a:lnTo>
                        <a:pt x="2" y="176"/>
                      </a:lnTo>
                      <a:lnTo>
                        <a:pt x="0" y="164"/>
                      </a:lnTo>
                      <a:lnTo>
                        <a:pt x="2" y="150"/>
                      </a:lnTo>
                      <a:lnTo>
                        <a:pt x="5" y="133"/>
                      </a:lnTo>
                      <a:lnTo>
                        <a:pt x="10" y="117"/>
                      </a:lnTo>
                      <a:lnTo>
                        <a:pt x="18" y="98"/>
                      </a:lnTo>
                      <a:lnTo>
                        <a:pt x="26" y="80"/>
                      </a:lnTo>
                      <a:lnTo>
                        <a:pt x="38" y="60"/>
                      </a:lnTo>
                      <a:lnTo>
                        <a:pt x="49" y="44"/>
                      </a:lnTo>
                      <a:lnTo>
                        <a:pt x="59" y="29"/>
                      </a:lnTo>
                      <a:lnTo>
                        <a:pt x="70" y="18"/>
                      </a:lnTo>
                      <a:lnTo>
                        <a:pt x="82" y="8"/>
                      </a:lnTo>
                      <a:lnTo>
                        <a:pt x="91" y="3"/>
                      </a:lnTo>
                      <a:lnTo>
                        <a:pt x="99" y="0"/>
                      </a:lnTo>
                      <a:lnTo>
                        <a:pt x="104" y="2"/>
                      </a:lnTo>
                      <a:lnTo>
                        <a:pt x="108" y="2"/>
                      </a:lnTo>
                      <a:close/>
                    </a:path>
                  </a:pathLst>
                </a:custGeom>
                <a:noFill/>
                <a:ln w="9525">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8229" name="Freeform 41"/>
                <p:cNvSpPr>
                  <a:spLocks/>
                </p:cNvSpPr>
                <p:nvPr/>
              </p:nvSpPr>
              <p:spPr bwMode="blackGray">
                <a:xfrm rot="202571">
                  <a:off x="1596" y="509"/>
                  <a:ext cx="153" cy="139"/>
                </a:xfrm>
                <a:custGeom>
                  <a:avLst/>
                  <a:gdLst>
                    <a:gd name="T0" fmla="*/ 468198047 w 117"/>
                    <a:gd name="T1" fmla="*/ 1 h 190"/>
                    <a:gd name="T2" fmla="*/ 484187764 w 117"/>
                    <a:gd name="T3" fmla="*/ 1 h 190"/>
                    <a:gd name="T4" fmla="*/ 489254506 w 117"/>
                    <a:gd name="T5" fmla="*/ 1 h 190"/>
                    <a:gd name="T6" fmla="*/ 500684769 w 117"/>
                    <a:gd name="T7" fmla="*/ 1 h 190"/>
                    <a:gd name="T8" fmla="*/ 513425578 w 117"/>
                    <a:gd name="T9" fmla="*/ 1 h 190"/>
                    <a:gd name="T10" fmla="*/ 500684769 w 117"/>
                    <a:gd name="T11" fmla="*/ 1 h 190"/>
                    <a:gd name="T12" fmla="*/ 489254506 w 117"/>
                    <a:gd name="T13" fmla="*/ 1 h 190"/>
                    <a:gd name="T14" fmla="*/ 468198047 w 117"/>
                    <a:gd name="T15" fmla="*/ 1 h 190"/>
                    <a:gd name="T16" fmla="*/ 442432702 w 117"/>
                    <a:gd name="T17" fmla="*/ 1 h 190"/>
                    <a:gd name="T18" fmla="*/ 398513720 w 117"/>
                    <a:gd name="T19" fmla="*/ 1 h 190"/>
                    <a:gd name="T20" fmla="*/ 355861195 w 117"/>
                    <a:gd name="T21" fmla="*/ 1 h 190"/>
                    <a:gd name="T22" fmla="*/ 306314272 w 117"/>
                    <a:gd name="T23" fmla="*/ 1 h 190"/>
                    <a:gd name="T24" fmla="*/ 258723622 w 117"/>
                    <a:gd name="T25" fmla="*/ 1 h 190"/>
                    <a:gd name="T26" fmla="*/ 204400635 w 117"/>
                    <a:gd name="T27" fmla="*/ 1 h 190"/>
                    <a:gd name="T28" fmla="*/ 156306368 w 117"/>
                    <a:gd name="T29" fmla="*/ 1 h 190"/>
                    <a:gd name="T30" fmla="*/ 113070698 w 117"/>
                    <a:gd name="T31" fmla="*/ 1 h 190"/>
                    <a:gd name="T32" fmla="*/ 81769153 w 117"/>
                    <a:gd name="T33" fmla="*/ 1 h 190"/>
                    <a:gd name="T34" fmla="*/ 56619920 w 117"/>
                    <a:gd name="T35" fmla="*/ 1 h 190"/>
                    <a:gd name="T36" fmla="*/ 43297586 w 117"/>
                    <a:gd name="T37" fmla="*/ 1 h 190"/>
                    <a:gd name="T38" fmla="*/ 30500789 w 117"/>
                    <a:gd name="T39" fmla="*/ 1 h 190"/>
                    <a:gd name="T40" fmla="*/ 23324133 w 117"/>
                    <a:gd name="T41" fmla="*/ 1 h 190"/>
                    <a:gd name="T42" fmla="*/ 10430108 w 117"/>
                    <a:gd name="T43" fmla="*/ 1 h 190"/>
                    <a:gd name="T44" fmla="*/ 0 w 117"/>
                    <a:gd name="T45" fmla="*/ 1 h 190"/>
                    <a:gd name="T46" fmla="*/ 10430108 w 117"/>
                    <a:gd name="T47" fmla="*/ 1 h 190"/>
                    <a:gd name="T48" fmla="*/ 23324133 w 117"/>
                    <a:gd name="T49" fmla="*/ 1 h 190"/>
                    <a:gd name="T50" fmla="*/ 43297586 w 117"/>
                    <a:gd name="T51" fmla="*/ 1 h 190"/>
                    <a:gd name="T52" fmla="*/ 81769153 w 117"/>
                    <a:gd name="T53" fmla="*/ 1 h 190"/>
                    <a:gd name="T54" fmla="*/ 113070698 w 117"/>
                    <a:gd name="T55" fmla="*/ 1 h 190"/>
                    <a:gd name="T56" fmla="*/ 160105895 w 117"/>
                    <a:gd name="T57" fmla="*/ 1 h 190"/>
                    <a:gd name="T58" fmla="*/ 215556314 w 117"/>
                    <a:gd name="T59" fmla="*/ 1 h 190"/>
                    <a:gd name="T60" fmla="*/ 258723622 w 117"/>
                    <a:gd name="T61" fmla="*/ 1 h 190"/>
                    <a:gd name="T62" fmla="*/ 306314272 w 117"/>
                    <a:gd name="T63" fmla="*/ 1 h 190"/>
                    <a:gd name="T64" fmla="*/ 355861195 w 117"/>
                    <a:gd name="T65" fmla="*/ 1 h 190"/>
                    <a:gd name="T66" fmla="*/ 398513720 w 117"/>
                    <a:gd name="T67" fmla="*/ 1 h 190"/>
                    <a:gd name="T68" fmla="*/ 432392267 w 117"/>
                    <a:gd name="T69" fmla="*/ 0 h 190"/>
                    <a:gd name="T70" fmla="*/ 456562985 w 117"/>
                    <a:gd name="T71" fmla="*/ 1 h 190"/>
                    <a:gd name="T72" fmla="*/ 465356947 w 117"/>
                    <a:gd name="T73" fmla="*/ 1 h 190"/>
                    <a:gd name="T74" fmla="*/ 468198047 w 117"/>
                    <a:gd name="T75" fmla="*/ 1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190"/>
                    <a:gd name="T116" fmla="*/ 117 w 117"/>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190">
                      <a:moveTo>
                        <a:pt x="107" y="2"/>
                      </a:moveTo>
                      <a:lnTo>
                        <a:pt x="111" y="5"/>
                      </a:lnTo>
                      <a:lnTo>
                        <a:pt x="112" y="8"/>
                      </a:lnTo>
                      <a:lnTo>
                        <a:pt x="115" y="16"/>
                      </a:lnTo>
                      <a:lnTo>
                        <a:pt x="117" y="28"/>
                      </a:lnTo>
                      <a:lnTo>
                        <a:pt x="115" y="41"/>
                      </a:lnTo>
                      <a:lnTo>
                        <a:pt x="112" y="57"/>
                      </a:lnTo>
                      <a:lnTo>
                        <a:pt x="107" y="75"/>
                      </a:lnTo>
                      <a:lnTo>
                        <a:pt x="101" y="93"/>
                      </a:lnTo>
                      <a:lnTo>
                        <a:pt x="91" y="112"/>
                      </a:lnTo>
                      <a:lnTo>
                        <a:pt x="81" y="130"/>
                      </a:lnTo>
                      <a:lnTo>
                        <a:pt x="70" y="148"/>
                      </a:lnTo>
                      <a:lnTo>
                        <a:pt x="59" y="161"/>
                      </a:lnTo>
                      <a:lnTo>
                        <a:pt x="47" y="174"/>
                      </a:lnTo>
                      <a:lnTo>
                        <a:pt x="36" y="182"/>
                      </a:lnTo>
                      <a:lnTo>
                        <a:pt x="26" y="188"/>
                      </a:lnTo>
                      <a:lnTo>
                        <a:pt x="18" y="190"/>
                      </a:lnTo>
                      <a:lnTo>
                        <a:pt x="13" y="190"/>
                      </a:lnTo>
                      <a:lnTo>
                        <a:pt x="10" y="188"/>
                      </a:lnTo>
                      <a:lnTo>
                        <a:pt x="7" y="187"/>
                      </a:lnTo>
                      <a:lnTo>
                        <a:pt x="5" y="183"/>
                      </a:lnTo>
                      <a:lnTo>
                        <a:pt x="2" y="175"/>
                      </a:lnTo>
                      <a:lnTo>
                        <a:pt x="0" y="164"/>
                      </a:lnTo>
                      <a:lnTo>
                        <a:pt x="2" y="149"/>
                      </a:lnTo>
                      <a:lnTo>
                        <a:pt x="5" y="133"/>
                      </a:lnTo>
                      <a:lnTo>
                        <a:pt x="10" y="117"/>
                      </a:lnTo>
                      <a:lnTo>
                        <a:pt x="18" y="97"/>
                      </a:lnTo>
                      <a:lnTo>
                        <a:pt x="26" y="80"/>
                      </a:lnTo>
                      <a:lnTo>
                        <a:pt x="37" y="60"/>
                      </a:lnTo>
                      <a:lnTo>
                        <a:pt x="49" y="44"/>
                      </a:lnTo>
                      <a:lnTo>
                        <a:pt x="59" y="29"/>
                      </a:lnTo>
                      <a:lnTo>
                        <a:pt x="70" y="18"/>
                      </a:lnTo>
                      <a:lnTo>
                        <a:pt x="81" y="8"/>
                      </a:lnTo>
                      <a:lnTo>
                        <a:pt x="91" y="3"/>
                      </a:lnTo>
                      <a:lnTo>
                        <a:pt x="99" y="0"/>
                      </a:lnTo>
                      <a:lnTo>
                        <a:pt x="104" y="2"/>
                      </a:lnTo>
                      <a:lnTo>
                        <a:pt x="106" y="2"/>
                      </a:lnTo>
                      <a:lnTo>
                        <a:pt x="107" y="2"/>
                      </a:lnTo>
                      <a:close/>
                    </a:path>
                  </a:pathLst>
                </a:custGeom>
                <a:solidFill>
                  <a:srgbClr val="FF0000"/>
                </a:solidFill>
                <a:ln w="9525">
                  <a:solidFill>
                    <a:srgbClr val="FFFFFF"/>
                  </a:solidFill>
                  <a:round/>
                  <a:headEnd/>
                  <a:tailEnd/>
                </a:ln>
              </p:spPr>
              <p:txBody>
                <a:bodyPr/>
                <a:lstStyle/>
                <a:p>
                  <a:endParaRPr lang="en-US"/>
                </a:p>
              </p:txBody>
            </p:sp>
          </p:grpSp>
          <p:grpSp>
            <p:nvGrpSpPr>
              <p:cNvPr id="11" name="Group 42"/>
              <p:cNvGrpSpPr>
                <a:grpSpLocks/>
              </p:cNvGrpSpPr>
              <p:nvPr/>
            </p:nvGrpSpPr>
            <p:grpSpPr bwMode="auto">
              <a:xfrm rot="2235609">
                <a:off x="1676" y="3311"/>
                <a:ext cx="111" cy="122"/>
                <a:chOff x="1545" y="509"/>
                <a:chExt cx="221" cy="244"/>
              </a:xfrm>
            </p:grpSpPr>
            <p:sp>
              <p:nvSpPr>
                <p:cNvPr id="178214" name="Freeform 43"/>
                <p:cNvSpPr>
                  <a:spLocks/>
                </p:cNvSpPr>
                <p:nvPr/>
              </p:nvSpPr>
              <p:spPr bwMode="blackGray">
                <a:xfrm rot="-5678004">
                  <a:off x="1615" y="627"/>
                  <a:ext cx="88" cy="140"/>
                </a:xfrm>
                <a:custGeom>
                  <a:avLst/>
                  <a:gdLst>
                    <a:gd name="T0" fmla="*/ 2147483647 w 36"/>
                    <a:gd name="T1" fmla="*/ 2147483647 h 57"/>
                    <a:gd name="T2" fmla="*/ 2147483647 w 36"/>
                    <a:gd name="T3" fmla="*/ 2147483647 h 57"/>
                    <a:gd name="T4" fmla="*/ 0 w 36"/>
                    <a:gd name="T5" fmla="*/ 2147483647 h 57"/>
                    <a:gd name="T6" fmla="*/ 2147483647 w 36"/>
                    <a:gd name="T7" fmla="*/ 2147483647 h 57"/>
                    <a:gd name="T8" fmla="*/ 2147483647 w 36"/>
                    <a:gd name="T9" fmla="*/ 2147483647 h 57"/>
                    <a:gd name="T10" fmla="*/ 2147483647 w 36"/>
                    <a:gd name="T11" fmla="*/ 2147483647 h 57"/>
                    <a:gd name="T12" fmla="*/ 2147483647 w 36"/>
                    <a:gd name="T13" fmla="*/ 2147483647 h 57"/>
                    <a:gd name="T14" fmla="*/ 2147483647 w 36"/>
                    <a:gd name="T15" fmla="*/ 0 h 57"/>
                    <a:gd name="T16" fmla="*/ 2147483647 w 36"/>
                    <a:gd name="T17" fmla="*/ 2147483647 h 57"/>
                    <a:gd name="T18" fmla="*/ 2147483647 w 36"/>
                    <a:gd name="T19" fmla="*/ 2147483647 h 57"/>
                    <a:gd name="T20" fmla="*/ 2147483647 w 36"/>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w="9525">
                  <a:solidFill>
                    <a:srgbClr val="FFFFFF"/>
                  </a:solidFill>
                  <a:round/>
                  <a:headEnd/>
                  <a:tailEnd/>
                </a:ln>
              </p:spPr>
              <p:txBody>
                <a:bodyPr/>
                <a:lstStyle/>
                <a:p>
                  <a:endParaRPr lang="en-US"/>
                </a:p>
              </p:txBody>
            </p:sp>
            <p:sp>
              <p:nvSpPr>
                <p:cNvPr id="178215" name="Freeform 44"/>
                <p:cNvSpPr>
                  <a:spLocks/>
                </p:cNvSpPr>
                <p:nvPr/>
              </p:nvSpPr>
              <p:spPr bwMode="blackGray">
                <a:xfrm rot="-5678004">
                  <a:off x="1615" y="627"/>
                  <a:ext cx="88" cy="140"/>
                </a:xfrm>
                <a:custGeom>
                  <a:avLst/>
                  <a:gdLst>
                    <a:gd name="T0" fmla="*/ 2147483647 w 36"/>
                    <a:gd name="T1" fmla="*/ 2147483647 h 57"/>
                    <a:gd name="T2" fmla="*/ 2147483647 w 36"/>
                    <a:gd name="T3" fmla="*/ 2147483647 h 57"/>
                    <a:gd name="T4" fmla="*/ 0 w 36"/>
                    <a:gd name="T5" fmla="*/ 2147483647 h 57"/>
                    <a:gd name="T6" fmla="*/ 2147483647 w 36"/>
                    <a:gd name="T7" fmla="*/ 2147483647 h 57"/>
                    <a:gd name="T8" fmla="*/ 2147483647 w 36"/>
                    <a:gd name="T9" fmla="*/ 2147483647 h 57"/>
                    <a:gd name="T10" fmla="*/ 2147483647 w 36"/>
                    <a:gd name="T11" fmla="*/ 2147483647 h 57"/>
                    <a:gd name="T12" fmla="*/ 2147483647 w 36"/>
                    <a:gd name="T13" fmla="*/ 2147483647 h 57"/>
                    <a:gd name="T14" fmla="*/ 2147483647 w 36"/>
                    <a:gd name="T15" fmla="*/ 0 h 57"/>
                    <a:gd name="T16" fmla="*/ 2147483647 w 36"/>
                    <a:gd name="T17" fmla="*/ 2147483647 h 57"/>
                    <a:gd name="T18" fmla="*/ 2147483647 w 36"/>
                    <a:gd name="T19" fmla="*/ 2147483647 h 57"/>
                    <a:gd name="T20" fmla="*/ 2147483647 w 36"/>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w="9525">
                  <a:solidFill>
                    <a:srgbClr val="FFFFFF"/>
                  </a:solidFill>
                  <a:round/>
                  <a:headEnd/>
                  <a:tailEnd/>
                </a:ln>
              </p:spPr>
              <p:txBody>
                <a:bodyPr/>
                <a:lstStyle/>
                <a:p>
                  <a:endParaRPr lang="en-US"/>
                </a:p>
              </p:txBody>
            </p:sp>
            <p:sp>
              <p:nvSpPr>
                <p:cNvPr id="178216" name="Line 45"/>
                <p:cNvSpPr>
                  <a:spLocks noChangeShapeType="1"/>
                </p:cNvSpPr>
                <p:nvPr/>
              </p:nvSpPr>
              <p:spPr bwMode="auto">
                <a:xfrm rot="-4762641">
                  <a:off x="1561" y="645"/>
                  <a:ext cx="80" cy="77"/>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2" name="Group 46"/>
                <p:cNvGrpSpPr>
                  <a:grpSpLocks/>
                </p:cNvGrpSpPr>
                <p:nvPr/>
              </p:nvGrpSpPr>
              <p:grpSpPr bwMode="auto">
                <a:xfrm rot="202571">
                  <a:off x="1613" y="538"/>
                  <a:ext cx="153" cy="139"/>
                  <a:chOff x="4224" y="2928"/>
                  <a:chExt cx="107" cy="173"/>
                </a:xfrm>
              </p:grpSpPr>
              <p:sp>
                <p:nvSpPr>
                  <p:cNvPr id="178221" name="Freeform 47"/>
                  <p:cNvSpPr>
                    <a:spLocks/>
                  </p:cNvSpPr>
                  <p:nvPr/>
                </p:nvSpPr>
                <p:spPr bwMode="blackGray">
                  <a:xfrm>
                    <a:off x="4224" y="2928"/>
                    <a:ext cx="107" cy="173"/>
                  </a:xfrm>
                  <a:custGeom>
                    <a:avLst/>
                    <a:gdLst>
                      <a:gd name="T0" fmla="*/ 5 w 117"/>
                      <a:gd name="T1" fmla="*/ 2 h 190"/>
                      <a:gd name="T2" fmla="*/ 5 w 117"/>
                      <a:gd name="T3" fmla="*/ 5 h 190"/>
                      <a:gd name="T4" fmla="*/ 5 w 117"/>
                      <a:gd name="T5" fmla="*/ 5 h 190"/>
                      <a:gd name="T6" fmla="*/ 5 w 117"/>
                      <a:gd name="T7" fmla="*/ 5 h 190"/>
                      <a:gd name="T8" fmla="*/ 5 w 117"/>
                      <a:gd name="T9" fmla="*/ 5 h 190"/>
                      <a:gd name="T10" fmla="*/ 5 w 117"/>
                      <a:gd name="T11" fmla="*/ 5 h 190"/>
                      <a:gd name="T12" fmla="*/ 5 w 117"/>
                      <a:gd name="T13" fmla="*/ 5 h 190"/>
                      <a:gd name="T14" fmla="*/ 5 w 117"/>
                      <a:gd name="T15" fmla="*/ 5 h 190"/>
                      <a:gd name="T16" fmla="*/ 5 w 117"/>
                      <a:gd name="T17" fmla="*/ 5 h 190"/>
                      <a:gd name="T18" fmla="*/ 5 w 117"/>
                      <a:gd name="T19" fmla="*/ 5 h 190"/>
                      <a:gd name="T20" fmla="*/ 5 w 117"/>
                      <a:gd name="T21" fmla="*/ 5 h 190"/>
                      <a:gd name="T22" fmla="*/ 5 w 117"/>
                      <a:gd name="T23" fmla="*/ 5 h 190"/>
                      <a:gd name="T24" fmla="*/ 5 w 117"/>
                      <a:gd name="T25" fmla="*/ 5 h 190"/>
                      <a:gd name="T26" fmla="*/ 5 w 117"/>
                      <a:gd name="T27" fmla="*/ 5 h 190"/>
                      <a:gd name="T28" fmla="*/ 5 w 117"/>
                      <a:gd name="T29" fmla="*/ 5 h 190"/>
                      <a:gd name="T30" fmla="*/ 5 w 117"/>
                      <a:gd name="T31" fmla="*/ 5 h 190"/>
                      <a:gd name="T32" fmla="*/ 5 w 117"/>
                      <a:gd name="T33" fmla="*/ 5 h 190"/>
                      <a:gd name="T34" fmla="*/ 5 w 117"/>
                      <a:gd name="T35" fmla="*/ 5 h 190"/>
                      <a:gd name="T36" fmla="*/ 5 w 117"/>
                      <a:gd name="T37" fmla="*/ 5 h 190"/>
                      <a:gd name="T38" fmla="*/ 5 w 117"/>
                      <a:gd name="T39" fmla="*/ 5 h 190"/>
                      <a:gd name="T40" fmla="*/ 5 w 117"/>
                      <a:gd name="T41" fmla="*/ 5 h 190"/>
                      <a:gd name="T42" fmla="*/ 2 w 117"/>
                      <a:gd name="T43" fmla="*/ 5 h 190"/>
                      <a:gd name="T44" fmla="*/ 0 w 117"/>
                      <a:gd name="T45" fmla="*/ 5 h 190"/>
                      <a:gd name="T46" fmla="*/ 2 w 117"/>
                      <a:gd name="T47" fmla="*/ 5 h 190"/>
                      <a:gd name="T48" fmla="*/ 5 w 117"/>
                      <a:gd name="T49" fmla="*/ 5 h 190"/>
                      <a:gd name="T50" fmla="*/ 5 w 117"/>
                      <a:gd name="T51" fmla="*/ 5 h 190"/>
                      <a:gd name="T52" fmla="*/ 5 w 117"/>
                      <a:gd name="T53" fmla="*/ 5 h 190"/>
                      <a:gd name="T54" fmla="*/ 5 w 117"/>
                      <a:gd name="T55" fmla="*/ 5 h 190"/>
                      <a:gd name="T56" fmla="*/ 5 w 117"/>
                      <a:gd name="T57" fmla="*/ 5 h 190"/>
                      <a:gd name="T58" fmla="*/ 5 w 117"/>
                      <a:gd name="T59" fmla="*/ 5 h 190"/>
                      <a:gd name="T60" fmla="*/ 5 w 117"/>
                      <a:gd name="T61" fmla="*/ 5 h 190"/>
                      <a:gd name="T62" fmla="*/ 5 w 117"/>
                      <a:gd name="T63" fmla="*/ 5 h 190"/>
                      <a:gd name="T64" fmla="*/ 5 w 117"/>
                      <a:gd name="T65" fmla="*/ 5 h 190"/>
                      <a:gd name="T66" fmla="*/ 5 w 117"/>
                      <a:gd name="T67" fmla="*/ 3 h 190"/>
                      <a:gd name="T68" fmla="*/ 5 w 117"/>
                      <a:gd name="T69" fmla="*/ 0 h 190"/>
                      <a:gd name="T70" fmla="*/ 5 w 117"/>
                      <a:gd name="T71" fmla="*/ 2 h 190"/>
                      <a:gd name="T72" fmla="*/ 5 w 117"/>
                      <a:gd name="T73" fmla="*/ 2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
                      <a:gd name="T112" fmla="*/ 0 h 190"/>
                      <a:gd name="T113" fmla="*/ 117 w 117"/>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 h="190">
                        <a:moveTo>
                          <a:pt x="108" y="2"/>
                        </a:moveTo>
                        <a:lnTo>
                          <a:pt x="111" y="5"/>
                        </a:lnTo>
                        <a:lnTo>
                          <a:pt x="112" y="8"/>
                        </a:lnTo>
                        <a:lnTo>
                          <a:pt x="116" y="16"/>
                        </a:lnTo>
                        <a:lnTo>
                          <a:pt x="117" y="28"/>
                        </a:lnTo>
                        <a:lnTo>
                          <a:pt x="116" y="41"/>
                        </a:lnTo>
                        <a:lnTo>
                          <a:pt x="112" y="57"/>
                        </a:lnTo>
                        <a:lnTo>
                          <a:pt x="108" y="75"/>
                        </a:lnTo>
                        <a:lnTo>
                          <a:pt x="101" y="93"/>
                        </a:lnTo>
                        <a:lnTo>
                          <a:pt x="91" y="112"/>
                        </a:lnTo>
                        <a:lnTo>
                          <a:pt x="82" y="130"/>
                        </a:lnTo>
                        <a:lnTo>
                          <a:pt x="70" y="148"/>
                        </a:lnTo>
                        <a:lnTo>
                          <a:pt x="59" y="161"/>
                        </a:lnTo>
                        <a:lnTo>
                          <a:pt x="47" y="174"/>
                        </a:lnTo>
                        <a:lnTo>
                          <a:pt x="36" y="182"/>
                        </a:lnTo>
                        <a:lnTo>
                          <a:pt x="26" y="189"/>
                        </a:lnTo>
                        <a:lnTo>
                          <a:pt x="18" y="190"/>
                        </a:lnTo>
                        <a:lnTo>
                          <a:pt x="13" y="190"/>
                        </a:lnTo>
                        <a:lnTo>
                          <a:pt x="10" y="189"/>
                        </a:lnTo>
                        <a:lnTo>
                          <a:pt x="7" y="187"/>
                        </a:lnTo>
                        <a:lnTo>
                          <a:pt x="5" y="184"/>
                        </a:lnTo>
                        <a:lnTo>
                          <a:pt x="2" y="176"/>
                        </a:lnTo>
                        <a:lnTo>
                          <a:pt x="0" y="164"/>
                        </a:lnTo>
                        <a:lnTo>
                          <a:pt x="2" y="150"/>
                        </a:lnTo>
                        <a:lnTo>
                          <a:pt x="5" y="133"/>
                        </a:lnTo>
                        <a:lnTo>
                          <a:pt x="10" y="117"/>
                        </a:lnTo>
                        <a:lnTo>
                          <a:pt x="18" y="98"/>
                        </a:lnTo>
                        <a:lnTo>
                          <a:pt x="26" y="80"/>
                        </a:lnTo>
                        <a:lnTo>
                          <a:pt x="38" y="60"/>
                        </a:lnTo>
                        <a:lnTo>
                          <a:pt x="49" y="44"/>
                        </a:lnTo>
                        <a:lnTo>
                          <a:pt x="59" y="29"/>
                        </a:lnTo>
                        <a:lnTo>
                          <a:pt x="70" y="18"/>
                        </a:lnTo>
                        <a:lnTo>
                          <a:pt x="82" y="8"/>
                        </a:lnTo>
                        <a:lnTo>
                          <a:pt x="91" y="3"/>
                        </a:lnTo>
                        <a:lnTo>
                          <a:pt x="99" y="0"/>
                        </a:lnTo>
                        <a:lnTo>
                          <a:pt x="104" y="2"/>
                        </a:lnTo>
                        <a:lnTo>
                          <a:pt x="108" y="2"/>
                        </a:lnTo>
                        <a:close/>
                      </a:path>
                    </a:pathLst>
                  </a:custGeom>
                  <a:solidFill>
                    <a:srgbClr val="FF0000"/>
                  </a:solidFill>
                  <a:ln w="9525">
                    <a:solidFill>
                      <a:srgbClr val="FFFFFF"/>
                    </a:solidFill>
                    <a:round/>
                    <a:headEnd/>
                    <a:tailEnd/>
                  </a:ln>
                </p:spPr>
                <p:txBody>
                  <a:bodyPr/>
                  <a:lstStyle/>
                  <a:p>
                    <a:endParaRPr lang="en-US"/>
                  </a:p>
                </p:txBody>
              </p:sp>
              <p:sp>
                <p:nvSpPr>
                  <p:cNvPr id="178222" name="Freeform 48"/>
                  <p:cNvSpPr>
                    <a:spLocks/>
                  </p:cNvSpPr>
                  <p:nvPr/>
                </p:nvSpPr>
                <p:spPr bwMode="blackGray">
                  <a:xfrm>
                    <a:off x="4224" y="2928"/>
                    <a:ext cx="107" cy="173"/>
                  </a:xfrm>
                  <a:custGeom>
                    <a:avLst/>
                    <a:gdLst>
                      <a:gd name="T0" fmla="*/ 5 w 117"/>
                      <a:gd name="T1" fmla="*/ 2 h 190"/>
                      <a:gd name="T2" fmla="*/ 5 w 117"/>
                      <a:gd name="T3" fmla="*/ 5 h 190"/>
                      <a:gd name="T4" fmla="*/ 5 w 117"/>
                      <a:gd name="T5" fmla="*/ 5 h 190"/>
                      <a:gd name="T6" fmla="*/ 5 w 117"/>
                      <a:gd name="T7" fmla="*/ 5 h 190"/>
                      <a:gd name="T8" fmla="*/ 5 w 117"/>
                      <a:gd name="T9" fmla="*/ 5 h 190"/>
                      <a:gd name="T10" fmla="*/ 5 w 117"/>
                      <a:gd name="T11" fmla="*/ 5 h 190"/>
                      <a:gd name="T12" fmla="*/ 5 w 117"/>
                      <a:gd name="T13" fmla="*/ 5 h 190"/>
                      <a:gd name="T14" fmla="*/ 5 w 117"/>
                      <a:gd name="T15" fmla="*/ 5 h 190"/>
                      <a:gd name="T16" fmla="*/ 5 w 117"/>
                      <a:gd name="T17" fmla="*/ 5 h 190"/>
                      <a:gd name="T18" fmla="*/ 5 w 117"/>
                      <a:gd name="T19" fmla="*/ 5 h 190"/>
                      <a:gd name="T20" fmla="*/ 5 w 117"/>
                      <a:gd name="T21" fmla="*/ 5 h 190"/>
                      <a:gd name="T22" fmla="*/ 5 w 117"/>
                      <a:gd name="T23" fmla="*/ 5 h 190"/>
                      <a:gd name="T24" fmla="*/ 5 w 117"/>
                      <a:gd name="T25" fmla="*/ 5 h 190"/>
                      <a:gd name="T26" fmla="*/ 5 w 117"/>
                      <a:gd name="T27" fmla="*/ 5 h 190"/>
                      <a:gd name="T28" fmla="*/ 5 w 117"/>
                      <a:gd name="T29" fmla="*/ 5 h 190"/>
                      <a:gd name="T30" fmla="*/ 5 w 117"/>
                      <a:gd name="T31" fmla="*/ 5 h 190"/>
                      <a:gd name="T32" fmla="*/ 5 w 117"/>
                      <a:gd name="T33" fmla="*/ 5 h 190"/>
                      <a:gd name="T34" fmla="*/ 5 w 117"/>
                      <a:gd name="T35" fmla="*/ 5 h 190"/>
                      <a:gd name="T36" fmla="*/ 5 w 117"/>
                      <a:gd name="T37" fmla="*/ 5 h 190"/>
                      <a:gd name="T38" fmla="*/ 5 w 117"/>
                      <a:gd name="T39" fmla="*/ 5 h 190"/>
                      <a:gd name="T40" fmla="*/ 5 w 117"/>
                      <a:gd name="T41" fmla="*/ 5 h 190"/>
                      <a:gd name="T42" fmla="*/ 2 w 117"/>
                      <a:gd name="T43" fmla="*/ 5 h 190"/>
                      <a:gd name="T44" fmla="*/ 0 w 117"/>
                      <a:gd name="T45" fmla="*/ 5 h 190"/>
                      <a:gd name="T46" fmla="*/ 2 w 117"/>
                      <a:gd name="T47" fmla="*/ 5 h 190"/>
                      <a:gd name="T48" fmla="*/ 5 w 117"/>
                      <a:gd name="T49" fmla="*/ 5 h 190"/>
                      <a:gd name="T50" fmla="*/ 5 w 117"/>
                      <a:gd name="T51" fmla="*/ 5 h 190"/>
                      <a:gd name="T52" fmla="*/ 5 w 117"/>
                      <a:gd name="T53" fmla="*/ 5 h 190"/>
                      <a:gd name="T54" fmla="*/ 5 w 117"/>
                      <a:gd name="T55" fmla="*/ 5 h 190"/>
                      <a:gd name="T56" fmla="*/ 5 w 117"/>
                      <a:gd name="T57" fmla="*/ 5 h 190"/>
                      <a:gd name="T58" fmla="*/ 5 w 117"/>
                      <a:gd name="T59" fmla="*/ 5 h 190"/>
                      <a:gd name="T60" fmla="*/ 5 w 117"/>
                      <a:gd name="T61" fmla="*/ 5 h 190"/>
                      <a:gd name="T62" fmla="*/ 5 w 117"/>
                      <a:gd name="T63" fmla="*/ 5 h 190"/>
                      <a:gd name="T64" fmla="*/ 5 w 117"/>
                      <a:gd name="T65" fmla="*/ 5 h 190"/>
                      <a:gd name="T66" fmla="*/ 5 w 117"/>
                      <a:gd name="T67" fmla="*/ 3 h 190"/>
                      <a:gd name="T68" fmla="*/ 5 w 117"/>
                      <a:gd name="T69" fmla="*/ 0 h 190"/>
                      <a:gd name="T70" fmla="*/ 5 w 117"/>
                      <a:gd name="T71" fmla="*/ 2 h 190"/>
                      <a:gd name="T72" fmla="*/ 5 w 117"/>
                      <a:gd name="T73" fmla="*/ 2 h 190"/>
                      <a:gd name="T74" fmla="*/ 5 w 117"/>
                      <a:gd name="T75" fmla="*/ 2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190"/>
                      <a:gd name="T116" fmla="*/ 117 w 117"/>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190">
                        <a:moveTo>
                          <a:pt x="107" y="2"/>
                        </a:moveTo>
                        <a:lnTo>
                          <a:pt x="111" y="5"/>
                        </a:lnTo>
                        <a:lnTo>
                          <a:pt x="112" y="8"/>
                        </a:lnTo>
                        <a:lnTo>
                          <a:pt x="115" y="16"/>
                        </a:lnTo>
                        <a:lnTo>
                          <a:pt x="117" y="28"/>
                        </a:lnTo>
                        <a:lnTo>
                          <a:pt x="115" y="41"/>
                        </a:lnTo>
                        <a:lnTo>
                          <a:pt x="112" y="57"/>
                        </a:lnTo>
                        <a:lnTo>
                          <a:pt x="107" y="75"/>
                        </a:lnTo>
                        <a:lnTo>
                          <a:pt x="101" y="93"/>
                        </a:lnTo>
                        <a:lnTo>
                          <a:pt x="91" y="112"/>
                        </a:lnTo>
                        <a:lnTo>
                          <a:pt x="81" y="130"/>
                        </a:lnTo>
                        <a:lnTo>
                          <a:pt x="70" y="148"/>
                        </a:lnTo>
                        <a:lnTo>
                          <a:pt x="59" y="161"/>
                        </a:lnTo>
                        <a:lnTo>
                          <a:pt x="47" y="174"/>
                        </a:lnTo>
                        <a:lnTo>
                          <a:pt x="36" y="182"/>
                        </a:lnTo>
                        <a:lnTo>
                          <a:pt x="26" y="188"/>
                        </a:lnTo>
                        <a:lnTo>
                          <a:pt x="18" y="190"/>
                        </a:lnTo>
                        <a:lnTo>
                          <a:pt x="13" y="190"/>
                        </a:lnTo>
                        <a:lnTo>
                          <a:pt x="10" y="188"/>
                        </a:lnTo>
                        <a:lnTo>
                          <a:pt x="7" y="187"/>
                        </a:lnTo>
                        <a:lnTo>
                          <a:pt x="5" y="183"/>
                        </a:lnTo>
                        <a:lnTo>
                          <a:pt x="2" y="175"/>
                        </a:lnTo>
                        <a:lnTo>
                          <a:pt x="0" y="164"/>
                        </a:lnTo>
                        <a:lnTo>
                          <a:pt x="2" y="149"/>
                        </a:lnTo>
                        <a:lnTo>
                          <a:pt x="5" y="133"/>
                        </a:lnTo>
                        <a:lnTo>
                          <a:pt x="10" y="117"/>
                        </a:lnTo>
                        <a:lnTo>
                          <a:pt x="18" y="97"/>
                        </a:lnTo>
                        <a:lnTo>
                          <a:pt x="26" y="80"/>
                        </a:lnTo>
                        <a:lnTo>
                          <a:pt x="37" y="60"/>
                        </a:lnTo>
                        <a:lnTo>
                          <a:pt x="49" y="44"/>
                        </a:lnTo>
                        <a:lnTo>
                          <a:pt x="59" y="29"/>
                        </a:lnTo>
                        <a:lnTo>
                          <a:pt x="70" y="18"/>
                        </a:lnTo>
                        <a:lnTo>
                          <a:pt x="81" y="8"/>
                        </a:lnTo>
                        <a:lnTo>
                          <a:pt x="91" y="3"/>
                        </a:lnTo>
                        <a:lnTo>
                          <a:pt x="99" y="0"/>
                        </a:lnTo>
                        <a:lnTo>
                          <a:pt x="104" y="2"/>
                        </a:lnTo>
                        <a:lnTo>
                          <a:pt x="106" y="2"/>
                        </a:lnTo>
                        <a:lnTo>
                          <a:pt x="107" y="2"/>
                        </a:lnTo>
                        <a:close/>
                      </a:path>
                    </a:pathLst>
                  </a:custGeom>
                  <a:solidFill>
                    <a:srgbClr val="FF0000"/>
                  </a:solidFill>
                  <a:ln w="9525">
                    <a:solidFill>
                      <a:srgbClr val="FFFFFF"/>
                    </a:solidFill>
                    <a:round/>
                    <a:headEnd/>
                    <a:tailEnd/>
                  </a:ln>
                </p:spPr>
                <p:txBody>
                  <a:bodyPr/>
                  <a:lstStyle/>
                  <a:p>
                    <a:endParaRPr lang="en-US"/>
                  </a:p>
                </p:txBody>
              </p:sp>
            </p:grpSp>
            <p:sp>
              <p:nvSpPr>
                <p:cNvPr id="178218" name="Line 49"/>
                <p:cNvSpPr>
                  <a:spLocks noChangeShapeType="1"/>
                </p:cNvSpPr>
                <p:nvPr/>
              </p:nvSpPr>
              <p:spPr bwMode="auto">
                <a:xfrm rot="-4762641">
                  <a:off x="1544" y="616"/>
                  <a:ext cx="80" cy="77"/>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19" name="Freeform 50"/>
                <p:cNvSpPr>
                  <a:spLocks/>
                </p:cNvSpPr>
                <p:nvPr/>
              </p:nvSpPr>
              <p:spPr bwMode="blackGray">
                <a:xfrm rot="202571">
                  <a:off x="1596" y="509"/>
                  <a:ext cx="153" cy="139"/>
                </a:xfrm>
                <a:custGeom>
                  <a:avLst/>
                  <a:gdLst>
                    <a:gd name="T0" fmla="*/ 471565426 w 117"/>
                    <a:gd name="T1" fmla="*/ 1 h 190"/>
                    <a:gd name="T2" fmla="*/ 484187764 w 117"/>
                    <a:gd name="T3" fmla="*/ 1 h 190"/>
                    <a:gd name="T4" fmla="*/ 489254506 w 117"/>
                    <a:gd name="T5" fmla="*/ 1 h 190"/>
                    <a:gd name="T6" fmla="*/ 508607105 w 117"/>
                    <a:gd name="T7" fmla="*/ 1 h 190"/>
                    <a:gd name="T8" fmla="*/ 513425578 w 117"/>
                    <a:gd name="T9" fmla="*/ 1 h 190"/>
                    <a:gd name="T10" fmla="*/ 508607105 w 117"/>
                    <a:gd name="T11" fmla="*/ 1 h 190"/>
                    <a:gd name="T12" fmla="*/ 489254506 w 117"/>
                    <a:gd name="T13" fmla="*/ 1 h 190"/>
                    <a:gd name="T14" fmla="*/ 471565426 w 117"/>
                    <a:gd name="T15" fmla="*/ 1 h 190"/>
                    <a:gd name="T16" fmla="*/ 442432702 w 117"/>
                    <a:gd name="T17" fmla="*/ 1 h 190"/>
                    <a:gd name="T18" fmla="*/ 398513720 w 117"/>
                    <a:gd name="T19" fmla="*/ 1 h 190"/>
                    <a:gd name="T20" fmla="*/ 358033801 w 117"/>
                    <a:gd name="T21" fmla="*/ 1 h 190"/>
                    <a:gd name="T22" fmla="*/ 306314272 w 117"/>
                    <a:gd name="T23" fmla="*/ 1 h 190"/>
                    <a:gd name="T24" fmla="*/ 258723622 w 117"/>
                    <a:gd name="T25" fmla="*/ 1 h 190"/>
                    <a:gd name="T26" fmla="*/ 204400635 w 117"/>
                    <a:gd name="T27" fmla="*/ 1 h 190"/>
                    <a:gd name="T28" fmla="*/ 156306368 w 117"/>
                    <a:gd name="T29" fmla="*/ 1 h 190"/>
                    <a:gd name="T30" fmla="*/ 113070698 w 117"/>
                    <a:gd name="T31" fmla="*/ 1 h 190"/>
                    <a:gd name="T32" fmla="*/ 81769153 w 117"/>
                    <a:gd name="T33" fmla="*/ 1 h 190"/>
                    <a:gd name="T34" fmla="*/ 56619920 w 117"/>
                    <a:gd name="T35" fmla="*/ 1 h 190"/>
                    <a:gd name="T36" fmla="*/ 43297586 w 117"/>
                    <a:gd name="T37" fmla="*/ 1 h 190"/>
                    <a:gd name="T38" fmla="*/ 30500789 w 117"/>
                    <a:gd name="T39" fmla="*/ 1 h 190"/>
                    <a:gd name="T40" fmla="*/ 23324133 w 117"/>
                    <a:gd name="T41" fmla="*/ 1 h 190"/>
                    <a:gd name="T42" fmla="*/ 10430108 w 117"/>
                    <a:gd name="T43" fmla="*/ 1 h 190"/>
                    <a:gd name="T44" fmla="*/ 0 w 117"/>
                    <a:gd name="T45" fmla="*/ 1 h 190"/>
                    <a:gd name="T46" fmla="*/ 10430108 w 117"/>
                    <a:gd name="T47" fmla="*/ 1 h 190"/>
                    <a:gd name="T48" fmla="*/ 23324133 w 117"/>
                    <a:gd name="T49" fmla="*/ 1 h 190"/>
                    <a:gd name="T50" fmla="*/ 43297586 w 117"/>
                    <a:gd name="T51" fmla="*/ 1 h 190"/>
                    <a:gd name="T52" fmla="*/ 81769153 w 117"/>
                    <a:gd name="T53" fmla="*/ 1 h 190"/>
                    <a:gd name="T54" fmla="*/ 113070698 w 117"/>
                    <a:gd name="T55" fmla="*/ 1 h 190"/>
                    <a:gd name="T56" fmla="*/ 165573768 w 117"/>
                    <a:gd name="T57" fmla="*/ 1 h 190"/>
                    <a:gd name="T58" fmla="*/ 215556314 w 117"/>
                    <a:gd name="T59" fmla="*/ 1 h 190"/>
                    <a:gd name="T60" fmla="*/ 258723622 w 117"/>
                    <a:gd name="T61" fmla="*/ 1 h 190"/>
                    <a:gd name="T62" fmla="*/ 306314272 w 117"/>
                    <a:gd name="T63" fmla="*/ 1 h 190"/>
                    <a:gd name="T64" fmla="*/ 358033801 w 117"/>
                    <a:gd name="T65" fmla="*/ 1 h 190"/>
                    <a:gd name="T66" fmla="*/ 398513720 w 117"/>
                    <a:gd name="T67" fmla="*/ 1 h 190"/>
                    <a:gd name="T68" fmla="*/ 432392267 w 117"/>
                    <a:gd name="T69" fmla="*/ 0 h 190"/>
                    <a:gd name="T70" fmla="*/ 456562985 w 117"/>
                    <a:gd name="T71" fmla="*/ 1 h 190"/>
                    <a:gd name="T72" fmla="*/ 471565426 w 117"/>
                    <a:gd name="T73" fmla="*/ 1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
                    <a:gd name="T112" fmla="*/ 0 h 190"/>
                    <a:gd name="T113" fmla="*/ 117 w 117"/>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 h="190">
                      <a:moveTo>
                        <a:pt x="108" y="2"/>
                      </a:moveTo>
                      <a:lnTo>
                        <a:pt x="111" y="5"/>
                      </a:lnTo>
                      <a:lnTo>
                        <a:pt x="112" y="8"/>
                      </a:lnTo>
                      <a:lnTo>
                        <a:pt x="116" y="16"/>
                      </a:lnTo>
                      <a:lnTo>
                        <a:pt x="117" y="28"/>
                      </a:lnTo>
                      <a:lnTo>
                        <a:pt x="116" y="41"/>
                      </a:lnTo>
                      <a:lnTo>
                        <a:pt x="112" y="57"/>
                      </a:lnTo>
                      <a:lnTo>
                        <a:pt x="108" y="75"/>
                      </a:lnTo>
                      <a:lnTo>
                        <a:pt x="101" y="93"/>
                      </a:lnTo>
                      <a:lnTo>
                        <a:pt x="91" y="112"/>
                      </a:lnTo>
                      <a:lnTo>
                        <a:pt x="82" y="130"/>
                      </a:lnTo>
                      <a:lnTo>
                        <a:pt x="70" y="148"/>
                      </a:lnTo>
                      <a:lnTo>
                        <a:pt x="59" y="161"/>
                      </a:lnTo>
                      <a:lnTo>
                        <a:pt x="47" y="174"/>
                      </a:lnTo>
                      <a:lnTo>
                        <a:pt x="36" y="182"/>
                      </a:lnTo>
                      <a:lnTo>
                        <a:pt x="26" y="189"/>
                      </a:lnTo>
                      <a:lnTo>
                        <a:pt x="18" y="190"/>
                      </a:lnTo>
                      <a:lnTo>
                        <a:pt x="13" y="190"/>
                      </a:lnTo>
                      <a:lnTo>
                        <a:pt x="10" y="189"/>
                      </a:lnTo>
                      <a:lnTo>
                        <a:pt x="7" y="187"/>
                      </a:lnTo>
                      <a:lnTo>
                        <a:pt x="5" y="184"/>
                      </a:lnTo>
                      <a:lnTo>
                        <a:pt x="2" y="176"/>
                      </a:lnTo>
                      <a:lnTo>
                        <a:pt x="0" y="164"/>
                      </a:lnTo>
                      <a:lnTo>
                        <a:pt x="2" y="150"/>
                      </a:lnTo>
                      <a:lnTo>
                        <a:pt x="5" y="133"/>
                      </a:lnTo>
                      <a:lnTo>
                        <a:pt x="10" y="117"/>
                      </a:lnTo>
                      <a:lnTo>
                        <a:pt x="18" y="98"/>
                      </a:lnTo>
                      <a:lnTo>
                        <a:pt x="26" y="80"/>
                      </a:lnTo>
                      <a:lnTo>
                        <a:pt x="38" y="60"/>
                      </a:lnTo>
                      <a:lnTo>
                        <a:pt x="49" y="44"/>
                      </a:lnTo>
                      <a:lnTo>
                        <a:pt x="59" y="29"/>
                      </a:lnTo>
                      <a:lnTo>
                        <a:pt x="70" y="18"/>
                      </a:lnTo>
                      <a:lnTo>
                        <a:pt x="82" y="8"/>
                      </a:lnTo>
                      <a:lnTo>
                        <a:pt x="91" y="3"/>
                      </a:lnTo>
                      <a:lnTo>
                        <a:pt x="99" y="0"/>
                      </a:lnTo>
                      <a:lnTo>
                        <a:pt x="104" y="2"/>
                      </a:lnTo>
                      <a:lnTo>
                        <a:pt x="108" y="2"/>
                      </a:lnTo>
                      <a:close/>
                    </a:path>
                  </a:pathLst>
                </a:custGeom>
                <a:noFill/>
                <a:ln w="9525">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8220" name="Freeform 51"/>
                <p:cNvSpPr>
                  <a:spLocks/>
                </p:cNvSpPr>
                <p:nvPr/>
              </p:nvSpPr>
              <p:spPr bwMode="blackGray">
                <a:xfrm rot="202571">
                  <a:off x="1590" y="614"/>
                  <a:ext cx="153" cy="139"/>
                </a:xfrm>
                <a:custGeom>
                  <a:avLst/>
                  <a:gdLst>
                    <a:gd name="T0" fmla="*/ 468198047 w 117"/>
                    <a:gd name="T1" fmla="*/ 1 h 190"/>
                    <a:gd name="T2" fmla="*/ 484187764 w 117"/>
                    <a:gd name="T3" fmla="*/ 1 h 190"/>
                    <a:gd name="T4" fmla="*/ 489254506 w 117"/>
                    <a:gd name="T5" fmla="*/ 1 h 190"/>
                    <a:gd name="T6" fmla="*/ 500684769 w 117"/>
                    <a:gd name="T7" fmla="*/ 1 h 190"/>
                    <a:gd name="T8" fmla="*/ 513425578 w 117"/>
                    <a:gd name="T9" fmla="*/ 1 h 190"/>
                    <a:gd name="T10" fmla="*/ 500684769 w 117"/>
                    <a:gd name="T11" fmla="*/ 1 h 190"/>
                    <a:gd name="T12" fmla="*/ 489254506 w 117"/>
                    <a:gd name="T13" fmla="*/ 1 h 190"/>
                    <a:gd name="T14" fmla="*/ 468198047 w 117"/>
                    <a:gd name="T15" fmla="*/ 1 h 190"/>
                    <a:gd name="T16" fmla="*/ 442432702 w 117"/>
                    <a:gd name="T17" fmla="*/ 1 h 190"/>
                    <a:gd name="T18" fmla="*/ 398513720 w 117"/>
                    <a:gd name="T19" fmla="*/ 1 h 190"/>
                    <a:gd name="T20" fmla="*/ 355861195 w 117"/>
                    <a:gd name="T21" fmla="*/ 1 h 190"/>
                    <a:gd name="T22" fmla="*/ 306314272 w 117"/>
                    <a:gd name="T23" fmla="*/ 1 h 190"/>
                    <a:gd name="T24" fmla="*/ 258723622 w 117"/>
                    <a:gd name="T25" fmla="*/ 1 h 190"/>
                    <a:gd name="T26" fmla="*/ 204400635 w 117"/>
                    <a:gd name="T27" fmla="*/ 1 h 190"/>
                    <a:gd name="T28" fmla="*/ 156306368 w 117"/>
                    <a:gd name="T29" fmla="*/ 1 h 190"/>
                    <a:gd name="T30" fmla="*/ 113070698 w 117"/>
                    <a:gd name="T31" fmla="*/ 1 h 190"/>
                    <a:gd name="T32" fmla="*/ 81769153 w 117"/>
                    <a:gd name="T33" fmla="*/ 1 h 190"/>
                    <a:gd name="T34" fmla="*/ 56619920 w 117"/>
                    <a:gd name="T35" fmla="*/ 1 h 190"/>
                    <a:gd name="T36" fmla="*/ 43297586 w 117"/>
                    <a:gd name="T37" fmla="*/ 1 h 190"/>
                    <a:gd name="T38" fmla="*/ 30500789 w 117"/>
                    <a:gd name="T39" fmla="*/ 1 h 190"/>
                    <a:gd name="T40" fmla="*/ 23324133 w 117"/>
                    <a:gd name="T41" fmla="*/ 1 h 190"/>
                    <a:gd name="T42" fmla="*/ 10430108 w 117"/>
                    <a:gd name="T43" fmla="*/ 1 h 190"/>
                    <a:gd name="T44" fmla="*/ 0 w 117"/>
                    <a:gd name="T45" fmla="*/ 1 h 190"/>
                    <a:gd name="T46" fmla="*/ 10430108 w 117"/>
                    <a:gd name="T47" fmla="*/ 1 h 190"/>
                    <a:gd name="T48" fmla="*/ 23324133 w 117"/>
                    <a:gd name="T49" fmla="*/ 1 h 190"/>
                    <a:gd name="T50" fmla="*/ 43297586 w 117"/>
                    <a:gd name="T51" fmla="*/ 1 h 190"/>
                    <a:gd name="T52" fmla="*/ 81769153 w 117"/>
                    <a:gd name="T53" fmla="*/ 1 h 190"/>
                    <a:gd name="T54" fmla="*/ 113070698 w 117"/>
                    <a:gd name="T55" fmla="*/ 1 h 190"/>
                    <a:gd name="T56" fmla="*/ 160105895 w 117"/>
                    <a:gd name="T57" fmla="*/ 1 h 190"/>
                    <a:gd name="T58" fmla="*/ 215556314 w 117"/>
                    <a:gd name="T59" fmla="*/ 1 h 190"/>
                    <a:gd name="T60" fmla="*/ 258723622 w 117"/>
                    <a:gd name="T61" fmla="*/ 1 h 190"/>
                    <a:gd name="T62" fmla="*/ 306314272 w 117"/>
                    <a:gd name="T63" fmla="*/ 1 h 190"/>
                    <a:gd name="T64" fmla="*/ 355861195 w 117"/>
                    <a:gd name="T65" fmla="*/ 1 h 190"/>
                    <a:gd name="T66" fmla="*/ 398513720 w 117"/>
                    <a:gd name="T67" fmla="*/ 1 h 190"/>
                    <a:gd name="T68" fmla="*/ 432392267 w 117"/>
                    <a:gd name="T69" fmla="*/ 0 h 190"/>
                    <a:gd name="T70" fmla="*/ 456562985 w 117"/>
                    <a:gd name="T71" fmla="*/ 1 h 190"/>
                    <a:gd name="T72" fmla="*/ 465356947 w 117"/>
                    <a:gd name="T73" fmla="*/ 1 h 190"/>
                    <a:gd name="T74" fmla="*/ 468198047 w 117"/>
                    <a:gd name="T75" fmla="*/ 1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190"/>
                    <a:gd name="T116" fmla="*/ 117 w 117"/>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190">
                      <a:moveTo>
                        <a:pt x="107" y="2"/>
                      </a:moveTo>
                      <a:lnTo>
                        <a:pt x="111" y="5"/>
                      </a:lnTo>
                      <a:lnTo>
                        <a:pt x="112" y="8"/>
                      </a:lnTo>
                      <a:lnTo>
                        <a:pt x="115" y="16"/>
                      </a:lnTo>
                      <a:lnTo>
                        <a:pt x="117" y="28"/>
                      </a:lnTo>
                      <a:lnTo>
                        <a:pt x="115" y="41"/>
                      </a:lnTo>
                      <a:lnTo>
                        <a:pt x="112" y="57"/>
                      </a:lnTo>
                      <a:lnTo>
                        <a:pt x="107" y="75"/>
                      </a:lnTo>
                      <a:lnTo>
                        <a:pt x="101" y="93"/>
                      </a:lnTo>
                      <a:lnTo>
                        <a:pt x="91" y="112"/>
                      </a:lnTo>
                      <a:lnTo>
                        <a:pt x="81" y="130"/>
                      </a:lnTo>
                      <a:lnTo>
                        <a:pt x="70" y="148"/>
                      </a:lnTo>
                      <a:lnTo>
                        <a:pt x="59" y="161"/>
                      </a:lnTo>
                      <a:lnTo>
                        <a:pt x="47" y="174"/>
                      </a:lnTo>
                      <a:lnTo>
                        <a:pt x="36" y="182"/>
                      </a:lnTo>
                      <a:lnTo>
                        <a:pt x="26" y="188"/>
                      </a:lnTo>
                      <a:lnTo>
                        <a:pt x="18" y="190"/>
                      </a:lnTo>
                      <a:lnTo>
                        <a:pt x="13" y="190"/>
                      </a:lnTo>
                      <a:lnTo>
                        <a:pt x="10" y="188"/>
                      </a:lnTo>
                      <a:lnTo>
                        <a:pt x="7" y="187"/>
                      </a:lnTo>
                      <a:lnTo>
                        <a:pt x="5" y="183"/>
                      </a:lnTo>
                      <a:lnTo>
                        <a:pt x="2" y="175"/>
                      </a:lnTo>
                      <a:lnTo>
                        <a:pt x="0" y="164"/>
                      </a:lnTo>
                      <a:lnTo>
                        <a:pt x="2" y="149"/>
                      </a:lnTo>
                      <a:lnTo>
                        <a:pt x="5" y="133"/>
                      </a:lnTo>
                      <a:lnTo>
                        <a:pt x="10" y="117"/>
                      </a:lnTo>
                      <a:lnTo>
                        <a:pt x="18" y="97"/>
                      </a:lnTo>
                      <a:lnTo>
                        <a:pt x="26" y="80"/>
                      </a:lnTo>
                      <a:lnTo>
                        <a:pt x="37" y="60"/>
                      </a:lnTo>
                      <a:lnTo>
                        <a:pt x="49" y="44"/>
                      </a:lnTo>
                      <a:lnTo>
                        <a:pt x="59" y="29"/>
                      </a:lnTo>
                      <a:lnTo>
                        <a:pt x="70" y="18"/>
                      </a:lnTo>
                      <a:lnTo>
                        <a:pt x="81" y="8"/>
                      </a:lnTo>
                      <a:lnTo>
                        <a:pt x="91" y="3"/>
                      </a:lnTo>
                      <a:lnTo>
                        <a:pt x="99" y="0"/>
                      </a:lnTo>
                      <a:lnTo>
                        <a:pt x="104" y="2"/>
                      </a:lnTo>
                      <a:lnTo>
                        <a:pt x="106" y="2"/>
                      </a:lnTo>
                      <a:lnTo>
                        <a:pt x="107" y="2"/>
                      </a:lnTo>
                      <a:close/>
                    </a:path>
                  </a:pathLst>
                </a:custGeom>
                <a:solidFill>
                  <a:srgbClr val="FF0000"/>
                </a:solidFill>
                <a:ln w="9525">
                  <a:solidFill>
                    <a:srgbClr val="FFFFFF"/>
                  </a:solidFill>
                  <a:round/>
                  <a:headEnd/>
                  <a:tailEnd/>
                </a:ln>
              </p:spPr>
              <p:txBody>
                <a:bodyPr/>
                <a:lstStyle/>
                <a:p>
                  <a:endParaRPr lang="en-US"/>
                </a:p>
              </p:txBody>
            </p:sp>
          </p:grpSp>
          <p:sp>
            <p:nvSpPr>
              <p:cNvPr id="178206" name="Text Box 53"/>
              <p:cNvSpPr txBox="1">
                <a:spLocks noChangeArrowheads="1"/>
              </p:cNvSpPr>
              <p:nvPr/>
            </p:nvSpPr>
            <p:spPr bwMode="auto">
              <a:xfrm>
                <a:off x="2490" y="3264"/>
                <a:ext cx="1031" cy="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r>
                  <a:rPr lang="en-US" sz="1800">
                    <a:solidFill>
                      <a:srgbClr val="000000"/>
                    </a:solidFill>
                    <a:cs typeface="Arial" charset="0"/>
                  </a:rPr>
                  <a:t>Anti-CTLA4</a:t>
                </a:r>
              </a:p>
            </p:txBody>
          </p:sp>
          <p:sp>
            <p:nvSpPr>
              <p:cNvPr id="178207" name="Text Box 54"/>
              <p:cNvSpPr txBox="1">
                <a:spLocks noChangeArrowheads="1"/>
              </p:cNvSpPr>
              <p:nvPr/>
            </p:nvSpPr>
            <p:spPr bwMode="auto">
              <a:xfrm>
                <a:off x="2490" y="3600"/>
                <a:ext cx="822" cy="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r>
                  <a:rPr lang="en-US" sz="1800">
                    <a:solidFill>
                      <a:srgbClr val="000000"/>
                    </a:solidFill>
                    <a:cs typeface="Arial" charset="0"/>
                  </a:rPr>
                  <a:t>Anti-PD1</a:t>
                </a:r>
              </a:p>
            </p:txBody>
          </p:sp>
          <p:grpSp>
            <p:nvGrpSpPr>
              <p:cNvPr id="13" name="Group 64"/>
              <p:cNvGrpSpPr>
                <a:grpSpLocks/>
              </p:cNvGrpSpPr>
              <p:nvPr/>
            </p:nvGrpSpPr>
            <p:grpSpPr bwMode="auto">
              <a:xfrm flipH="1">
                <a:off x="1903" y="3253"/>
                <a:ext cx="587" cy="240"/>
                <a:chOff x="2208" y="277"/>
                <a:chExt cx="587" cy="240"/>
              </a:xfrm>
            </p:grpSpPr>
            <p:sp>
              <p:nvSpPr>
                <p:cNvPr id="178212" name="Line 65"/>
                <p:cNvSpPr>
                  <a:spLocks noChangeShapeType="1"/>
                </p:cNvSpPr>
                <p:nvPr/>
              </p:nvSpPr>
              <p:spPr bwMode="auto">
                <a:xfrm flipH="1" flipV="1">
                  <a:off x="2208" y="408"/>
                  <a:ext cx="576"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13" name="Line 66"/>
                <p:cNvSpPr>
                  <a:spLocks noChangeShapeType="1"/>
                </p:cNvSpPr>
                <p:nvPr/>
              </p:nvSpPr>
              <p:spPr bwMode="auto">
                <a:xfrm>
                  <a:off x="2795" y="277"/>
                  <a:ext cx="0" cy="240"/>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 name="Group 67"/>
              <p:cNvGrpSpPr>
                <a:grpSpLocks/>
              </p:cNvGrpSpPr>
              <p:nvPr/>
            </p:nvGrpSpPr>
            <p:grpSpPr bwMode="auto">
              <a:xfrm flipH="1">
                <a:off x="1866" y="3600"/>
                <a:ext cx="576" cy="240"/>
                <a:chOff x="2208" y="288"/>
                <a:chExt cx="576" cy="240"/>
              </a:xfrm>
            </p:grpSpPr>
            <p:sp>
              <p:nvSpPr>
                <p:cNvPr id="178210" name="Line 68"/>
                <p:cNvSpPr>
                  <a:spLocks noChangeShapeType="1"/>
                </p:cNvSpPr>
                <p:nvPr/>
              </p:nvSpPr>
              <p:spPr bwMode="auto">
                <a:xfrm flipH="1" flipV="1">
                  <a:off x="2208" y="408"/>
                  <a:ext cx="576" cy="0"/>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11" name="Line 69"/>
                <p:cNvSpPr>
                  <a:spLocks noChangeShapeType="1"/>
                </p:cNvSpPr>
                <p:nvPr/>
              </p:nvSpPr>
              <p:spPr bwMode="auto">
                <a:xfrm>
                  <a:off x="2784" y="288"/>
                  <a:ext cx="0" cy="240"/>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5" name="Group 72"/>
            <p:cNvGrpSpPr>
              <a:grpSpLocks/>
            </p:cNvGrpSpPr>
            <p:nvPr/>
          </p:nvGrpSpPr>
          <p:grpSpPr bwMode="auto">
            <a:xfrm>
              <a:off x="1847850" y="800100"/>
              <a:ext cx="3324225" cy="2033588"/>
              <a:chOff x="1164" y="216"/>
              <a:chExt cx="2094" cy="1281"/>
            </a:xfrm>
          </p:grpSpPr>
          <p:grpSp>
            <p:nvGrpSpPr>
              <p:cNvPr id="16" name="Group 55"/>
              <p:cNvGrpSpPr>
                <a:grpSpLocks/>
              </p:cNvGrpSpPr>
              <p:nvPr/>
            </p:nvGrpSpPr>
            <p:grpSpPr bwMode="auto">
              <a:xfrm>
                <a:off x="2442" y="288"/>
                <a:ext cx="576" cy="240"/>
                <a:chOff x="2208" y="288"/>
                <a:chExt cx="576" cy="240"/>
              </a:xfrm>
            </p:grpSpPr>
            <p:sp>
              <p:nvSpPr>
                <p:cNvPr id="178202" name="Line 56"/>
                <p:cNvSpPr>
                  <a:spLocks noChangeShapeType="1"/>
                </p:cNvSpPr>
                <p:nvPr/>
              </p:nvSpPr>
              <p:spPr bwMode="auto">
                <a:xfrm>
                  <a:off x="2208" y="408"/>
                  <a:ext cx="576" cy="0"/>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03" name="Line 57"/>
                <p:cNvSpPr>
                  <a:spLocks noChangeShapeType="1"/>
                </p:cNvSpPr>
                <p:nvPr/>
              </p:nvSpPr>
              <p:spPr bwMode="auto">
                <a:xfrm>
                  <a:off x="2784" y="288"/>
                  <a:ext cx="0" cy="240"/>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7" name="Group 58"/>
              <p:cNvGrpSpPr>
                <a:grpSpLocks/>
              </p:cNvGrpSpPr>
              <p:nvPr/>
            </p:nvGrpSpPr>
            <p:grpSpPr bwMode="auto">
              <a:xfrm>
                <a:off x="2682" y="768"/>
                <a:ext cx="576" cy="240"/>
                <a:chOff x="2208" y="288"/>
                <a:chExt cx="576" cy="240"/>
              </a:xfrm>
            </p:grpSpPr>
            <p:sp>
              <p:nvSpPr>
                <p:cNvPr id="178200" name="Line 59"/>
                <p:cNvSpPr>
                  <a:spLocks noChangeShapeType="1"/>
                </p:cNvSpPr>
                <p:nvPr/>
              </p:nvSpPr>
              <p:spPr bwMode="auto">
                <a:xfrm>
                  <a:off x="2208" y="408"/>
                  <a:ext cx="576" cy="0"/>
                </a:xfrm>
                <a:prstGeom prst="line">
                  <a:avLst/>
                </a:prstGeom>
                <a:noFill/>
                <a:ln w="381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01" name="Line 60"/>
                <p:cNvSpPr>
                  <a:spLocks noChangeShapeType="1"/>
                </p:cNvSpPr>
                <p:nvPr/>
              </p:nvSpPr>
              <p:spPr bwMode="auto">
                <a:xfrm>
                  <a:off x="2784" y="288"/>
                  <a:ext cx="0" cy="240"/>
                </a:xfrm>
                <a:prstGeom prst="line">
                  <a:avLst/>
                </a:prstGeom>
                <a:noFill/>
                <a:ln w="381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8" name="Group 61"/>
              <p:cNvGrpSpPr>
                <a:grpSpLocks/>
              </p:cNvGrpSpPr>
              <p:nvPr/>
            </p:nvGrpSpPr>
            <p:grpSpPr bwMode="auto">
              <a:xfrm>
                <a:off x="2682" y="1200"/>
                <a:ext cx="576" cy="240"/>
                <a:chOff x="2208" y="288"/>
                <a:chExt cx="576" cy="240"/>
              </a:xfrm>
            </p:grpSpPr>
            <p:sp>
              <p:nvSpPr>
                <p:cNvPr id="178198" name="Line 62"/>
                <p:cNvSpPr>
                  <a:spLocks noChangeShapeType="1"/>
                </p:cNvSpPr>
                <p:nvPr/>
              </p:nvSpPr>
              <p:spPr bwMode="auto">
                <a:xfrm>
                  <a:off x="2208" y="408"/>
                  <a:ext cx="576" cy="0"/>
                </a:xfrm>
                <a:prstGeom prst="line">
                  <a:avLst/>
                </a:prstGeom>
                <a:noFill/>
                <a:ln w="381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199" name="Line 63"/>
                <p:cNvSpPr>
                  <a:spLocks noChangeShapeType="1"/>
                </p:cNvSpPr>
                <p:nvPr/>
              </p:nvSpPr>
              <p:spPr bwMode="auto">
                <a:xfrm>
                  <a:off x="2784" y="288"/>
                  <a:ext cx="0" cy="240"/>
                </a:xfrm>
                <a:prstGeom prst="line">
                  <a:avLst/>
                </a:prstGeom>
                <a:noFill/>
                <a:ln w="381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78195" name="Text Box 70"/>
              <p:cNvSpPr txBox="1">
                <a:spLocks noChangeArrowheads="1"/>
              </p:cNvSpPr>
              <p:nvPr/>
            </p:nvSpPr>
            <p:spPr bwMode="auto">
              <a:xfrm>
                <a:off x="1164" y="216"/>
                <a:ext cx="1140" cy="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r>
                  <a:rPr lang="en-US" sz="1800" dirty="0">
                    <a:solidFill>
                      <a:srgbClr val="000000"/>
                    </a:solidFill>
                    <a:cs typeface="Arial" charset="0"/>
                  </a:rPr>
                  <a:t>Kit inhibitors</a:t>
                </a:r>
              </a:p>
            </p:txBody>
          </p:sp>
          <p:sp>
            <p:nvSpPr>
              <p:cNvPr id="178196" name="Text Box 71"/>
              <p:cNvSpPr txBox="1">
                <a:spLocks noChangeArrowheads="1"/>
              </p:cNvSpPr>
              <p:nvPr/>
            </p:nvSpPr>
            <p:spPr bwMode="auto">
              <a:xfrm>
                <a:off x="1416" y="732"/>
                <a:ext cx="1376" cy="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r>
                  <a:rPr lang="en-US" sz="1800" dirty="0">
                    <a:cs typeface="Arial" charset="0"/>
                  </a:rPr>
                  <a:t>BRAF inhibitors</a:t>
                </a:r>
              </a:p>
            </p:txBody>
          </p:sp>
          <p:sp>
            <p:nvSpPr>
              <p:cNvPr id="178197" name="Text Box 72"/>
              <p:cNvSpPr txBox="1">
                <a:spLocks noChangeArrowheads="1"/>
              </p:cNvSpPr>
              <p:nvPr/>
            </p:nvSpPr>
            <p:spPr bwMode="auto">
              <a:xfrm>
                <a:off x="1524" y="1164"/>
                <a:ext cx="1285" cy="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r>
                  <a:rPr lang="en-US" sz="1800">
                    <a:solidFill>
                      <a:srgbClr val="000000"/>
                    </a:solidFill>
                    <a:cs typeface="Arial" charset="0"/>
                  </a:rPr>
                  <a:t>MEK inhibitors</a:t>
                </a:r>
              </a:p>
            </p:txBody>
          </p:sp>
        </p:grpSp>
      </p:grpSp>
      <p:sp>
        <p:nvSpPr>
          <p:cNvPr id="178178" name="Title 78"/>
          <p:cNvSpPr>
            <a:spLocks noGrp="1"/>
          </p:cNvSpPr>
          <p:nvPr>
            <p:ph type="title"/>
          </p:nvPr>
        </p:nvSpPr>
        <p:spPr>
          <a:xfrm>
            <a:off x="384834" y="0"/>
            <a:ext cx="8229600" cy="857250"/>
          </a:xfrm>
        </p:spPr>
        <p:txBody>
          <a:bodyPr/>
          <a:lstStyle/>
          <a:p>
            <a:pPr algn="l"/>
            <a:r>
              <a:rPr lang="en-US" sz="3200" dirty="0">
                <a:solidFill>
                  <a:schemeClr val="accent1"/>
                </a:solidFill>
              </a:rPr>
              <a:t>Therapeutic Targets in Metastatic Melanoma</a:t>
            </a:r>
          </a:p>
        </p:txBody>
      </p:sp>
      <p:sp>
        <p:nvSpPr>
          <p:cNvPr id="178179" name="TextBox 79"/>
          <p:cNvSpPr txBox="1">
            <a:spLocks noChangeArrowheads="1"/>
          </p:cNvSpPr>
          <p:nvPr/>
        </p:nvSpPr>
        <p:spPr bwMode="auto">
          <a:xfrm>
            <a:off x="5456368" y="4355726"/>
            <a:ext cx="3529503" cy="707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58" tIns="45679" rIns="91358" bIns="45679">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dirty="0">
                <a:cs typeface="Arial" charset="0"/>
              </a:rPr>
              <a:t>MEK = MAPK/ERK </a:t>
            </a:r>
            <a:r>
              <a:rPr lang="en-US" sz="1000" dirty="0" err="1">
                <a:cs typeface="Arial" charset="0"/>
              </a:rPr>
              <a:t>kinase</a:t>
            </a:r>
            <a:r>
              <a:rPr lang="en-US" sz="1000" dirty="0">
                <a:cs typeface="Arial" charset="0"/>
              </a:rPr>
              <a:t>; CTLA4 = </a:t>
            </a:r>
            <a:r>
              <a:rPr lang="en-US" sz="1000" dirty="0" err="1">
                <a:cs typeface="Arial" charset="0"/>
              </a:rPr>
              <a:t>cytotoxic</a:t>
            </a:r>
            <a:r>
              <a:rPr lang="en-US" sz="1000" dirty="0">
                <a:cs typeface="Arial" charset="0"/>
              </a:rPr>
              <a:t> T-lymphocyte antigen-4; PD1 = programmed death-1; IL-2 = interleukin-2; IFN-a = interferon alfa-2b.</a:t>
            </a:r>
          </a:p>
          <a:p>
            <a:r>
              <a:rPr lang="en-US" sz="1000" dirty="0">
                <a:cs typeface="Arial" charset="0"/>
              </a:rPr>
              <a:t>Adapted from </a:t>
            </a:r>
            <a:r>
              <a:rPr lang="en-US" sz="1000" dirty="0" err="1">
                <a:cs typeface="Arial" charset="0"/>
              </a:rPr>
              <a:t>Fecher</a:t>
            </a:r>
            <a:r>
              <a:rPr lang="en-US" sz="1000" dirty="0">
                <a:cs typeface="Arial" charset="0"/>
              </a:rPr>
              <a:t> et al, 2007; </a:t>
            </a:r>
            <a:r>
              <a:rPr lang="en-US" sz="1000" dirty="0"/>
              <a:t>Xing, 2010.</a:t>
            </a:r>
          </a:p>
        </p:txBody>
      </p:sp>
    </p:spTree>
    <p:extLst>
      <p:ext uri="{BB962C8B-B14F-4D97-AF65-F5344CB8AC3E}">
        <p14:creationId xmlns:p14="http://schemas.microsoft.com/office/powerpoint/2010/main" xmlns="" val="1099940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ChangeArrowheads="1"/>
          </p:cNvSpPr>
          <p:nvPr>
            <p:ph type="title"/>
          </p:nvPr>
        </p:nvSpPr>
        <p:spPr>
          <a:xfrm>
            <a:off x="241300" y="30248"/>
            <a:ext cx="8718550" cy="857250"/>
          </a:xfrm>
        </p:spPr>
        <p:txBody>
          <a:bodyPr/>
          <a:lstStyle/>
          <a:p>
            <a:pPr eaLnBrk="1" hangingPunct="1"/>
            <a:r>
              <a:rPr lang="en-US" sz="3200" dirty="0">
                <a:latin typeface="Arial" charset="0"/>
              </a:rPr>
              <a:t>Relevance of Immunotherapy for the Treatment of Melanoma </a:t>
            </a:r>
          </a:p>
        </p:txBody>
      </p:sp>
      <p:sp>
        <p:nvSpPr>
          <p:cNvPr id="88066" name="Rectangle 3"/>
          <p:cNvSpPr>
            <a:spLocks noGrp="1" noChangeArrowheads="1"/>
          </p:cNvSpPr>
          <p:nvPr>
            <p:ph idx="1"/>
          </p:nvPr>
        </p:nvSpPr>
        <p:spPr>
          <a:xfrm>
            <a:off x="425450" y="1143329"/>
            <a:ext cx="8534400" cy="3231091"/>
          </a:xfrm>
        </p:spPr>
        <p:txBody>
          <a:bodyPr/>
          <a:lstStyle/>
          <a:p>
            <a:pPr marL="342860" indent="-342860" defTabSz="457146" eaLnBrk="1" hangingPunct="1">
              <a:defRPr/>
            </a:pPr>
            <a:r>
              <a:rPr lang="en-US" sz="1600" b="1" dirty="0">
                <a:latin typeface="Arial" charset="0"/>
              </a:rPr>
              <a:t>FDA-approved immunotherapies for melanoma</a:t>
            </a:r>
          </a:p>
          <a:p>
            <a:pPr marL="742863" lvl="1" indent="-285717" defTabSz="457146" eaLnBrk="1" hangingPunct="1">
              <a:defRPr/>
            </a:pPr>
            <a:r>
              <a:rPr lang="en-US" sz="1600" b="1" dirty="0">
                <a:latin typeface="Arial" charset="0"/>
              </a:rPr>
              <a:t>Adjuvant treatment</a:t>
            </a:r>
          </a:p>
          <a:p>
            <a:pPr marL="1142867" lvl="2" indent="-228573" defTabSz="457146" eaLnBrk="1" hangingPunct="1">
              <a:defRPr/>
            </a:pPr>
            <a:r>
              <a:rPr lang="en-US" sz="1600" dirty="0">
                <a:latin typeface="Arial" charset="0"/>
              </a:rPr>
              <a:t>High-dose IFN-a</a:t>
            </a:r>
          </a:p>
          <a:p>
            <a:pPr marL="1142867" lvl="2" indent="-228573" defTabSz="457146" eaLnBrk="1" hangingPunct="1">
              <a:defRPr/>
            </a:pPr>
            <a:r>
              <a:rPr lang="en-US" sz="1600" dirty="0" err="1">
                <a:latin typeface="Arial" charset="0"/>
              </a:rPr>
              <a:t>Pegylated</a:t>
            </a:r>
            <a:r>
              <a:rPr lang="en-US" sz="1600" dirty="0">
                <a:latin typeface="Arial" charset="0"/>
              </a:rPr>
              <a:t> IFN-a</a:t>
            </a:r>
          </a:p>
          <a:p>
            <a:pPr marL="742863" lvl="1" indent="-285717" defTabSz="457146" eaLnBrk="1" hangingPunct="1">
              <a:defRPr/>
            </a:pPr>
            <a:r>
              <a:rPr lang="en-US" sz="1600" b="1" dirty="0">
                <a:latin typeface="Arial" charset="0"/>
              </a:rPr>
              <a:t>Metastatic melanoma</a:t>
            </a:r>
          </a:p>
          <a:p>
            <a:pPr marL="1142867" lvl="2" indent="-228573" defTabSz="457146" eaLnBrk="1" hangingPunct="1">
              <a:defRPr/>
            </a:pPr>
            <a:r>
              <a:rPr lang="en-US" sz="1600" dirty="0">
                <a:latin typeface="Arial" charset="0"/>
              </a:rPr>
              <a:t>High-dose IL-2</a:t>
            </a:r>
          </a:p>
          <a:p>
            <a:pPr marL="1142867" lvl="2" indent="-228573" defTabSz="457146" eaLnBrk="1" hangingPunct="1">
              <a:defRPr/>
            </a:pPr>
            <a:r>
              <a:rPr lang="en-US" sz="1600" dirty="0" err="1" smtClean="0">
                <a:latin typeface="Arial" charset="0"/>
              </a:rPr>
              <a:t>Ipilimumab</a:t>
            </a:r>
            <a:endParaRPr lang="en-US" sz="1600" dirty="0" smtClean="0">
              <a:latin typeface="Arial" charset="0"/>
            </a:endParaRPr>
          </a:p>
          <a:p>
            <a:pPr marL="1142867" lvl="2" indent="-228573" defTabSz="457146" eaLnBrk="1" hangingPunct="1">
              <a:defRPr/>
            </a:pPr>
            <a:r>
              <a:rPr lang="en-US" sz="1600" dirty="0" smtClean="0">
                <a:latin typeface="Arial" charset="0"/>
              </a:rPr>
              <a:t>Anti PD-1 antibodies (</a:t>
            </a:r>
            <a:r>
              <a:rPr lang="en-US" sz="1600" dirty="0" err="1" smtClean="0">
                <a:latin typeface="Arial" charset="0"/>
              </a:rPr>
              <a:t>nivolumab</a:t>
            </a:r>
            <a:r>
              <a:rPr lang="en-US" sz="1600" dirty="0" smtClean="0">
                <a:latin typeface="Arial" charset="0"/>
              </a:rPr>
              <a:t> or </a:t>
            </a:r>
            <a:r>
              <a:rPr lang="en-US" sz="1600" dirty="0" err="1" smtClean="0">
                <a:latin typeface="Arial" charset="0"/>
              </a:rPr>
              <a:t>pembrolizumab</a:t>
            </a:r>
            <a:r>
              <a:rPr lang="en-US" sz="1600" dirty="0" smtClean="0">
                <a:latin typeface="Arial" charset="0"/>
              </a:rPr>
              <a:t>)</a:t>
            </a:r>
            <a:endParaRPr lang="en-US" sz="1600" dirty="0">
              <a:latin typeface="Arial" charset="0"/>
            </a:endParaRPr>
          </a:p>
          <a:p>
            <a:pPr marL="342860" indent="-342860" defTabSz="457146" eaLnBrk="1" hangingPunct="1">
              <a:defRPr/>
            </a:pPr>
            <a:r>
              <a:rPr lang="en-US" sz="1600" b="1" dirty="0">
                <a:latin typeface="Arial" charset="0"/>
              </a:rPr>
              <a:t>Immunotherapy has been demonstrated to </a:t>
            </a:r>
            <a:r>
              <a:rPr lang="en-US" sz="1600" b="1" dirty="0" smtClean="0">
                <a:latin typeface="Arial" charset="0"/>
              </a:rPr>
              <a:t>re-</a:t>
            </a:r>
            <a:r>
              <a:rPr lang="en-US" sz="1600" b="1" dirty="0" err="1" smtClean="0">
                <a:latin typeface="Arial" charset="0"/>
              </a:rPr>
              <a:t>producibly</a:t>
            </a:r>
            <a:r>
              <a:rPr lang="en-US" sz="1600" b="1" dirty="0" smtClean="0">
                <a:latin typeface="Arial" charset="0"/>
              </a:rPr>
              <a:t> </a:t>
            </a:r>
            <a:r>
              <a:rPr lang="en-US" sz="1600" b="1" dirty="0">
                <a:latin typeface="Arial" charset="0"/>
              </a:rPr>
              <a:t>result in long-term responses </a:t>
            </a:r>
            <a:r>
              <a:rPr lang="en-US" sz="1600" b="1" dirty="0">
                <a:solidFill>
                  <a:schemeClr val="accent2"/>
                </a:solidFill>
                <a:latin typeface="Arial" charset="0"/>
              </a:rPr>
              <a:t>(not immediate)</a:t>
            </a:r>
            <a:r>
              <a:rPr lang="en-US" sz="1600" b="1" dirty="0">
                <a:latin typeface="Arial" charset="0"/>
              </a:rPr>
              <a:t> in (a minority of) patients with metastatic melanoma</a:t>
            </a:r>
          </a:p>
          <a:p>
            <a:pPr marL="1142867" lvl="2" indent="-228573" defTabSz="457146" eaLnBrk="1" hangingPunct="1">
              <a:defRPr/>
            </a:pPr>
            <a:endParaRPr lang="en-US" sz="1800" dirty="0">
              <a:latin typeface="Arial" charset="0"/>
            </a:endParaRPr>
          </a:p>
        </p:txBody>
      </p:sp>
      <p:sp>
        <p:nvSpPr>
          <p:cNvPr id="179203" name="TextBox 5"/>
          <p:cNvSpPr txBox="1">
            <a:spLocks noChangeArrowheads="1"/>
          </p:cNvSpPr>
          <p:nvPr/>
        </p:nvSpPr>
        <p:spPr bwMode="auto">
          <a:xfrm>
            <a:off x="2200462" y="4319896"/>
            <a:ext cx="7162800" cy="400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58" tIns="45679" rIns="91358" bIns="45679">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dirty="0" err="1"/>
              <a:t>Yervoy</a:t>
            </a:r>
            <a:r>
              <a:rPr lang="en-US" sz="1000" b="0" baseline="30000" dirty="0" err="1"/>
              <a:t>TM</a:t>
            </a:r>
            <a:r>
              <a:rPr lang="en-US" sz="1000" b="0" dirty="0"/>
              <a:t> prescribing information, 2012; </a:t>
            </a:r>
            <a:r>
              <a:rPr lang="en-US" sz="1000" b="0" dirty="0" err="1"/>
              <a:t>Proleukin</a:t>
            </a:r>
            <a:r>
              <a:rPr lang="en-US" sz="1000" b="0" baseline="30000" dirty="0"/>
              <a:t>®</a:t>
            </a:r>
            <a:r>
              <a:rPr lang="en-US" sz="1000" b="0" dirty="0"/>
              <a:t> prescribing information, 2012; </a:t>
            </a:r>
            <a:r>
              <a:rPr lang="en-US" sz="1000" b="0" dirty="0" err="1"/>
              <a:t>Sylatron</a:t>
            </a:r>
            <a:r>
              <a:rPr lang="en-US" sz="1000" b="0" baseline="30000" dirty="0"/>
              <a:t>®</a:t>
            </a:r>
            <a:r>
              <a:rPr lang="en-US" sz="1000" b="0" dirty="0"/>
              <a:t> prescribing information, 2012; </a:t>
            </a:r>
            <a:r>
              <a:rPr lang="en-US" sz="1000" b="0" dirty="0" err="1"/>
              <a:t>Intron</a:t>
            </a:r>
            <a:r>
              <a:rPr lang="en-US" sz="1000" b="0" dirty="0"/>
              <a:t>-A</a:t>
            </a:r>
            <a:r>
              <a:rPr lang="en-US" sz="1000" b="0" baseline="30000" dirty="0"/>
              <a:t>®</a:t>
            </a:r>
            <a:r>
              <a:rPr lang="en-US" sz="1000" b="0" dirty="0"/>
              <a:t> prescribing information, 2012; NCCN, 2012. </a:t>
            </a:r>
          </a:p>
        </p:txBody>
      </p:sp>
    </p:spTree>
    <p:extLst>
      <p:ext uri="{BB962C8B-B14F-4D97-AF65-F5344CB8AC3E}">
        <p14:creationId xmlns:p14="http://schemas.microsoft.com/office/powerpoint/2010/main" xmlns="" val="2817706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nvGraphicFramePr>
        <p:xfrm>
          <a:off x="366714" y="654844"/>
          <a:ext cx="8467725" cy="3558790"/>
        </p:xfrm>
        <a:graphic>
          <a:graphicData uri="http://schemas.openxmlformats.org/drawingml/2006/table">
            <a:tbl>
              <a:tblPr/>
              <a:tblGrid>
                <a:gridCol w="4459288"/>
                <a:gridCol w="1520826"/>
                <a:gridCol w="1150936"/>
                <a:gridCol w="1336675"/>
              </a:tblGrid>
              <a:tr h="4342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111" charset="0"/>
                          <a:ea typeface="Arial" pitchFamily="-111" charset="0"/>
                          <a:cs typeface="Arial" pitchFamily="-111" charset="0"/>
                        </a:rPr>
                        <a:t>Study</a:t>
                      </a:r>
                    </a:p>
                  </a:txBody>
                  <a:tcPr marT="34265" marB="34265" horzOverflow="overflow">
                    <a:lnL>
                      <a:noFill/>
                    </a:lnL>
                    <a:lnR>
                      <a:noFill/>
                    </a:lnR>
                    <a:lnT>
                      <a:noFill/>
                    </a:lnT>
                    <a:lnB>
                      <a:noFill/>
                    </a:lnB>
                    <a:lnTlToBr>
                      <a:noFill/>
                    </a:lnTlToBr>
                    <a:lnBlToTr>
                      <a:noFill/>
                    </a:lnBlToTr>
                    <a:solidFill>
                      <a:schemeClr val="accent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111" charset="0"/>
                          <a:ea typeface="Arial" pitchFamily="-111" charset="0"/>
                          <a:cs typeface="Arial" pitchFamily="-111" charset="0"/>
                        </a:rPr>
                        <a:t>Author or Group</a:t>
                      </a:r>
                    </a:p>
                  </a:txBody>
                  <a:tcPr marT="34265" marB="34265" horzOverflow="overflow">
                    <a:lnL>
                      <a:noFill/>
                    </a:lnL>
                    <a:lnR>
                      <a:noFill/>
                    </a:lnR>
                    <a:lnT>
                      <a:noFill/>
                    </a:lnT>
                    <a:lnB>
                      <a:noFill/>
                    </a:lnB>
                    <a:lnTlToBr>
                      <a:noFill/>
                    </a:lnTlToBr>
                    <a:lnBlToTr>
                      <a:noFill/>
                    </a:lnBlToTr>
                    <a:solidFill>
                      <a:schemeClr val="accent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111" charset="0"/>
                          <a:ea typeface="Arial" pitchFamily="-111" charset="0"/>
                          <a:cs typeface="Arial" pitchFamily="-111" charset="0"/>
                        </a:rPr>
                        <a:t>N</a:t>
                      </a:r>
                    </a:p>
                  </a:txBody>
                  <a:tcPr marT="34265" marB="34265" horzOverflow="overflow">
                    <a:lnL>
                      <a:noFill/>
                    </a:lnL>
                    <a:lnR>
                      <a:noFill/>
                    </a:lnR>
                    <a:lnT>
                      <a:noFill/>
                    </a:lnT>
                    <a:lnB>
                      <a:noFill/>
                    </a:lnB>
                    <a:lnTlToBr>
                      <a:noFill/>
                    </a:lnTlToBr>
                    <a:lnBlToTr>
                      <a:noFill/>
                    </a:lnBlToTr>
                    <a:solidFill>
                      <a:schemeClr val="accent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111" charset="0"/>
                          <a:ea typeface="Arial" pitchFamily="-111" charset="0"/>
                          <a:cs typeface="Arial" pitchFamily="-111" charset="0"/>
                        </a:rPr>
                        <a:t>Data Expected</a:t>
                      </a:r>
                    </a:p>
                  </a:txBody>
                  <a:tcPr marT="34265" marB="34265" horzOverflow="overflow">
                    <a:lnL>
                      <a:noFill/>
                    </a:lnL>
                    <a:lnR>
                      <a:noFill/>
                    </a:lnR>
                    <a:lnT>
                      <a:noFill/>
                    </a:lnT>
                    <a:lnB>
                      <a:noFill/>
                    </a:lnB>
                    <a:lnTlToBr>
                      <a:noFill/>
                    </a:lnTlToBr>
                    <a:lnBlToTr>
                      <a:noFill/>
                    </a:lnBlToTr>
                    <a:solidFill>
                      <a:schemeClr val="accent2">
                        <a:lumMod val="75000"/>
                      </a:schemeClr>
                    </a:solidFill>
                  </a:tcPr>
                </a:tc>
              </a:tr>
              <a:tr h="3816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MM-ADJ-5 (standard HDI </a:t>
                      </a:r>
                      <a:r>
                        <a:rPr kumimoji="0" lang="en-US" sz="1200" b="0" i="0" u="none" strike="noStrike" cap="none" normalizeH="0" baseline="0" dirty="0" err="1">
                          <a:ln>
                            <a:noFill/>
                          </a:ln>
                          <a:solidFill>
                            <a:srgbClr val="141415"/>
                          </a:solidFill>
                          <a:effectLst/>
                          <a:latin typeface="Arial" pitchFamily="-111" charset="0"/>
                          <a:ea typeface="Arial" pitchFamily="-111" charset="0"/>
                          <a:cs typeface="Arial" pitchFamily="-111" charset="0"/>
                        </a:rPr>
                        <a:t>vs</a:t>
                      </a: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 intermittent HDI)</a:t>
                      </a:r>
                    </a:p>
                  </a:txBody>
                  <a:tcPr marT="34265" marB="34265"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141415"/>
                          </a:solidFill>
                          <a:effectLst/>
                          <a:latin typeface="Arial" pitchFamily="-111" charset="0"/>
                          <a:ea typeface="Arial" pitchFamily="-111" charset="0"/>
                          <a:cs typeface="Arial" pitchFamily="-111" charset="0"/>
                        </a:rPr>
                        <a:t>Mohr</a:t>
                      </a:r>
                    </a:p>
                  </a:txBody>
                  <a:tcPr marT="34265" marB="34265"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141415"/>
                          </a:solidFill>
                          <a:effectLst/>
                          <a:latin typeface="Arial" pitchFamily="-111" charset="0"/>
                          <a:ea typeface="Arial" pitchFamily="-111" charset="0"/>
                          <a:cs typeface="Arial" pitchFamily="-111" charset="0"/>
                        </a:rPr>
                        <a:t>660</a:t>
                      </a:r>
                    </a:p>
                  </a:txBody>
                  <a:tcPr marT="34265" marB="34265"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2012</a:t>
                      </a:r>
                    </a:p>
                  </a:txBody>
                  <a:tcPr marT="34265" marB="34265" anchor="ctr" horzOverflow="overflow">
                    <a:lnL>
                      <a:noFill/>
                    </a:lnL>
                    <a:lnR>
                      <a:noFill/>
                    </a:lnR>
                    <a:lnT>
                      <a:noFill/>
                    </a:lnT>
                    <a:lnB>
                      <a:noFill/>
                    </a:lnB>
                    <a:lnTlToBr>
                      <a:noFill/>
                    </a:lnTlToBr>
                    <a:lnBlToTr>
                      <a:noFill/>
                    </a:lnBlToTr>
                    <a:solidFill>
                      <a:schemeClr val="accent2"/>
                    </a:solidFill>
                  </a:tcPr>
                </a:tc>
              </a:tr>
              <a:tr h="2514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MM-ADJ-8 (</a:t>
                      </a:r>
                      <a:r>
                        <a:rPr kumimoji="0" lang="en-US" sz="1200" b="0" i="0" u="none" strike="noStrike" cap="none" normalizeH="0" baseline="0" dirty="0" err="1">
                          <a:ln>
                            <a:noFill/>
                          </a:ln>
                          <a:solidFill>
                            <a:srgbClr val="141415"/>
                          </a:solidFill>
                          <a:effectLst/>
                          <a:latin typeface="Arial" pitchFamily="-111" charset="0"/>
                          <a:ea typeface="Arial" pitchFamily="-111" charset="0"/>
                          <a:cs typeface="Arial" pitchFamily="-111" charset="0"/>
                        </a:rPr>
                        <a:t>pegIFN</a:t>
                      </a: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 </a:t>
                      </a:r>
                      <a:r>
                        <a:rPr kumimoji="0" lang="en-US" sz="1200" b="0" i="0" u="none" strike="noStrike" cap="none" normalizeH="0" baseline="0" dirty="0" err="1">
                          <a:ln>
                            <a:noFill/>
                          </a:ln>
                          <a:solidFill>
                            <a:srgbClr val="141415"/>
                          </a:solidFill>
                          <a:effectLst/>
                          <a:latin typeface="Arial" pitchFamily="-111" charset="0"/>
                          <a:ea typeface="Arial" pitchFamily="-111" charset="0"/>
                          <a:cs typeface="Arial" pitchFamily="-111" charset="0"/>
                        </a:rPr>
                        <a:t>vs</a:t>
                      </a: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 LDI)</a:t>
                      </a:r>
                    </a:p>
                  </a:txBody>
                  <a:tcPr marT="34265" marB="34265"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141415"/>
                          </a:solidFill>
                          <a:effectLst/>
                          <a:latin typeface="Arial" pitchFamily="-111" charset="0"/>
                          <a:ea typeface="Arial" pitchFamily="-111" charset="0"/>
                          <a:cs typeface="Arial" pitchFamily="-111" charset="0"/>
                        </a:rPr>
                        <a:t>Garbe</a:t>
                      </a:r>
                    </a:p>
                  </a:txBody>
                  <a:tcPr marT="34265" marB="34265"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141415"/>
                          </a:solidFill>
                          <a:effectLst/>
                          <a:latin typeface="Arial" pitchFamily="-111" charset="0"/>
                          <a:ea typeface="Arial" pitchFamily="-111" charset="0"/>
                          <a:cs typeface="Arial" pitchFamily="-111" charset="0"/>
                        </a:rPr>
                        <a:t>880</a:t>
                      </a:r>
                    </a:p>
                  </a:txBody>
                  <a:tcPr marT="34265" marB="34265"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141415"/>
                          </a:solidFill>
                          <a:effectLst/>
                          <a:latin typeface="Arial" pitchFamily="-111" charset="0"/>
                          <a:ea typeface="Arial" pitchFamily="-111" charset="0"/>
                          <a:cs typeface="Arial" pitchFamily="-111" charset="0"/>
                        </a:rPr>
                        <a:t>2012/13</a:t>
                      </a:r>
                    </a:p>
                  </a:txBody>
                  <a:tcPr marT="34265" marB="34265" anchor="ctr" horzOverflow="overflow">
                    <a:lnL>
                      <a:noFill/>
                    </a:lnL>
                    <a:lnR>
                      <a:noFill/>
                    </a:lnR>
                    <a:lnT>
                      <a:noFill/>
                    </a:lnT>
                    <a:lnB>
                      <a:noFill/>
                    </a:lnB>
                    <a:lnTlToBr>
                      <a:noFill/>
                    </a:lnTlToBr>
                    <a:lnBlToTr>
                      <a:noFill/>
                    </a:lnBlToTr>
                    <a:solidFill>
                      <a:srgbClr val="F2F2F2"/>
                    </a:solidFill>
                  </a:tcPr>
                </a:tc>
              </a:tr>
              <a:tr h="2514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AVAST-M (</a:t>
                      </a:r>
                      <a:r>
                        <a:rPr kumimoji="0" lang="en-US" sz="1200" b="0" i="0" u="none" strike="noStrike" cap="none" normalizeH="0" baseline="0" dirty="0" err="1">
                          <a:ln>
                            <a:noFill/>
                          </a:ln>
                          <a:solidFill>
                            <a:srgbClr val="141415"/>
                          </a:solidFill>
                          <a:effectLst/>
                          <a:latin typeface="Arial" pitchFamily="-111" charset="0"/>
                          <a:ea typeface="Arial" pitchFamily="-111" charset="0"/>
                          <a:cs typeface="Arial" pitchFamily="-111" charset="0"/>
                        </a:rPr>
                        <a:t>bevacizumab</a:t>
                      </a: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 </a:t>
                      </a:r>
                      <a:r>
                        <a:rPr kumimoji="0" lang="en-US" sz="1200" b="0" i="0" u="none" strike="noStrike" cap="none" normalizeH="0" baseline="0" dirty="0" err="1">
                          <a:ln>
                            <a:noFill/>
                          </a:ln>
                          <a:solidFill>
                            <a:srgbClr val="141415"/>
                          </a:solidFill>
                          <a:effectLst/>
                          <a:latin typeface="Arial" pitchFamily="-111" charset="0"/>
                          <a:ea typeface="Arial" pitchFamily="-111" charset="0"/>
                          <a:cs typeface="Arial" pitchFamily="-111" charset="0"/>
                        </a:rPr>
                        <a:t>vs</a:t>
                      </a: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 observation, UK)</a:t>
                      </a:r>
                    </a:p>
                  </a:txBody>
                  <a:tcPr marT="34265" marB="34265"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rgbClr val="141415"/>
                          </a:solidFill>
                          <a:effectLst/>
                          <a:latin typeface="Arial" pitchFamily="-111" charset="0"/>
                          <a:ea typeface="Arial" pitchFamily="-111" charset="0"/>
                          <a:cs typeface="Arial" pitchFamily="-111" charset="0"/>
                        </a:rPr>
                        <a:t>Lorigan</a:t>
                      </a:r>
                      <a:endPar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endParaRPr>
                    </a:p>
                  </a:txBody>
                  <a:tcPr marT="34265" marB="34265"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1320</a:t>
                      </a:r>
                    </a:p>
                  </a:txBody>
                  <a:tcPr marT="34265" marB="34265"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2012/13</a:t>
                      </a:r>
                    </a:p>
                  </a:txBody>
                  <a:tcPr marT="34265" marB="34265" anchor="ctr" horzOverflow="overflow">
                    <a:lnL>
                      <a:noFill/>
                    </a:lnL>
                    <a:lnR>
                      <a:noFill/>
                    </a:lnR>
                    <a:lnT>
                      <a:noFill/>
                    </a:lnT>
                    <a:lnB>
                      <a:noFill/>
                    </a:lnB>
                    <a:lnTlToBr>
                      <a:noFill/>
                    </a:lnTlToBr>
                    <a:lnBlToTr>
                      <a:noFill/>
                    </a:lnBlToTr>
                    <a:solidFill>
                      <a:schemeClr val="accent2"/>
                    </a:solidFill>
                  </a:tcPr>
                </a:tc>
              </a:tr>
              <a:tr h="4342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SWOG/ECOG 0008 (N2, N3) </a:t>
                      </a:r>
                      <a:b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b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(CVD/IL-2/IFN </a:t>
                      </a:r>
                      <a:r>
                        <a:rPr kumimoji="0" lang="en-US" sz="1200" b="0" i="0" u="none" strike="noStrike" cap="none" normalizeH="0" baseline="0" dirty="0" err="1">
                          <a:ln>
                            <a:noFill/>
                          </a:ln>
                          <a:solidFill>
                            <a:srgbClr val="141415"/>
                          </a:solidFill>
                          <a:effectLst/>
                          <a:latin typeface="Arial" pitchFamily="-111" charset="0"/>
                          <a:ea typeface="Arial" pitchFamily="-111" charset="0"/>
                          <a:cs typeface="Arial" pitchFamily="-111" charset="0"/>
                        </a:rPr>
                        <a:t>vs</a:t>
                      </a: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 HDI x 1 yr)</a:t>
                      </a:r>
                    </a:p>
                  </a:txBody>
                  <a:tcPr marT="34265" marB="34265"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141415"/>
                          </a:solidFill>
                          <a:effectLst/>
                          <a:latin typeface="Arial" pitchFamily="-111" charset="0"/>
                          <a:ea typeface="Arial" pitchFamily="-111" charset="0"/>
                          <a:cs typeface="Arial" pitchFamily="-111" charset="0"/>
                        </a:rPr>
                        <a:t>SWOG</a:t>
                      </a:r>
                    </a:p>
                  </a:txBody>
                  <a:tcPr marT="34265" marB="34265"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141415"/>
                          </a:solidFill>
                          <a:effectLst/>
                          <a:latin typeface="Arial" pitchFamily="-111" charset="0"/>
                          <a:ea typeface="Arial" pitchFamily="-111" charset="0"/>
                          <a:cs typeface="Arial" pitchFamily="-111" charset="0"/>
                        </a:rPr>
                        <a:t>410</a:t>
                      </a:r>
                    </a:p>
                  </a:txBody>
                  <a:tcPr marT="34265" marB="34265"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141415"/>
                          </a:solidFill>
                          <a:effectLst/>
                          <a:latin typeface="Arial" pitchFamily="-111" charset="0"/>
                          <a:ea typeface="Arial" pitchFamily="-111" charset="0"/>
                          <a:cs typeface="Arial" pitchFamily="-111" charset="0"/>
                        </a:rPr>
                        <a:t>2012</a:t>
                      </a:r>
                    </a:p>
                  </a:txBody>
                  <a:tcPr marT="34265" marB="34265" anchor="ctr" horzOverflow="overflow">
                    <a:lnL>
                      <a:noFill/>
                    </a:lnL>
                    <a:lnR>
                      <a:noFill/>
                    </a:lnR>
                    <a:lnT>
                      <a:noFill/>
                    </a:lnT>
                    <a:lnB>
                      <a:noFill/>
                    </a:lnB>
                    <a:lnTlToBr>
                      <a:noFill/>
                    </a:lnTlToBr>
                    <a:lnBlToTr>
                      <a:noFill/>
                    </a:lnBlToTr>
                    <a:solidFill>
                      <a:srgbClr val="F2F2F2"/>
                    </a:solidFill>
                  </a:tcPr>
                </a:tc>
              </a:tr>
              <a:tr h="2514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DERMA (MAGE-3 </a:t>
                      </a:r>
                      <a:r>
                        <a:rPr kumimoji="0" lang="en-US" sz="1200" b="0" i="0" u="none" strike="noStrike" cap="none" normalizeH="0" baseline="0" dirty="0" err="1">
                          <a:ln>
                            <a:noFill/>
                          </a:ln>
                          <a:solidFill>
                            <a:srgbClr val="141415"/>
                          </a:solidFill>
                          <a:effectLst/>
                          <a:latin typeface="Arial" pitchFamily="-111" charset="0"/>
                          <a:ea typeface="Arial" pitchFamily="-111" charset="0"/>
                          <a:cs typeface="Arial" pitchFamily="-111" charset="0"/>
                        </a:rPr>
                        <a:t>vs</a:t>
                      </a: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 observation)</a:t>
                      </a:r>
                    </a:p>
                  </a:txBody>
                  <a:tcPr marT="34265" marB="34265"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GSK</a:t>
                      </a:r>
                    </a:p>
                  </a:txBody>
                  <a:tcPr marT="34265" marB="34265"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1300</a:t>
                      </a:r>
                    </a:p>
                  </a:txBody>
                  <a:tcPr marT="34265" marB="34265"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2015</a:t>
                      </a:r>
                    </a:p>
                  </a:txBody>
                  <a:tcPr marT="34265" marB="34265" anchor="ctr" horzOverflow="overflow">
                    <a:lnL>
                      <a:noFill/>
                    </a:lnL>
                    <a:lnR>
                      <a:noFill/>
                    </a:lnR>
                    <a:lnT>
                      <a:noFill/>
                    </a:lnT>
                    <a:lnB>
                      <a:noFill/>
                    </a:lnB>
                    <a:lnTlToBr>
                      <a:noFill/>
                    </a:lnTlToBr>
                    <a:lnBlToTr>
                      <a:noFill/>
                    </a:lnBlToTr>
                    <a:solidFill>
                      <a:schemeClr val="accent2"/>
                    </a:solidFill>
                  </a:tcPr>
                </a:tc>
              </a:tr>
              <a:tr h="2514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141415"/>
                          </a:solidFill>
                          <a:effectLst/>
                          <a:latin typeface="Arial" pitchFamily="-111" charset="0"/>
                          <a:ea typeface="Arial" pitchFamily="-111" charset="0"/>
                          <a:cs typeface="Arial" pitchFamily="-111" charset="0"/>
                        </a:rPr>
                        <a:t>EORTC 18071 (ipilimumab vs observation)</a:t>
                      </a:r>
                    </a:p>
                  </a:txBody>
                  <a:tcPr marT="34265" marB="34265"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141415"/>
                          </a:solidFill>
                          <a:effectLst/>
                          <a:latin typeface="Arial" pitchFamily="-111" charset="0"/>
                          <a:ea typeface="Arial" pitchFamily="-111" charset="0"/>
                          <a:cs typeface="Arial" pitchFamily="-111" charset="0"/>
                        </a:rPr>
                        <a:t>EORTC</a:t>
                      </a:r>
                    </a:p>
                  </a:txBody>
                  <a:tcPr marT="34265" marB="34265"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141415"/>
                          </a:solidFill>
                          <a:effectLst/>
                          <a:latin typeface="Arial" pitchFamily="-111" charset="0"/>
                          <a:ea typeface="Arial" pitchFamily="-111" charset="0"/>
                          <a:cs typeface="Arial" pitchFamily="-111" charset="0"/>
                        </a:rPr>
                        <a:t>950</a:t>
                      </a:r>
                    </a:p>
                  </a:txBody>
                  <a:tcPr marT="34265" marB="34265"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141415"/>
                          </a:solidFill>
                          <a:effectLst/>
                          <a:latin typeface="Arial" pitchFamily="-111" charset="0"/>
                          <a:ea typeface="Arial" pitchFamily="-111" charset="0"/>
                          <a:cs typeface="Arial" pitchFamily="-111" charset="0"/>
                        </a:rPr>
                        <a:t>2015</a:t>
                      </a:r>
                    </a:p>
                  </a:txBody>
                  <a:tcPr marT="34265" marB="34265" anchor="ctr" horzOverflow="overflow">
                    <a:lnL>
                      <a:noFill/>
                    </a:lnL>
                    <a:lnR>
                      <a:noFill/>
                    </a:lnR>
                    <a:lnT>
                      <a:noFill/>
                    </a:lnT>
                    <a:lnB>
                      <a:noFill/>
                    </a:lnB>
                    <a:lnTlToBr>
                      <a:noFill/>
                    </a:lnTlToBr>
                    <a:lnBlToTr>
                      <a:noFill/>
                    </a:lnBlToTr>
                    <a:solidFill>
                      <a:srgbClr val="F2F2F2"/>
                    </a:solidFill>
                  </a:tcPr>
                </a:tc>
              </a:tr>
              <a:tr h="6171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ECOG 4697 (GM-CSF ± peptide vaccine </a:t>
                      </a:r>
                      <a:r>
                        <a:rPr kumimoji="0" lang="en-US" sz="1200" b="0" i="0" u="none" strike="noStrike" cap="none" normalizeH="0" baseline="0" dirty="0" err="1">
                          <a:ln>
                            <a:noFill/>
                          </a:ln>
                          <a:solidFill>
                            <a:srgbClr val="141415"/>
                          </a:solidFill>
                          <a:effectLst/>
                          <a:latin typeface="Arial" pitchFamily="-111" charset="0"/>
                          <a:ea typeface="Arial" pitchFamily="-111" charset="0"/>
                          <a:cs typeface="Arial" pitchFamily="-111" charset="0"/>
                        </a:rPr>
                        <a:t>vs</a:t>
                      </a: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 placebo in HLA-A2 positive or negative patients)</a:t>
                      </a:r>
                    </a:p>
                  </a:txBody>
                  <a:tcPr marT="34265" marB="34265"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ECOG</a:t>
                      </a:r>
                    </a:p>
                  </a:txBody>
                  <a:tcPr marT="34265" marB="34265"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800</a:t>
                      </a:r>
                    </a:p>
                  </a:txBody>
                  <a:tcPr marT="34265" marB="34265"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2015?</a:t>
                      </a:r>
                    </a:p>
                  </a:txBody>
                  <a:tcPr marT="34265" marB="34265"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chemeClr val="accent2"/>
                    </a:solidFill>
                  </a:tcPr>
                </a:tc>
              </a:tr>
              <a:tr h="2514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41415"/>
                          </a:solidFill>
                          <a:effectLst/>
                          <a:latin typeface="Arial" pitchFamily="-111" charset="0"/>
                          <a:ea typeface="Arial" pitchFamily="-111" charset="0"/>
                          <a:cs typeface="Arial" pitchFamily="-111" charset="0"/>
                        </a:rPr>
                        <a:t>ECOG 1609 (</a:t>
                      </a:r>
                      <a:r>
                        <a:rPr kumimoji="0" lang="en-US" sz="1200" b="0" i="0" u="none" strike="noStrike" cap="none" normalizeH="0" baseline="0" dirty="0" err="1" smtClean="0">
                          <a:ln>
                            <a:noFill/>
                          </a:ln>
                          <a:solidFill>
                            <a:srgbClr val="141415"/>
                          </a:solidFill>
                          <a:effectLst/>
                          <a:latin typeface="Arial" pitchFamily="-111" charset="0"/>
                          <a:ea typeface="Arial" pitchFamily="-111" charset="0"/>
                          <a:cs typeface="Arial" pitchFamily="-111" charset="0"/>
                        </a:rPr>
                        <a:t>ipilimumab</a:t>
                      </a:r>
                      <a:r>
                        <a:rPr kumimoji="0" lang="en-US" sz="1200" b="0" i="0" u="none" strike="noStrike" cap="none" normalizeH="0" baseline="0" dirty="0" smtClean="0">
                          <a:ln>
                            <a:noFill/>
                          </a:ln>
                          <a:solidFill>
                            <a:srgbClr val="141415"/>
                          </a:solidFill>
                          <a:effectLst/>
                          <a:latin typeface="Arial" pitchFamily="-111" charset="0"/>
                          <a:ea typeface="Arial" pitchFamily="-111" charset="0"/>
                          <a:cs typeface="Arial" pitchFamily="-111" charset="0"/>
                        </a:rPr>
                        <a:t> </a:t>
                      </a:r>
                      <a:r>
                        <a:rPr kumimoji="0" lang="en-US" sz="1200" b="0" i="0" u="none" strike="noStrike" cap="none" normalizeH="0" baseline="0" dirty="0" err="1" smtClean="0">
                          <a:ln>
                            <a:noFill/>
                          </a:ln>
                          <a:solidFill>
                            <a:srgbClr val="141415"/>
                          </a:solidFill>
                          <a:effectLst/>
                          <a:latin typeface="Arial" pitchFamily="-111" charset="0"/>
                          <a:ea typeface="Arial" pitchFamily="-111" charset="0"/>
                          <a:cs typeface="Arial" pitchFamily="-111" charset="0"/>
                        </a:rPr>
                        <a:t>vs</a:t>
                      </a:r>
                      <a:r>
                        <a:rPr kumimoji="0" lang="en-US" sz="1200" b="0" i="0" u="none" strike="noStrike" cap="none" normalizeH="0" baseline="0" dirty="0" smtClean="0">
                          <a:ln>
                            <a:noFill/>
                          </a:ln>
                          <a:solidFill>
                            <a:srgbClr val="141415"/>
                          </a:solidFill>
                          <a:effectLst/>
                          <a:latin typeface="Arial" pitchFamily="-111" charset="0"/>
                          <a:ea typeface="Arial" pitchFamily="-111" charset="0"/>
                          <a:cs typeface="Arial" pitchFamily="-111" charset="0"/>
                        </a:rPr>
                        <a:t> HDI)</a:t>
                      </a:r>
                      <a:endPar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endParaRPr>
                    </a:p>
                  </a:txBody>
                  <a:tcPr marT="34265" marB="34265"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ECOG</a:t>
                      </a:r>
                    </a:p>
                  </a:txBody>
                  <a:tcPr marT="34265" marB="34265"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41415"/>
                          </a:solidFill>
                          <a:effectLst/>
                          <a:latin typeface="Arial" pitchFamily="-111" charset="0"/>
                          <a:ea typeface="Arial" pitchFamily="-111" charset="0"/>
                          <a:cs typeface="Arial" pitchFamily="-111" charset="0"/>
                        </a:rPr>
                        <a:t>1500</a:t>
                      </a:r>
                      <a:endPar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endParaRPr>
                    </a:p>
                  </a:txBody>
                  <a:tcPr marT="34265" marB="34265"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2015?</a:t>
                      </a:r>
                    </a:p>
                  </a:txBody>
                  <a:tcPr marT="34265" marB="34265"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r>
              <a:tr h="4342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EORTC 18081 (</a:t>
                      </a:r>
                      <a:r>
                        <a:rPr kumimoji="0" lang="en-US" sz="1200" b="0" i="0" u="none" strike="noStrike" cap="none" normalizeH="0" baseline="0" dirty="0" err="1">
                          <a:ln>
                            <a:noFill/>
                          </a:ln>
                          <a:solidFill>
                            <a:srgbClr val="141415"/>
                          </a:solidFill>
                          <a:effectLst/>
                          <a:latin typeface="Arial" pitchFamily="-111" charset="0"/>
                          <a:ea typeface="Arial" pitchFamily="-111" charset="0"/>
                          <a:cs typeface="Arial" pitchFamily="-111" charset="0"/>
                        </a:rPr>
                        <a:t>pegIFN</a:t>
                      </a: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 </a:t>
                      </a:r>
                      <a:r>
                        <a:rPr kumimoji="0" lang="en-US" sz="1200" b="0" i="0" u="none" strike="noStrike" cap="none" normalizeH="0" baseline="0" dirty="0" err="1">
                          <a:ln>
                            <a:noFill/>
                          </a:ln>
                          <a:solidFill>
                            <a:srgbClr val="141415"/>
                          </a:solidFill>
                          <a:effectLst/>
                          <a:latin typeface="Arial" pitchFamily="-111" charset="0"/>
                          <a:ea typeface="Arial" pitchFamily="-111" charset="0"/>
                          <a:cs typeface="Arial" pitchFamily="-111" charset="0"/>
                        </a:rPr>
                        <a:t>vs</a:t>
                      </a: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 observation in ulcerated melanoma)</a:t>
                      </a:r>
                    </a:p>
                  </a:txBody>
                  <a:tcPr marT="34265" marB="34265" anchor="ctr" horzOverflow="overflow">
                    <a:lnL>
                      <a:noFill/>
                    </a:lnL>
                    <a:lnR>
                      <a:noFill/>
                    </a:lnR>
                    <a:lnT w="12700" cap="flat" cmpd="sng" algn="ctr">
                      <a:no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EORTC</a:t>
                      </a:r>
                    </a:p>
                  </a:txBody>
                  <a:tcPr marT="34265" marB="34265" anchor="ctr" horzOverflow="overflow">
                    <a:lnL>
                      <a:noFill/>
                    </a:lnL>
                    <a:lnR>
                      <a:noFill/>
                    </a:lnR>
                    <a:lnT w="12700" cap="flat" cmpd="sng" algn="ctr">
                      <a:no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1200</a:t>
                      </a:r>
                    </a:p>
                  </a:txBody>
                  <a:tcPr marT="34265" marB="34265" anchor="ctr" horzOverflow="overflow">
                    <a:lnL>
                      <a:noFill/>
                    </a:lnL>
                    <a:lnR>
                      <a:noFill/>
                    </a:lnR>
                    <a:lnT w="12700" cap="flat" cmpd="sng" algn="ctr">
                      <a:no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41415"/>
                          </a:solidFill>
                          <a:effectLst/>
                          <a:latin typeface="Arial" pitchFamily="-111" charset="0"/>
                          <a:ea typeface="Arial" pitchFamily="-111" charset="0"/>
                          <a:cs typeface="Arial" pitchFamily="-111" charset="0"/>
                        </a:rPr>
                        <a:t>2017?</a:t>
                      </a:r>
                    </a:p>
                  </a:txBody>
                  <a:tcPr marT="34265" marB="34265" anchor="ctr" horzOverflow="overflow">
                    <a:lnL>
                      <a:noFill/>
                    </a:lnL>
                    <a:lnR>
                      <a:noFill/>
                    </a:lnR>
                    <a:lnT w="12700" cap="flat" cmpd="sng" algn="ctr">
                      <a:noFill/>
                      <a:prstDash val="solid"/>
                      <a:round/>
                      <a:headEnd type="none" w="med" len="med"/>
                      <a:tailEnd type="none" w="med" len="med"/>
                    </a:lnT>
                    <a:lnB>
                      <a:noFill/>
                    </a:lnB>
                    <a:lnTlToBr>
                      <a:noFill/>
                    </a:lnTlToBr>
                    <a:lnBlToTr>
                      <a:noFill/>
                    </a:lnBlToTr>
                    <a:solidFill>
                      <a:schemeClr val="accent2"/>
                    </a:solidFill>
                  </a:tcPr>
                </a:tc>
              </a:tr>
            </a:tbl>
          </a:graphicData>
        </a:graphic>
      </p:graphicFrame>
      <p:sp>
        <p:nvSpPr>
          <p:cNvPr id="174122" name="Text Box 14"/>
          <p:cNvSpPr txBox="1">
            <a:spLocks noChangeArrowheads="1"/>
          </p:cNvSpPr>
          <p:nvPr/>
        </p:nvSpPr>
        <p:spPr bwMode="auto">
          <a:xfrm>
            <a:off x="317784" y="4179026"/>
            <a:ext cx="4937125" cy="2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58" tIns="45679" rIns="91358" bIns="45679">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1000" b="0" dirty="0" smtClean="0">
                <a:solidFill>
                  <a:srgbClr val="000000"/>
                </a:solidFill>
                <a:latin typeface="+mn-lt"/>
              </a:rPr>
              <a:t>ClinicalTrials.gov</a:t>
            </a:r>
            <a:endParaRPr lang="en-US" sz="1400" dirty="0">
              <a:solidFill>
                <a:srgbClr val="000000"/>
              </a:solidFill>
              <a:latin typeface="Times New Roman" charset="0"/>
            </a:endParaRPr>
          </a:p>
        </p:txBody>
      </p:sp>
      <p:sp>
        <p:nvSpPr>
          <p:cNvPr id="75819" name="Title 6"/>
          <p:cNvSpPr>
            <a:spLocks noGrp="1"/>
          </p:cNvSpPr>
          <p:nvPr>
            <p:ph type="title"/>
          </p:nvPr>
        </p:nvSpPr>
        <p:spPr>
          <a:xfrm>
            <a:off x="289100" y="107578"/>
            <a:ext cx="8686800" cy="857250"/>
          </a:xfrm>
        </p:spPr>
        <p:txBody>
          <a:bodyPr rtlCol="0">
            <a:noAutofit/>
          </a:bodyPr>
          <a:lstStyle/>
          <a:p>
            <a:pPr algn="l" defTabSz="457146" eaLnBrk="1" fontAlgn="auto" hangingPunct="1">
              <a:spcAft>
                <a:spcPts val="0"/>
              </a:spcAft>
              <a:defRPr/>
            </a:pPr>
            <a:r>
              <a:rPr lang="en-US" sz="2400" dirty="0">
                <a:solidFill>
                  <a:schemeClr val="accent1"/>
                </a:solidFill>
              </a:rPr>
              <a:t>Select Ongoing Phase III Adjuvant Therapy Trials in Melanoma</a:t>
            </a:r>
          </a:p>
        </p:txBody>
      </p:sp>
      <p:sp>
        <p:nvSpPr>
          <p:cNvPr id="11" name="Rectangle 10"/>
          <p:cNvSpPr/>
          <p:nvPr/>
        </p:nvSpPr>
        <p:spPr>
          <a:xfrm>
            <a:off x="371576" y="3520891"/>
            <a:ext cx="8467725" cy="25549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66714" y="2951629"/>
            <a:ext cx="8467725" cy="49081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66714" y="2413746"/>
            <a:ext cx="8467725" cy="25549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92197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a:xfrm>
            <a:off x="457200" y="71499"/>
            <a:ext cx="8229600" cy="857250"/>
          </a:xfrm>
          <a:prstGeom prst="rect">
            <a:avLst/>
          </a:prstGeom>
        </p:spPr>
        <p:txBody>
          <a:bodyPr/>
          <a:lstStyle/>
          <a:p>
            <a:pPr eaLnBrk="1" hangingPunct="1"/>
            <a:r>
              <a:rPr lang="en-US" sz="3200" dirty="0">
                <a:solidFill>
                  <a:schemeClr val="accent1"/>
                </a:solidFill>
                <a:latin typeface="Arial" charset="0"/>
              </a:rPr>
              <a:t>Interleukin-2: Immunologic Background</a:t>
            </a:r>
          </a:p>
        </p:txBody>
      </p:sp>
      <p:sp>
        <p:nvSpPr>
          <p:cNvPr id="7" name="Content Placeholder 6"/>
          <p:cNvSpPr>
            <a:spLocks noGrp="1"/>
          </p:cNvSpPr>
          <p:nvPr>
            <p:ph idx="1"/>
          </p:nvPr>
        </p:nvSpPr>
        <p:spPr/>
        <p:txBody>
          <a:bodyPr/>
          <a:lstStyle/>
          <a:p>
            <a:endParaRPr lang="en-US"/>
          </a:p>
        </p:txBody>
      </p:sp>
      <p:sp>
        <p:nvSpPr>
          <p:cNvPr id="969732" name="Content Placeholder 2"/>
          <p:cNvSpPr>
            <a:spLocks/>
          </p:cNvSpPr>
          <p:nvPr/>
        </p:nvSpPr>
        <p:spPr bwMode="auto">
          <a:xfrm>
            <a:off x="4098926" y="679700"/>
            <a:ext cx="4854575" cy="3238500"/>
          </a:xfrm>
          <a:prstGeom prst="rect">
            <a:avLst/>
          </a:prstGeom>
          <a:noFill/>
          <a:ln w="9525">
            <a:noFill/>
            <a:miter lim="800000"/>
            <a:headEnd/>
            <a:tailEnd/>
          </a:ln>
        </p:spPr>
        <p:txBody>
          <a:bodyPr lIns="91429" tIns="45714" rIns="91429" bIns="45714"/>
          <a:lstStyle/>
          <a:p>
            <a:pPr marL="228573" indent="-228573" defTabSz="457146" eaLnBrk="1" hangingPunct="1">
              <a:spcBef>
                <a:spcPts val="1200"/>
              </a:spcBef>
              <a:buFont typeface="Arial" pitchFamily="34" charset="0"/>
              <a:buChar char="•"/>
              <a:defRPr/>
            </a:pPr>
            <a:r>
              <a:rPr lang="en-US" sz="1200" dirty="0">
                <a:solidFill>
                  <a:prstClr val="black"/>
                </a:solidFill>
                <a:latin typeface="Arial" pitchFamily="34" charset="0"/>
                <a:ea typeface="ＭＳ Ｐゴシック" pitchFamily="25" charset="-128"/>
                <a:cs typeface="+mn-cs"/>
              </a:rPr>
              <a:t>Natural biologic </a:t>
            </a:r>
            <a:r>
              <a:rPr lang="en-US" sz="1200" dirty="0" err="1">
                <a:solidFill>
                  <a:prstClr val="black"/>
                </a:solidFill>
                <a:latin typeface="Arial" pitchFamily="34" charset="0"/>
                <a:ea typeface="ＭＳ Ｐゴシック" pitchFamily="25" charset="-128"/>
                <a:cs typeface="+mn-cs"/>
              </a:rPr>
              <a:t>immunomodulatory</a:t>
            </a:r>
            <a:r>
              <a:rPr lang="en-US" sz="1200" dirty="0">
                <a:solidFill>
                  <a:prstClr val="black"/>
                </a:solidFill>
                <a:latin typeface="Arial" pitchFamily="34" charset="0"/>
                <a:ea typeface="ＭＳ Ｐゴシック" pitchFamily="25" charset="-128"/>
                <a:cs typeface="+mn-cs"/>
              </a:rPr>
              <a:t> agent</a:t>
            </a:r>
          </a:p>
          <a:p>
            <a:pPr marL="228573" indent="-228573" defTabSz="457146" eaLnBrk="1" hangingPunct="1">
              <a:spcBef>
                <a:spcPts val="1200"/>
              </a:spcBef>
              <a:buFont typeface="Arial" pitchFamily="34" charset="0"/>
              <a:buChar char="•"/>
              <a:defRPr/>
            </a:pPr>
            <a:r>
              <a:rPr lang="en-US" sz="1200" dirty="0" err="1">
                <a:solidFill>
                  <a:prstClr val="black"/>
                </a:solidFill>
                <a:latin typeface="Arial" pitchFamily="34" charset="0"/>
                <a:ea typeface="ＭＳ Ｐゴシック" pitchFamily="25" charset="-128"/>
                <a:cs typeface="+mn-cs"/>
              </a:rPr>
              <a:t>Autocrine</a:t>
            </a:r>
            <a:r>
              <a:rPr lang="en-US" sz="1200" dirty="0">
                <a:solidFill>
                  <a:prstClr val="black"/>
                </a:solidFill>
                <a:latin typeface="Arial" pitchFamily="34" charset="0"/>
                <a:ea typeface="ＭＳ Ｐゴシック" pitchFamily="25" charset="-128"/>
                <a:cs typeface="+mn-cs"/>
              </a:rPr>
              <a:t> T-cell growth factor </a:t>
            </a:r>
          </a:p>
          <a:p>
            <a:pPr marL="742863" lvl="1" indent="-285717" defTabSz="457146" eaLnBrk="1" hangingPunct="1">
              <a:spcBef>
                <a:spcPct val="20000"/>
              </a:spcBef>
              <a:buFont typeface="Arial" pitchFamily="34" charset="0"/>
              <a:buChar char="–"/>
              <a:defRPr/>
            </a:pPr>
            <a:r>
              <a:rPr lang="en-US" sz="1200" b="0" dirty="0">
                <a:solidFill>
                  <a:prstClr val="black"/>
                </a:solidFill>
                <a:latin typeface="Arial" pitchFamily="34" charset="0"/>
                <a:ea typeface="ＭＳ Ｐゴシック" pitchFamily="25" charset="-128"/>
                <a:cs typeface="+mn-cs"/>
              </a:rPr>
              <a:t>Produced exclusively by activated T cells</a:t>
            </a:r>
          </a:p>
          <a:p>
            <a:pPr marL="742863" lvl="1" indent="-285717" defTabSz="457146" eaLnBrk="1" hangingPunct="1">
              <a:spcBef>
                <a:spcPct val="20000"/>
              </a:spcBef>
              <a:buFont typeface="Arial" pitchFamily="34" charset="0"/>
              <a:buChar char="–"/>
              <a:defRPr/>
            </a:pPr>
            <a:r>
              <a:rPr lang="en-US" sz="1200" b="0" dirty="0">
                <a:solidFill>
                  <a:prstClr val="black"/>
                </a:solidFill>
                <a:latin typeface="Arial" pitchFamily="34" charset="0"/>
                <a:ea typeface="ＭＳ Ｐゴシック" pitchFamily="25" charset="-128"/>
                <a:cs typeface="+mn-cs"/>
              </a:rPr>
              <a:t>Predominantly CD-4+ (T-helper) lymphocytes </a:t>
            </a:r>
            <a:endParaRPr lang="en-US" sz="1200" dirty="0">
              <a:solidFill>
                <a:prstClr val="black"/>
              </a:solidFill>
              <a:latin typeface="Arial" pitchFamily="34" charset="0"/>
              <a:ea typeface="ＭＳ Ｐゴシック" pitchFamily="25" charset="-128"/>
              <a:cs typeface="+mn-cs"/>
            </a:endParaRPr>
          </a:p>
          <a:p>
            <a:pPr marL="228573" indent="-228573" defTabSz="457146">
              <a:spcBef>
                <a:spcPts val="1200"/>
              </a:spcBef>
              <a:buFont typeface="Arial" pitchFamily="34" charset="0"/>
              <a:buChar char="•"/>
              <a:defRPr/>
            </a:pPr>
            <a:r>
              <a:rPr lang="en-US" sz="1200" dirty="0" err="1">
                <a:solidFill>
                  <a:prstClr val="black"/>
                </a:solidFill>
                <a:latin typeface="Arial" pitchFamily="34" charset="0"/>
                <a:ea typeface="ＭＳ Ｐゴシック" pitchFamily="25" charset="-128"/>
                <a:cs typeface="+mn-cs"/>
              </a:rPr>
              <a:t>Immunomodulatory</a:t>
            </a:r>
            <a:r>
              <a:rPr lang="en-US" sz="1200" dirty="0">
                <a:solidFill>
                  <a:prstClr val="black"/>
                </a:solidFill>
                <a:latin typeface="Arial" pitchFamily="34" charset="0"/>
                <a:ea typeface="ＭＳ Ｐゴシック" pitchFamily="25" charset="-128"/>
                <a:cs typeface="+mn-cs"/>
              </a:rPr>
              <a:t> actions:</a:t>
            </a:r>
            <a:endParaRPr lang="en-US" sz="1200" b="0" dirty="0">
              <a:solidFill>
                <a:prstClr val="black"/>
              </a:solidFill>
              <a:latin typeface="Arial" pitchFamily="34" charset="0"/>
              <a:ea typeface="ＭＳ Ｐゴシック" pitchFamily="25" charset="-128"/>
              <a:cs typeface="+mn-cs"/>
            </a:endParaRPr>
          </a:p>
          <a:p>
            <a:pPr marL="742863" lvl="1" indent="-285717" defTabSz="457146">
              <a:spcBef>
                <a:spcPct val="20000"/>
              </a:spcBef>
              <a:buFont typeface="Arial" pitchFamily="34" charset="0"/>
              <a:buChar char="–"/>
              <a:defRPr/>
            </a:pPr>
            <a:r>
              <a:rPr lang="en-US" sz="1200" b="0" dirty="0">
                <a:solidFill>
                  <a:prstClr val="black"/>
                </a:solidFill>
                <a:latin typeface="Arial" pitchFamily="34" charset="0"/>
                <a:ea typeface="ＭＳ Ｐゴシック" pitchFamily="25" charset="-128"/>
                <a:cs typeface="+mn-cs"/>
              </a:rPr>
              <a:t>Proliferation and activation of T cells</a:t>
            </a:r>
          </a:p>
          <a:p>
            <a:pPr marL="742863" lvl="1" indent="-285717" defTabSz="457146">
              <a:spcBef>
                <a:spcPct val="20000"/>
              </a:spcBef>
              <a:buFont typeface="Arial" pitchFamily="34" charset="0"/>
              <a:buChar char="–"/>
              <a:defRPr/>
            </a:pPr>
            <a:r>
              <a:rPr lang="en-US" sz="1200" b="0" dirty="0">
                <a:solidFill>
                  <a:prstClr val="black"/>
                </a:solidFill>
                <a:latin typeface="Arial" pitchFamily="34" charset="0"/>
                <a:ea typeface="ＭＳ Ｐゴシック" pitchFamily="25" charset="-128"/>
                <a:cs typeface="+mn-cs"/>
              </a:rPr>
              <a:t>Immune response amplification</a:t>
            </a:r>
          </a:p>
          <a:p>
            <a:pPr marL="742863" lvl="1" indent="-285717" defTabSz="457146">
              <a:spcBef>
                <a:spcPct val="20000"/>
              </a:spcBef>
              <a:buFont typeface="Arial" pitchFamily="34" charset="0"/>
              <a:buChar char="–"/>
              <a:defRPr/>
            </a:pPr>
            <a:r>
              <a:rPr lang="en-US" sz="1200" b="0" dirty="0">
                <a:solidFill>
                  <a:prstClr val="black"/>
                </a:solidFill>
                <a:latin typeface="Arial" pitchFamily="34" charset="0"/>
                <a:ea typeface="ＭＳ Ｐゴシック" pitchFamily="25" charset="-128"/>
                <a:cs typeface="+mn-cs"/>
              </a:rPr>
              <a:t>Enhanced antibody production by B cells</a:t>
            </a:r>
          </a:p>
          <a:p>
            <a:pPr marL="742863" lvl="1" indent="-285717" defTabSz="457146">
              <a:spcBef>
                <a:spcPct val="20000"/>
              </a:spcBef>
              <a:buFont typeface="Arial" pitchFamily="34" charset="0"/>
              <a:buChar char="–"/>
              <a:defRPr/>
            </a:pPr>
            <a:r>
              <a:rPr lang="en-US" sz="1200" b="0" dirty="0">
                <a:solidFill>
                  <a:prstClr val="black"/>
                </a:solidFill>
                <a:latin typeface="Arial" pitchFamily="34" charset="0"/>
                <a:ea typeface="ＭＳ Ｐゴシック" pitchFamily="25" charset="-128"/>
                <a:cs typeface="+mn-cs"/>
              </a:rPr>
              <a:t>NK cell expansion and activation</a:t>
            </a:r>
          </a:p>
          <a:p>
            <a:pPr marL="228573" indent="-228573" defTabSz="457146" eaLnBrk="1" hangingPunct="1">
              <a:spcBef>
                <a:spcPts val="1200"/>
              </a:spcBef>
              <a:buFont typeface="Arial" pitchFamily="34" charset="0"/>
              <a:buChar char="•"/>
              <a:defRPr/>
            </a:pPr>
            <a:r>
              <a:rPr lang="en-US" sz="1200" dirty="0">
                <a:solidFill>
                  <a:prstClr val="black"/>
                </a:solidFill>
                <a:latin typeface="Arial" pitchFamily="34" charset="0"/>
                <a:ea typeface="ＭＳ Ｐゴシック" pitchFamily="25" charset="-128"/>
                <a:cs typeface="+mn-cs"/>
              </a:rPr>
              <a:t>Stimulates T-cell secretion</a:t>
            </a:r>
          </a:p>
          <a:p>
            <a:pPr marL="742863" lvl="1" indent="-285717" defTabSz="457146" eaLnBrk="1" hangingPunct="1">
              <a:spcBef>
                <a:spcPct val="20000"/>
              </a:spcBef>
              <a:buFont typeface="Arial" pitchFamily="34" charset="0"/>
              <a:buChar char="–"/>
              <a:defRPr/>
            </a:pPr>
            <a:r>
              <a:rPr lang="en-US" sz="1200" b="0" dirty="0">
                <a:solidFill>
                  <a:prstClr val="black"/>
                </a:solidFill>
                <a:latin typeface="Arial" pitchFamily="34" charset="0"/>
                <a:ea typeface="ＭＳ Ｐゴシック" pitchFamily="25" charset="-128"/>
                <a:cs typeface="+mn-cs"/>
              </a:rPr>
              <a:t>Tumor necrosis factor (TNF)</a:t>
            </a:r>
          </a:p>
          <a:p>
            <a:pPr marL="742863" lvl="1" indent="-285717" defTabSz="457146" eaLnBrk="1" hangingPunct="1">
              <a:spcBef>
                <a:spcPct val="20000"/>
              </a:spcBef>
              <a:buFont typeface="Arial" pitchFamily="34" charset="0"/>
              <a:buChar char="–"/>
              <a:defRPr/>
            </a:pPr>
            <a:r>
              <a:rPr lang="en-US" sz="1200" b="0" dirty="0">
                <a:solidFill>
                  <a:prstClr val="black"/>
                </a:solidFill>
                <a:latin typeface="Arial" pitchFamily="34" charset="0"/>
                <a:ea typeface="ＭＳ Ｐゴシック" pitchFamily="25" charset="-128"/>
                <a:cs typeface="+mn-cs"/>
              </a:rPr>
              <a:t>Other cytokines (</a:t>
            </a:r>
            <a:r>
              <a:rPr lang="en-US" sz="1200" b="0" dirty="0" err="1">
                <a:solidFill>
                  <a:prstClr val="black"/>
                </a:solidFill>
                <a:latin typeface="Arial" pitchFamily="34" charset="0"/>
                <a:ea typeface="ＭＳ Ｐゴシック" pitchFamily="25" charset="-128"/>
                <a:cs typeface="+mn-cs"/>
              </a:rPr>
              <a:t>ie</a:t>
            </a:r>
            <a:r>
              <a:rPr lang="en-US" sz="1200" b="0" dirty="0">
                <a:solidFill>
                  <a:prstClr val="black"/>
                </a:solidFill>
                <a:latin typeface="Arial" pitchFamily="34" charset="0"/>
                <a:ea typeface="ＭＳ Ｐゴシック" pitchFamily="25" charset="-128"/>
                <a:cs typeface="+mn-cs"/>
              </a:rPr>
              <a:t>, IL-4, interferon-gamma)</a:t>
            </a:r>
          </a:p>
          <a:p>
            <a:pPr marL="228573" indent="-228573" defTabSz="457146" eaLnBrk="1" hangingPunct="1">
              <a:spcBef>
                <a:spcPts val="1200"/>
              </a:spcBef>
              <a:buFont typeface="Arial" pitchFamily="34" charset="0"/>
              <a:buChar char="•"/>
              <a:defRPr/>
            </a:pPr>
            <a:r>
              <a:rPr lang="en-US" sz="1200" dirty="0">
                <a:solidFill>
                  <a:prstClr val="black"/>
                </a:solidFill>
                <a:latin typeface="Arial" pitchFamily="34" charset="0"/>
                <a:ea typeface="ＭＳ Ｐゴシック" pitchFamily="25" charset="-128"/>
                <a:cs typeface="+mn-cs"/>
              </a:rPr>
              <a:t>Stimulates proliferation and activation of:</a:t>
            </a:r>
          </a:p>
          <a:p>
            <a:pPr marL="742863" lvl="1" indent="-285717" defTabSz="457146">
              <a:spcBef>
                <a:spcPct val="20000"/>
              </a:spcBef>
              <a:buFont typeface="Arial" pitchFamily="34" charset="0"/>
              <a:buChar char="–"/>
              <a:defRPr/>
            </a:pPr>
            <a:r>
              <a:rPr lang="en-US" sz="1200" b="0" dirty="0">
                <a:solidFill>
                  <a:prstClr val="black"/>
                </a:solidFill>
                <a:latin typeface="Arial" pitchFamily="34" charset="0"/>
                <a:ea typeface="ＭＳ Ｐゴシック" pitchFamily="25" charset="-128"/>
                <a:cs typeface="+mn-cs"/>
              </a:rPr>
              <a:t>All T cells, including cytotoxic </a:t>
            </a:r>
            <a:br>
              <a:rPr lang="en-US" sz="1200" b="0" dirty="0">
                <a:solidFill>
                  <a:prstClr val="black"/>
                </a:solidFill>
                <a:latin typeface="Arial" pitchFamily="34" charset="0"/>
                <a:ea typeface="ＭＳ Ｐゴシック" pitchFamily="25" charset="-128"/>
                <a:cs typeface="+mn-cs"/>
              </a:rPr>
            </a:br>
            <a:r>
              <a:rPr lang="en-US" sz="1200" b="0" dirty="0">
                <a:solidFill>
                  <a:prstClr val="black"/>
                </a:solidFill>
                <a:latin typeface="Arial" pitchFamily="34" charset="0"/>
                <a:ea typeface="ＭＳ Ｐゴシック" pitchFamily="25" charset="-128"/>
                <a:cs typeface="+mn-cs"/>
              </a:rPr>
              <a:t>T lymphocytes (CTLs) but </a:t>
            </a:r>
            <a:r>
              <a:rPr lang="en-US" sz="1200" b="0" dirty="0" smtClean="0">
                <a:solidFill>
                  <a:prstClr val="black"/>
                </a:solidFill>
                <a:latin typeface="Arial" pitchFamily="34" charset="0"/>
                <a:ea typeface="ＭＳ Ｐゴシック" pitchFamily="25" charset="-128"/>
                <a:cs typeface="+mn-cs"/>
              </a:rPr>
              <a:t>also</a:t>
            </a:r>
            <a:r>
              <a:rPr lang="en-US" sz="1200" dirty="0" smtClean="0"/>
              <a:t> Regulatory T cell</a:t>
            </a:r>
            <a:r>
              <a:rPr lang="en-US" sz="1200" dirty="0" smtClean="0">
                <a:solidFill>
                  <a:prstClr val="black"/>
                </a:solidFill>
                <a:latin typeface="Arial" pitchFamily="34" charset="0"/>
                <a:ea typeface="ＭＳ Ｐゴシック" pitchFamily="25" charset="-128"/>
              </a:rPr>
              <a:t>s </a:t>
            </a:r>
            <a:r>
              <a:rPr lang="en-US" sz="1200" b="0" dirty="0" smtClean="0">
                <a:solidFill>
                  <a:prstClr val="black"/>
                </a:solidFill>
                <a:latin typeface="Arial" pitchFamily="34" charset="0"/>
                <a:ea typeface="ＭＳ Ｐゴシック" pitchFamily="25" charset="-128"/>
                <a:cs typeface="+mn-cs"/>
              </a:rPr>
              <a:t>(</a:t>
            </a:r>
            <a:r>
              <a:rPr lang="en-US" sz="1200" b="0" dirty="0" err="1" smtClean="0">
                <a:solidFill>
                  <a:prstClr val="black"/>
                </a:solidFill>
                <a:latin typeface="Arial" pitchFamily="34" charset="0"/>
                <a:ea typeface="ＭＳ Ｐゴシック" pitchFamily="25" charset="-128"/>
                <a:cs typeface="+mn-cs"/>
              </a:rPr>
              <a:t>Tregs</a:t>
            </a:r>
            <a:r>
              <a:rPr lang="en-US" sz="1200" b="0" dirty="0" smtClean="0">
                <a:solidFill>
                  <a:prstClr val="black"/>
                </a:solidFill>
                <a:latin typeface="Arial" pitchFamily="34" charset="0"/>
                <a:ea typeface="ＭＳ Ｐゴシック" pitchFamily="25" charset="-128"/>
                <a:cs typeface="+mn-cs"/>
              </a:rPr>
              <a:t>)</a:t>
            </a:r>
            <a:endParaRPr lang="en-US" sz="1200" b="0" dirty="0">
              <a:solidFill>
                <a:prstClr val="black"/>
              </a:solidFill>
              <a:latin typeface="Arial" pitchFamily="34" charset="0"/>
              <a:ea typeface="ＭＳ Ｐゴシック" pitchFamily="25" charset="-128"/>
              <a:cs typeface="+mn-cs"/>
            </a:endParaRPr>
          </a:p>
          <a:p>
            <a:pPr marL="742863" lvl="1" indent="-285717" defTabSz="457146">
              <a:spcBef>
                <a:spcPct val="20000"/>
              </a:spcBef>
              <a:buFont typeface="Arial" pitchFamily="34" charset="0"/>
              <a:buChar char="–"/>
              <a:defRPr/>
            </a:pPr>
            <a:r>
              <a:rPr lang="en-US" sz="1200" b="0" dirty="0">
                <a:solidFill>
                  <a:prstClr val="black"/>
                </a:solidFill>
                <a:latin typeface="Arial" pitchFamily="34" charset="0"/>
                <a:ea typeface="ＭＳ Ｐゴシック" pitchFamily="25" charset="-128"/>
                <a:cs typeface="+mn-cs"/>
              </a:rPr>
              <a:t>Natural killer </a:t>
            </a:r>
            <a:r>
              <a:rPr lang="en-US" sz="1200" dirty="0" smtClean="0">
                <a:solidFill>
                  <a:prstClr val="black"/>
                </a:solidFill>
                <a:latin typeface="Arial" pitchFamily="34" charset="0"/>
                <a:ea typeface="ＭＳ Ｐゴシック" pitchFamily="25" charset="-128"/>
              </a:rPr>
              <a:t>and </a:t>
            </a:r>
            <a:r>
              <a:rPr lang="en-US" sz="1200" dirty="0" err="1" smtClean="0">
                <a:solidFill>
                  <a:prstClr val="black"/>
                </a:solidFill>
                <a:latin typeface="Arial" pitchFamily="34" charset="0"/>
                <a:ea typeface="ＭＳ Ｐゴシック" pitchFamily="25" charset="-128"/>
              </a:rPr>
              <a:t>Lymphokine</a:t>
            </a:r>
            <a:r>
              <a:rPr lang="en-US" sz="1200" dirty="0" smtClean="0">
                <a:solidFill>
                  <a:prstClr val="black"/>
                </a:solidFill>
                <a:latin typeface="Arial" pitchFamily="34" charset="0"/>
                <a:ea typeface="ＭＳ Ｐゴシック" pitchFamily="25" charset="-128"/>
              </a:rPr>
              <a:t>-activated Killer </a:t>
            </a:r>
            <a:r>
              <a:rPr lang="en-US" sz="1200" b="0" dirty="0" smtClean="0">
                <a:solidFill>
                  <a:prstClr val="black"/>
                </a:solidFill>
                <a:latin typeface="Arial" pitchFamily="34" charset="0"/>
                <a:ea typeface="ＭＳ Ｐゴシック" pitchFamily="25" charset="-128"/>
                <a:cs typeface="+mn-cs"/>
              </a:rPr>
              <a:t>(</a:t>
            </a:r>
            <a:r>
              <a:rPr lang="en-US" sz="1200" b="0" dirty="0">
                <a:solidFill>
                  <a:prstClr val="black"/>
                </a:solidFill>
                <a:latin typeface="Arial" pitchFamily="34" charset="0"/>
                <a:ea typeface="ＭＳ Ｐゴシック" pitchFamily="25" charset="-128"/>
                <a:cs typeface="+mn-cs"/>
              </a:rPr>
              <a:t>LAK</a:t>
            </a:r>
            <a:r>
              <a:rPr lang="en-US" sz="1200" b="0" dirty="0" smtClean="0">
                <a:solidFill>
                  <a:prstClr val="black"/>
                </a:solidFill>
                <a:latin typeface="Arial" pitchFamily="34" charset="0"/>
                <a:ea typeface="ＭＳ Ｐゴシック" pitchFamily="25" charset="-128"/>
                <a:cs typeface="+mn-cs"/>
              </a:rPr>
              <a:t>) cells</a:t>
            </a:r>
            <a:endParaRPr lang="en-US" sz="1200" b="0" dirty="0">
              <a:solidFill>
                <a:prstClr val="black"/>
              </a:solidFill>
              <a:latin typeface="Arial" pitchFamily="34" charset="0"/>
              <a:ea typeface="ＭＳ Ｐゴシック" pitchFamily="25" charset="-128"/>
              <a:cs typeface="+mn-cs"/>
            </a:endParaRPr>
          </a:p>
        </p:txBody>
      </p:sp>
      <p:sp>
        <p:nvSpPr>
          <p:cNvPr id="8" name="Footer Placeholder 3"/>
          <p:cNvSpPr txBox="1">
            <a:spLocks noGrp="1"/>
          </p:cNvSpPr>
          <p:nvPr/>
        </p:nvSpPr>
        <p:spPr>
          <a:xfrm>
            <a:off x="174517" y="4100578"/>
            <a:ext cx="7335838" cy="273844"/>
          </a:xfrm>
          <a:prstGeom prst="rect">
            <a:avLst/>
          </a:prstGeom>
          <a:noFill/>
        </p:spPr>
        <p:txBody>
          <a:bodyPr lIns="91429" tIns="45714" rIns="91429" bIns="45714" anchor="ctr"/>
          <a:lstStyle/>
          <a:p>
            <a:pPr defTabSz="457146" eaLnBrk="1" hangingPunct="1">
              <a:defRPr/>
            </a:pPr>
            <a:r>
              <a:rPr lang="en-US" sz="1000" b="0" dirty="0" err="1">
                <a:latin typeface="Arial" pitchFamily="34" charset="0"/>
                <a:ea typeface="ＭＳ Ｐゴシック" pitchFamily="25" charset="-128"/>
                <a:cs typeface="+mn-cs"/>
              </a:rPr>
              <a:t>Abbas</a:t>
            </a:r>
            <a:r>
              <a:rPr lang="en-US" sz="1000" b="0" dirty="0">
                <a:latin typeface="Arial" pitchFamily="34" charset="0"/>
                <a:ea typeface="ＭＳ Ｐゴシック" pitchFamily="25" charset="-128"/>
                <a:cs typeface="+mn-cs"/>
              </a:rPr>
              <a:t> AK and </a:t>
            </a:r>
            <a:r>
              <a:rPr lang="en-US" sz="1000" b="0" dirty="0" err="1">
                <a:latin typeface="Arial" pitchFamily="34" charset="0"/>
                <a:ea typeface="ＭＳ Ｐゴシック" pitchFamily="25" charset="-128"/>
                <a:cs typeface="+mn-cs"/>
              </a:rPr>
              <a:t>Lichtman</a:t>
            </a:r>
            <a:r>
              <a:rPr lang="en-US" sz="1000" b="0" dirty="0">
                <a:latin typeface="Arial" pitchFamily="34" charset="0"/>
                <a:ea typeface="ＭＳ Ｐゴシック" pitchFamily="25" charset="-128"/>
                <a:cs typeface="+mn-cs"/>
              </a:rPr>
              <a:t> AH. </a:t>
            </a:r>
            <a:r>
              <a:rPr lang="en-US" sz="1000" b="0" i="1" dirty="0">
                <a:latin typeface="Arial" pitchFamily="34" charset="0"/>
                <a:ea typeface="ＭＳ Ｐゴシック" pitchFamily="25" charset="-128"/>
                <a:cs typeface="+mn-cs"/>
              </a:rPr>
              <a:t>Cellular and Molecular Immunology</a:t>
            </a:r>
            <a:r>
              <a:rPr lang="en-US" sz="1000" b="0" dirty="0">
                <a:latin typeface="Arial" pitchFamily="34" charset="0"/>
                <a:ea typeface="ＭＳ Ｐゴシック" pitchFamily="25" charset="-128"/>
                <a:cs typeface="+mn-cs"/>
              </a:rPr>
              <a:t>. 2003</a:t>
            </a:r>
          </a:p>
        </p:txBody>
      </p:sp>
      <p:pic>
        <p:nvPicPr>
          <p:cNvPr id="18125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2221" y="755659"/>
            <a:ext cx="3565525" cy="3255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8553756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Rectangle 207"/>
          <p:cNvSpPr/>
          <p:nvPr/>
        </p:nvSpPr>
        <p:spPr>
          <a:xfrm>
            <a:off x="328613" y="1689497"/>
            <a:ext cx="8407400" cy="19621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anchor="ctr"/>
          <a:lstStyle/>
          <a:p>
            <a:pPr algn="ctr" defTabSz="457146">
              <a:defRPr/>
            </a:pPr>
            <a:endParaRPr lang="en-US">
              <a:solidFill>
                <a:prstClr val="white"/>
              </a:solidFill>
            </a:endParaRPr>
          </a:p>
        </p:txBody>
      </p:sp>
      <p:sp>
        <p:nvSpPr>
          <p:cNvPr id="128" name="Content Placeholder 12"/>
          <p:cNvSpPr txBox="1">
            <a:spLocks/>
          </p:cNvSpPr>
          <p:nvPr/>
        </p:nvSpPr>
        <p:spPr>
          <a:xfrm>
            <a:off x="468313" y="1226868"/>
            <a:ext cx="7315200" cy="3287315"/>
          </a:xfrm>
          <a:prstGeom prst="rect">
            <a:avLst/>
          </a:prstGeom>
        </p:spPr>
        <p:txBody>
          <a:bodyPr lIns="91429" tIns="45714" rIns="91429" bIns="45714">
            <a:normAutofit fontScale="70000" lnSpcReduction="20000"/>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573" indent="-228573" algn="l">
              <a:spcBef>
                <a:spcPts val="900"/>
              </a:spcBef>
              <a:buFont typeface="Arial"/>
              <a:buChar char="•"/>
              <a:defRPr/>
            </a:pPr>
            <a:r>
              <a:rPr lang="en-US" sz="1400" dirty="0">
                <a:solidFill>
                  <a:prstClr val="black"/>
                </a:solidFill>
              </a:rPr>
              <a:t>600,000 IU/kg (0.037 mg/kg) delivered by 15-min bolus </a:t>
            </a:r>
            <a:r>
              <a:rPr lang="en-US" sz="1400" dirty="0" err="1">
                <a:solidFill>
                  <a:prstClr val="black"/>
                </a:solidFill>
              </a:rPr>
              <a:t>i.v.</a:t>
            </a:r>
            <a:r>
              <a:rPr lang="en-US" sz="1400" dirty="0">
                <a:solidFill>
                  <a:prstClr val="black"/>
                </a:solidFill>
              </a:rPr>
              <a:t> infusion q8h for 14 doses</a:t>
            </a:r>
          </a:p>
          <a:p>
            <a:pPr marL="228573" indent="-228573" algn="l">
              <a:spcBef>
                <a:spcPts val="900"/>
              </a:spcBef>
              <a:buFont typeface="Arial"/>
              <a:buChar char="•"/>
              <a:defRPr/>
            </a:pPr>
            <a:r>
              <a:rPr lang="en-US" sz="1400" dirty="0">
                <a:solidFill>
                  <a:prstClr val="black"/>
                </a:solidFill>
              </a:rPr>
              <a:t>720,000 IU/kg delivered by 15-min bolus </a:t>
            </a:r>
            <a:r>
              <a:rPr lang="en-US" sz="1400" dirty="0" err="1">
                <a:solidFill>
                  <a:prstClr val="black"/>
                </a:solidFill>
              </a:rPr>
              <a:t>i</a:t>
            </a:r>
            <a:r>
              <a:rPr lang="en-US" sz="1400" dirty="0">
                <a:solidFill>
                  <a:prstClr val="black"/>
                </a:solidFill>
              </a:rPr>
              <a:t>. v. infusion q8h for 12 doses</a:t>
            </a:r>
          </a:p>
          <a:p>
            <a:pPr marL="228573" indent="-228573" algn="l">
              <a:spcBef>
                <a:spcPts val="900"/>
              </a:spcBef>
              <a:buFont typeface="Arial"/>
              <a:buChar char="•"/>
              <a:defRPr/>
            </a:pPr>
            <a:endParaRPr lang="en-US" sz="1400" dirty="0">
              <a:solidFill>
                <a:prstClr val="black"/>
              </a:solidFill>
            </a:endParaRPr>
          </a:p>
          <a:p>
            <a:pPr marL="228573" indent="-228573" algn="l">
              <a:spcBef>
                <a:spcPts val="900"/>
              </a:spcBef>
              <a:buFont typeface="Arial"/>
              <a:buChar char="•"/>
              <a:defRPr/>
            </a:pPr>
            <a:endParaRPr lang="en-US" sz="1400" dirty="0">
              <a:solidFill>
                <a:prstClr val="black"/>
              </a:solidFill>
            </a:endParaRPr>
          </a:p>
          <a:p>
            <a:pPr algn="l">
              <a:spcBef>
                <a:spcPts val="900"/>
              </a:spcBef>
              <a:defRPr/>
            </a:pPr>
            <a:endParaRPr lang="en-US" sz="1400" dirty="0">
              <a:solidFill>
                <a:prstClr val="black"/>
              </a:solidFill>
            </a:endParaRPr>
          </a:p>
          <a:p>
            <a:pPr marL="228573" indent="-228573" algn="l">
              <a:spcBef>
                <a:spcPts val="900"/>
              </a:spcBef>
              <a:buFont typeface="Arial"/>
              <a:buChar char="•"/>
              <a:defRPr/>
            </a:pPr>
            <a:endParaRPr lang="en-US" sz="1400" dirty="0">
              <a:solidFill>
                <a:prstClr val="black"/>
              </a:solidFill>
            </a:endParaRPr>
          </a:p>
          <a:p>
            <a:pPr marL="228573" indent="-228573" algn="l">
              <a:spcBef>
                <a:spcPts val="900"/>
              </a:spcBef>
              <a:buFont typeface="Arial"/>
              <a:buChar char="•"/>
              <a:defRPr/>
            </a:pPr>
            <a:endParaRPr lang="en-US" sz="1400" dirty="0">
              <a:solidFill>
                <a:prstClr val="black"/>
              </a:solidFill>
            </a:endParaRPr>
          </a:p>
          <a:p>
            <a:pPr marL="228573" indent="-228573" algn="l">
              <a:spcBef>
                <a:spcPts val="900"/>
              </a:spcBef>
              <a:buFont typeface="Arial"/>
              <a:buChar char="•"/>
              <a:defRPr/>
            </a:pPr>
            <a:endParaRPr lang="en-US" sz="1400" dirty="0">
              <a:solidFill>
                <a:prstClr val="black"/>
              </a:solidFill>
            </a:endParaRPr>
          </a:p>
          <a:p>
            <a:pPr marL="228573" indent="-228573" algn="l">
              <a:spcBef>
                <a:spcPts val="900"/>
              </a:spcBef>
              <a:buFont typeface="Arial"/>
              <a:buChar char="•"/>
              <a:defRPr/>
            </a:pPr>
            <a:endParaRPr lang="en-US" sz="1400" dirty="0">
              <a:solidFill>
                <a:prstClr val="black"/>
              </a:solidFill>
            </a:endParaRPr>
          </a:p>
          <a:p>
            <a:pPr marL="228573" indent="-228573" algn="l">
              <a:spcBef>
                <a:spcPts val="900"/>
              </a:spcBef>
              <a:buFont typeface="Arial"/>
              <a:buChar char="•"/>
              <a:defRPr/>
            </a:pPr>
            <a:endParaRPr lang="en-US" sz="1400" dirty="0">
              <a:solidFill>
                <a:prstClr val="black"/>
              </a:solidFill>
            </a:endParaRPr>
          </a:p>
          <a:p>
            <a:pPr algn="l">
              <a:spcBef>
                <a:spcPts val="900"/>
              </a:spcBef>
              <a:defRPr/>
            </a:pPr>
            <a:endParaRPr lang="en-US" sz="1400" dirty="0">
              <a:solidFill>
                <a:prstClr val="black"/>
              </a:solidFill>
            </a:endParaRPr>
          </a:p>
          <a:p>
            <a:pPr marL="228573" indent="-228573" algn="l">
              <a:spcBef>
                <a:spcPts val="900"/>
              </a:spcBef>
              <a:buFont typeface="Arial"/>
              <a:buChar char="•"/>
              <a:defRPr/>
            </a:pPr>
            <a:r>
              <a:rPr lang="en-US" sz="1400" dirty="0">
                <a:solidFill>
                  <a:prstClr val="black"/>
                </a:solidFill>
              </a:rPr>
              <a:t>Additional courses of treatment are given if there is some shrinkage following the last course.</a:t>
            </a:r>
          </a:p>
          <a:p>
            <a:pPr marL="228573" indent="-228573" algn="l">
              <a:spcBef>
                <a:spcPts val="900"/>
              </a:spcBef>
              <a:buFont typeface="Arial"/>
              <a:buChar char="•"/>
              <a:defRPr/>
            </a:pPr>
            <a:r>
              <a:rPr lang="en-US" sz="1400" dirty="0">
                <a:solidFill>
                  <a:prstClr val="black"/>
                </a:solidFill>
              </a:rPr>
              <a:t>Each treatment course should be separated by a rest period of at least 7 weeks from the date of hospital discharge.  </a:t>
            </a:r>
          </a:p>
          <a:p>
            <a:pPr>
              <a:buFont typeface="Arial"/>
              <a:buChar char="•"/>
              <a:defRPr/>
            </a:pPr>
            <a:endParaRPr lang="en-US" dirty="0">
              <a:solidFill>
                <a:prstClr val="black">
                  <a:tint val="75000"/>
                </a:prstClr>
              </a:solidFill>
            </a:endParaRPr>
          </a:p>
        </p:txBody>
      </p:sp>
      <p:sp>
        <p:nvSpPr>
          <p:cNvPr id="9" name="Pentagon 8"/>
          <p:cNvSpPr/>
          <p:nvPr/>
        </p:nvSpPr>
        <p:spPr>
          <a:xfrm>
            <a:off x="5332413" y="2512219"/>
            <a:ext cx="2768600" cy="794146"/>
          </a:xfrm>
          <a:prstGeom prst="homePlate">
            <a:avLst/>
          </a:prstGeom>
          <a:solidFill>
            <a:srgbClr val="5F8C8B"/>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anchor="ctr"/>
          <a:lstStyle/>
          <a:p>
            <a:pPr algn="ctr" defTabSz="457146">
              <a:defRPr/>
            </a:pPr>
            <a:endParaRPr lang="en-US">
              <a:solidFill>
                <a:prstClr val="white"/>
              </a:solidFill>
            </a:endParaRPr>
          </a:p>
        </p:txBody>
      </p:sp>
      <p:sp>
        <p:nvSpPr>
          <p:cNvPr id="8" name="Pentagon 7"/>
          <p:cNvSpPr/>
          <p:nvPr/>
        </p:nvSpPr>
        <p:spPr>
          <a:xfrm>
            <a:off x="533401" y="2512218"/>
            <a:ext cx="1482725" cy="794147"/>
          </a:xfrm>
          <a:prstGeom prst="homePlate">
            <a:avLst/>
          </a:prstGeom>
          <a:solidFill>
            <a:srgbClr val="565587"/>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anchor="ctr"/>
          <a:lstStyle/>
          <a:p>
            <a:pPr algn="ctr" defTabSz="457146">
              <a:defRPr/>
            </a:pPr>
            <a:endParaRPr lang="en-US">
              <a:solidFill>
                <a:prstClr val="white"/>
              </a:solidFill>
            </a:endParaRPr>
          </a:p>
        </p:txBody>
      </p:sp>
      <p:sp>
        <p:nvSpPr>
          <p:cNvPr id="183301" name="TextBox 11"/>
          <p:cNvSpPr txBox="1">
            <a:spLocks noChangeArrowheads="1"/>
          </p:cNvSpPr>
          <p:nvPr/>
        </p:nvSpPr>
        <p:spPr bwMode="auto">
          <a:xfrm>
            <a:off x="627063" y="2593181"/>
            <a:ext cx="989012" cy="738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defTabSz="457200">
              <a:defRPr sz="2400" b="1">
                <a:solidFill>
                  <a:schemeClr val="tx1"/>
                </a:solidFill>
                <a:latin typeface="Arial" charset="0"/>
                <a:ea typeface="ＭＳ Ｐゴシック" charset="0"/>
                <a:cs typeface="ＭＳ Ｐゴシック" charset="0"/>
              </a:defRPr>
            </a:lvl1pPr>
            <a:lvl2pPr marL="742950" indent="-285750" defTabSz="457200">
              <a:defRPr sz="2400" b="1">
                <a:solidFill>
                  <a:schemeClr val="tx1"/>
                </a:solidFill>
                <a:latin typeface="Arial" charset="0"/>
                <a:ea typeface="ＭＳ Ｐゴシック" charset="0"/>
              </a:defRPr>
            </a:lvl2pPr>
            <a:lvl3pPr marL="1143000" indent="-228600" defTabSz="457200">
              <a:defRPr sz="2400" b="1">
                <a:solidFill>
                  <a:schemeClr val="tx1"/>
                </a:solidFill>
                <a:latin typeface="Arial" charset="0"/>
                <a:ea typeface="ＭＳ Ｐゴシック" charset="0"/>
              </a:defRPr>
            </a:lvl3pPr>
            <a:lvl4pPr marL="1600200" indent="-228600" defTabSz="457200">
              <a:defRPr sz="2400" b="1">
                <a:solidFill>
                  <a:schemeClr val="tx1"/>
                </a:solidFill>
                <a:latin typeface="Arial" charset="0"/>
                <a:ea typeface="ＭＳ Ｐゴシック" charset="0"/>
              </a:defRPr>
            </a:lvl4pPr>
            <a:lvl5pPr marL="2057400" indent="-228600" defTabSz="4572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r>
              <a:rPr lang="en-US" sz="1400">
                <a:solidFill>
                  <a:srgbClr val="FFFFFF"/>
                </a:solidFill>
              </a:rPr>
              <a:t>Cycle 1:</a:t>
            </a:r>
          </a:p>
          <a:p>
            <a:r>
              <a:rPr lang="en-US" sz="1400">
                <a:solidFill>
                  <a:srgbClr val="FFFFFF"/>
                </a:solidFill>
              </a:rPr>
              <a:t>IL-2 </a:t>
            </a:r>
          </a:p>
          <a:p>
            <a:r>
              <a:rPr lang="en-US" sz="1400">
                <a:solidFill>
                  <a:srgbClr val="FFFFFF"/>
                </a:solidFill>
              </a:rPr>
              <a:t>q8h</a:t>
            </a:r>
          </a:p>
        </p:txBody>
      </p:sp>
      <p:sp>
        <p:nvSpPr>
          <p:cNvPr id="183302" name="TextBox 8"/>
          <p:cNvSpPr txBox="1">
            <a:spLocks noChangeArrowheads="1"/>
          </p:cNvSpPr>
          <p:nvPr/>
        </p:nvSpPr>
        <p:spPr bwMode="auto">
          <a:xfrm>
            <a:off x="468313" y="643144"/>
            <a:ext cx="7799388" cy="523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defTabSz="457200">
              <a:defRPr sz="2400" b="1">
                <a:solidFill>
                  <a:schemeClr val="tx1"/>
                </a:solidFill>
                <a:latin typeface="Arial" charset="0"/>
                <a:ea typeface="ＭＳ Ｐゴシック" charset="0"/>
                <a:cs typeface="ＭＳ Ｐゴシック" charset="0"/>
              </a:defRPr>
            </a:lvl1pPr>
            <a:lvl2pPr marL="742950" indent="-285750" defTabSz="457200">
              <a:defRPr sz="2400" b="1">
                <a:solidFill>
                  <a:schemeClr val="tx1"/>
                </a:solidFill>
                <a:latin typeface="Arial" charset="0"/>
                <a:ea typeface="ＭＳ Ｐゴシック" charset="0"/>
              </a:defRPr>
            </a:lvl2pPr>
            <a:lvl3pPr marL="1143000" indent="-228600" defTabSz="457200">
              <a:defRPr sz="2400" b="1">
                <a:solidFill>
                  <a:schemeClr val="tx1"/>
                </a:solidFill>
                <a:latin typeface="Arial" charset="0"/>
                <a:ea typeface="ＭＳ Ｐゴシック" charset="0"/>
              </a:defRPr>
            </a:lvl3pPr>
            <a:lvl4pPr marL="1600200" indent="-228600" defTabSz="457200">
              <a:defRPr sz="2400" b="1">
                <a:solidFill>
                  <a:schemeClr val="tx1"/>
                </a:solidFill>
                <a:latin typeface="Arial" charset="0"/>
                <a:ea typeface="ＭＳ Ｐゴシック" charset="0"/>
              </a:defRPr>
            </a:lvl4pPr>
            <a:lvl5pPr marL="2057400" indent="-228600" defTabSz="4572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r>
              <a:rPr lang="en-US" sz="1400" dirty="0">
                <a:solidFill>
                  <a:srgbClr val="323232"/>
                </a:solidFill>
              </a:rPr>
              <a:t>High-dose IL-2 (HD IL-2) has the potential to induce durable complete responses in a</a:t>
            </a:r>
          </a:p>
          <a:p>
            <a:r>
              <a:rPr lang="en-US" sz="1400" dirty="0">
                <a:solidFill>
                  <a:srgbClr val="323232"/>
                </a:solidFill>
              </a:rPr>
              <a:t>small number of patients</a:t>
            </a:r>
          </a:p>
        </p:txBody>
      </p:sp>
      <p:sp>
        <p:nvSpPr>
          <p:cNvPr id="183303" name="Text Box 9"/>
          <p:cNvSpPr txBox="1">
            <a:spLocks noChangeArrowheads="1"/>
          </p:cNvSpPr>
          <p:nvPr/>
        </p:nvSpPr>
        <p:spPr bwMode="auto">
          <a:xfrm>
            <a:off x="533400" y="4650582"/>
            <a:ext cx="7239000" cy="276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defTabSz="457200">
              <a:defRPr sz="2400" b="1">
                <a:solidFill>
                  <a:schemeClr val="tx1"/>
                </a:solidFill>
                <a:latin typeface="Arial" charset="0"/>
                <a:ea typeface="ＭＳ Ｐゴシック" charset="0"/>
                <a:cs typeface="ＭＳ Ｐゴシック" charset="0"/>
              </a:defRPr>
            </a:lvl1pPr>
            <a:lvl2pPr marL="742950" indent="-285750" defTabSz="457200">
              <a:defRPr sz="2400" b="1">
                <a:solidFill>
                  <a:schemeClr val="tx1"/>
                </a:solidFill>
                <a:latin typeface="Arial" charset="0"/>
                <a:ea typeface="ＭＳ Ｐゴシック" charset="0"/>
              </a:defRPr>
            </a:lvl2pPr>
            <a:lvl3pPr marL="1143000" indent="-228600" defTabSz="457200">
              <a:defRPr sz="2400" b="1">
                <a:solidFill>
                  <a:schemeClr val="tx1"/>
                </a:solidFill>
                <a:latin typeface="Arial" charset="0"/>
                <a:ea typeface="ＭＳ Ｐゴシック" charset="0"/>
              </a:defRPr>
            </a:lvl3pPr>
            <a:lvl4pPr marL="1600200" indent="-228600" defTabSz="457200">
              <a:defRPr sz="2400" b="1">
                <a:solidFill>
                  <a:schemeClr val="tx1"/>
                </a:solidFill>
                <a:latin typeface="Arial" charset="0"/>
                <a:ea typeface="ＭＳ Ｐゴシック" charset="0"/>
              </a:defRPr>
            </a:lvl4pPr>
            <a:lvl5pPr marL="2057400" indent="-228600" defTabSz="4572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1200">
                <a:solidFill>
                  <a:srgbClr val="262626"/>
                </a:solidFill>
                <a:cs typeface="Arial" charset="0"/>
              </a:rPr>
              <a:t>.</a:t>
            </a:r>
          </a:p>
        </p:txBody>
      </p:sp>
      <p:sp>
        <p:nvSpPr>
          <p:cNvPr id="133" name="Pentagon 132"/>
          <p:cNvSpPr/>
          <p:nvPr/>
        </p:nvSpPr>
        <p:spPr>
          <a:xfrm>
            <a:off x="3849689" y="2512218"/>
            <a:ext cx="1482725" cy="779861"/>
          </a:xfrm>
          <a:prstGeom prst="homePlate">
            <a:avLst/>
          </a:prstGeom>
          <a:solidFill>
            <a:srgbClr val="565587"/>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anchor="ctr"/>
          <a:lstStyle/>
          <a:p>
            <a:pPr algn="ctr" defTabSz="457146">
              <a:defRPr/>
            </a:pPr>
            <a:endParaRPr lang="en-US">
              <a:solidFill>
                <a:prstClr val="white"/>
              </a:solidFill>
            </a:endParaRPr>
          </a:p>
        </p:txBody>
      </p:sp>
      <p:sp>
        <p:nvSpPr>
          <p:cNvPr id="183305" name="TextBox 131"/>
          <p:cNvSpPr txBox="1">
            <a:spLocks noChangeArrowheads="1"/>
          </p:cNvSpPr>
          <p:nvPr/>
        </p:nvSpPr>
        <p:spPr bwMode="auto">
          <a:xfrm>
            <a:off x="3959226" y="2593180"/>
            <a:ext cx="989013" cy="738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9" tIns="45714" rIns="91429" bIns="45714">
            <a:spAutoFit/>
          </a:bodyPr>
          <a:lstStyle>
            <a:lvl1pPr defTabSz="457200">
              <a:defRPr sz="2400" b="1">
                <a:solidFill>
                  <a:schemeClr val="tx1"/>
                </a:solidFill>
                <a:latin typeface="Arial" charset="0"/>
                <a:ea typeface="ＭＳ Ｐゴシック" charset="0"/>
                <a:cs typeface="ＭＳ Ｐゴシック" charset="0"/>
              </a:defRPr>
            </a:lvl1pPr>
            <a:lvl2pPr marL="742950" indent="-285750" defTabSz="457200">
              <a:defRPr sz="2400" b="1">
                <a:solidFill>
                  <a:schemeClr val="tx1"/>
                </a:solidFill>
                <a:latin typeface="Arial" charset="0"/>
                <a:ea typeface="ＭＳ Ｐゴシック" charset="0"/>
              </a:defRPr>
            </a:lvl2pPr>
            <a:lvl3pPr marL="1143000" indent="-228600" defTabSz="457200">
              <a:defRPr sz="2400" b="1">
                <a:solidFill>
                  <a:schemeClr val="tx1"/>
                </a:solidFill>
                <a:latin typeface="Arial" charset="0"/>
                <a:ea typeface="ＭＳ Ｐゴシック" charset="0"/>
              </a:defRPr>
            </a:lvl3pPr>
            <a:lvl4pPr marL="1600200" indent="-228600" defTabSz="457200">
              <a:defRPr sz="2400" b="1">
                <a:solidFill>
                  <a:schemeClr val="tx1"/>
                </a:solidFill>
                <a:latin typeface="Arial" charset="0"/>
                <a:ea typeface="ＭＳ Ｐゴシック" charset="0"/>
              </a:defRPr>
            </a:lvl4pPr>
            <a:lvl5pPr marL="2057400" indent="-228600" defTabSz="4572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r>
              <a:rPr lang="en-US" sz="1400" dirty="0">
                <a:solidFill>
                  <a:srgbClr val="FFFFFF"/>
                </a:solidFill>
              </a:rPr>
              <a:t>Cycle 2:</a:t>
            </a:r>
          </a:p>
          <a:p>
            <a:r>
              <a:rPr lang="en-US" sz="1400" dirty="0">
                <a:solidFill>
                  <a:srgbClr val="FFFFFF"/>
                </a:solidFill>
              </a:rPr>
              <a:t>IL-2</a:t>
            </a:r>
          </a:p>
          <a:p>
            <a:r>
              <a:rPr lang="en-US" sz="1400" dirty="0">
                <a:solidFill>
                  <a:srgbClr val="FFFFFF"/>
                </a:solidFill>
              </a:rPr>
              <a:t>q8h</a:t>
            </a:r>
          </a:p>
        </p:txBody>
      </p:sp>
      <p:sp>
        <p:nvSpPr>
          <p:cNvPr id="183306" name="TextBox 133"/>
          <p:cNvSpPr txBox="1">
            <a:spLocks noChangeArrowheads="1"/>
          </p:cNvSpPr>
          <p:nvPr/>
        </p:nvSpPr>
        <p:spPr bwMode="auto">
          <a:xfrm>
            <a:off x="5473700" y="2739628"/>
            <a:ext cx="2209800" cy="523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defTabSz="457200">
              <a:defRPr sz="2400" b="1">
                <a:solidFill>
                  <a:schemeClr val="tx1"/>
                </a:solidFill>
                <a:latin typeface="Arial" charset="0"/>
                <a:ea typeface="ＭＳ Ｐゴシック" charset="0"/>
                <a:cs typeface="ＭＳ Ｐゴシック" charset="0"/>
              </a:defRPr>
            </a:lvl1pPr>
            <a:lvl2pPr marL="742950" indent="-285750" defTabSz="457200">
              <a:defRPr sz="2400" b="1">
                <a:solidFill>
                  <a:schemeClr val="tx1"/>
                </a:solidFill>
                <a:latin typeface="Arial" charset="0"/>
                <a:ea typeface="ＭＳ Ｐゴシック" charset="0"/>
              </a:defRPr>
            </a:lvl2pPr>
            <a:lvl3pPr marL="1143000" indent="-228600" defTabSz="457200">
              <a:defRPr sz="2400" b="1">
                <a:solidFill>
                  <a:schemeClr val="tx1"/>
                </a:solidFill>
                <a:latin typeface="Arial" charset="0"/>
                <a:ea typeface="ＭＳ Ｐゴシック" charset="0"/>
              </a:defRPr>
            </a:lvl3pPr>
            <a:lvl4pPr marL="1600200" indent="-228600" defTabSz="457200">
              <a:defRPr sz="2400" b="1">
                <a:solidFill>
                  <a:schemeClr val="tx1"/>
                </a:solidFill>
                <a:latin typeface="Arial" charset="0"/>
                <a:ea typeface="ＭＳ Ｐゴシック" charset="0"/>
              </a:defRPr>
            </a:lvl4pPr>
            <a:lvl5pPr marL="2057400" indent="-228600" defTabSz="4572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r>
              <a:rPr lang="en-US" sz="1400">
                <a:solidFill>
                  <a:srgbClr val="FFFFFF"/>
                </a:solidFill>
              </a:rPr>
              <a:t>Resume Normal Activities</a:t>
            </a:r>
          </a:p>
        </p:txBody>
      </p:sp>
      <p:sp>
        <p:nvSpPr>
          <p:cNvPr id="2" name="Rectangle 1"/>
          <p:cNvSpPr/>
          <p:nvPr/>
        </p:nvSpPr>
        <p:spPr>
          <a:xfrm>
            <a:off x="8101013" y="2218718"/>
            <a:ext cx="417512" cy="1113115"/>
          </a:xfrm>
          <a:prstGeom prst="rect">
            <a:avLst/>
          </a:prstGeom>
          <a:solidFill>
            <a:srgbClr val="565587">
              <a:alpha val="71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anchor="ctr"/>
          <a:lstStyle/>
          <a:p>
            <a:pPr algn="ctr" defTabSz="457146">
              <a:defRPr/>
            </a:pPr>
            <a:endParaRPr lang="en-US">
              <a:solidFill>
                <a:prstClr val="white"/>
              </a:solidFill>
            </a:endParaRPr>
          </a:p>
        </p:txBody>
      </p:sp>
      <p:cxnSp>
        <p:nvCxnSpPr>
          <p:cNvPr id="135" name="Straight Connector 134"/>
          <p:cNvCxnSpPr/>
          <p:nvPr/>
        </p:nvCxnSpPr>
        <p:spPr>
          <a:xfrm>
            <a:off x="2016125" y="2345532"/>
            <a:ext cx="0" cy="1046560"/>
          </a:xfrm>
          <a:prstGeom prst="line">
            <a:avLst/>
          </a:prstGeom>
          <a:ln w="6350" cmpd="sng">
            <a:solidFill>
              <a:srgbClr val="595959"/>
            </a:solidFill>
            <a:prstDash val="dot"/>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3849688" y="2345532"/>
            <a:ext cx="0" cy="1046560"/>
          </a:xfrm>
          <a:prstGeom prst="line">
            <a:avLst/>
          </a:prstGeom>
          <a:ln w="6350" cmpd="sng">
            <a:solidFill>
              <a:srgbClr val="595959"/>
            </a:solidFill>
            <a:prstDash val="dot"/>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5334000" y="2345532"/>
            <a:ext cx="0" cy="1046560"/>
          </a:xfrm>
          <a:prstGeom prst="line">
            <a:avLst/>
          </a:prstGeom>
          <a:ln w="6350" cmpd="sng">
            <a:solidFill>
              <a:srgbClr val="595959"/>
            </a:solidFill>
            <a:prstDash val="dot"/>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8101013" y="2345532"/>
            <a:ext cx="0" cy="1046560"/>
          </a:xfrm>
          <a:prstGeom prst="line">
            <a:avLst/>
          </a:prstGeom>
          <a:ln w="6350" cmpd="sng">
            <a:solidFill>
              <a:srgbClr val="595959"/>
            </a:solidFill>
            <a:prstDash val="dot"/>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a:off x="8518525" y="2345532"/>
            <a:ext cx="0" cy="104656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a:off x="533400" y="2345532"/>
            <a:ext cx="0" cy="104656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a:off x="533401" y="3306366"/>
            <a:ext cx="798512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6" name="Straight Arrow Connector 185"/>
          <p:cNvCxnSpPr/>
          <p:nvPr/>
        </p:nvCxnSpPr>
        <p:spPr>
          <a:xfrm>
            <a:off x="533401" y="3392091"/>
            <a:ext cx="1482725" cy="0"/>
          </a:xfrm>
          <a:prstGeom prst="straightConnector1">
            <a:avLst/>
          </a:prstGeom>
          <a:ln>
            <a:solidFill>
              <a:srgbClr val="015F0F"/>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87" name="Straight Arrow Connector 186"/>
          <p:cNvCxnSpPr/>
          <p:nvPr/>
        </p:nvCxnSpPr>
        <p:spPr>
          <a:xfrm>
            <a:off x="2016126" y="3392091"/>
            <a:ext cx="1833563" cy="0"/>
          </a:xfrm>
          <a:prstGeom prst="straightConnector1">
            <a:avLst/>
          </a:prstGeom>
          <a:ln>
            <a:solidFill>
              <a:srgbClr val="015F0F"/>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91" name="Straight Arrow Connector 190"/>
          <p:cNvCxnSpPr/>
          <p:nvPr/>
        </p:nvCxnSpPr>
        <p:spPr>
          <a:xfrm>
            <a:off x="3849689" y="3392091"/>
            <a:ext cx="1482725" cy="0"/>
          </a:xfrm>
          <a:prstGeom prst="straightConnector1">
            <a:avLst/>
          </a:prstGeom>
          <a:ln>
            <a:solidFill>
              <a:srgbClr val="015F0F"/>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93" name="Straight Arrow Connector 192"/>
          <p:cNvCxnSpPr/>
          <p:nvPr/>
        </p:nvCxnSpPr>
        <p:spPr>
          <a:xfrm>
            <a:off x="5334001" y="3392091"/>
            <a:ext cx="2767013" cy="0"/>
          </a:xfrm>
          <a:prstGeom prst="straightConnector1">
            <a:avLst/>
          </a:prstGeom>
          <a:ln>
            <a:solidFill>
              <a:srgbClr val="015F0F"/>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83319" name="TextBox 194"/>
          <p:cNvSpPr txBox="1">
            <a:spLocks noChangeArrowheads="1"/>
          </p:cNvSpPr>
          <p:nvPr/>
        </p:nvSpPr>
        <p:spPr bwMode="auto">
          <a:xfrm>
            <a:off x="846139" y="3381376"/>
            <a:ext cx="920423" cy="307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defTabSz="457200">
              <a:defRPr sz="2400" b="1">
                <a:solidFill>
                  <a:schemeClr val="tx1"/>
                </a:solidFill>
                <a:latin typeface="Arial" charset="0"/>
                <a:ea typeface="ＭＳ Ｐゴシック" charset="0"/>
                <a:cs typeface="ＭＳ Ｐゴシック" charset="0"/>
              </a:defRPr>
            </a:lvl1pPr>
            <a:lvl2pPr marL="742950" indent="-285750" defTabSz="457200">
              <a:defRPr sz="2400" b="1">
                <a:solidFill>
                  <a:schemeClr val="tx1"/>
                </a:solidFill>
                <a:latin typeface="Arial" charset="0"/>
                <a:ea typeface="ＭＳ Ｐゴシック" charset="0"/>
              </a:defRPr>
            </a:lvl2pPr>
            <a:lvl3pPr marL="1143000" indent="-228600" defTabSz="457200">
              <a:defRPr sz="2400" b="1">
                <a:solidFill>
                  <a:schemeClr val="tx1"/>
                </a:solidFill>
                <a:latin typeface="Arial" charset="0"/>
                <a:ea typeface="ＭＳ Ｐゴシック" charset="0"/>
              </a:defRPr>
            </a:lvl3pPr>
            <a:lvl4pPr marL="1600200" indent="-228600" defTabSz="457200">
              <a:defRPr sz="2400" b="1">
                <a:solidFill>
                  <a:schemeClr val="tx1"/>
                </a:solidFill>
                <a:latin typeface="Arial" charset="0"/>
                <a:ea typeface="ＭＳ Ｐゴシック" charset="0"/>
              </a:defRPr>
            </a:lvl4pPr>
            <a:lvl5pPr marL="2057400" indent="-228600" defTabSz="4572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r>
              <a:rPr lang="en-US" sz="1400">
                <a:solidFill>
                  <a:srgbClr val="000000"/>
                </a:solidFill>
              </a:rPr>
              <a:t>Days 1-5</a:t>
            </a:r>
          </a:p>
        </p:txBody>
      </p:sp>
      <p:sp>
        <p:nvSpPr>
          <p:cNvPr id="183320" name="TextBox 195"/>
          <p:cNvSpPr txBox="1">
            <a:spLocks noChangeArrowheads="1"/>
          </p:cNvSpPr>
          <p:nvPr/>
        </p:nvSpPr>
        <p:spPr bwMode="auto">
          <a:xfrm>
            <a:off x="2497138" y="3386138"/>
            <a:ext cx="1019809" cy="307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defTabSz="457200">
              <a:defRPr sz="2400" b="1">
                <a:solidFill>
                  <a:schemeClr val="tx1"/>
                </a:solidFill>
                <a:latin typeface="Arial" charset="0"/>
                <a:ea typeface="ＭＳ Ｐゴシック" charset="0"/>
                <a:cs typeface="ＭＳ Ｐゴシック" charset="0"/>
              </a:defRPr>
            </a:lvl1pPr>
            <a:lvl2pPr marL="742950" indent="-285750" defTabSz="457200">
              <a:defRPr sz="2400" b="1">
                <a:solidFill>
                  <a:schemeClr val="tx1"/>
                </a:solidFill>
                <a:latin typeface="Arial" charset="0"/>
                <a:ea typeface="ＭＳ Ｐゴシック" charset="0"/>
              </a:defRPr>
            </a:lvl2pPr>
            <a:lvl3pPr marL="1143000" indent="-228600" defTabSz="457200">
              <a:defRPr sz="2400" b="1">
                <a:solidFill>
                  <a:schemeClr val="tx1"/>
                </a:solidFill>
                <a:latin typeface="Arial" charset="0"/>
                <a:ea typeface="ＭＳ Ｐゴシック" charset="0"/>
              </a:defRPr>
            </a:lvl3pPr>
            <a:lvl4pPr marL="1600200" indent="-228600" defTabSz="457200">
              <a:defRPr sz="2400" b="1">
                <a:solidFill>
                  <a:schemeClr val="tx1"/>
                </a:solidFill>
                <a:latin typeface="Arial" charset="0"/>
                <a:ea typeface="ＭＳ Ｐゴシック" charset="0"/>
              </a:defRPr>
            </a:lvl4pPr>
            <a:lvl5pPr marL="2057400" indent="-228600" defTabSz="4572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r>
              <a:rPr lang="en-US" sz="1400">
                <a:solidFill>
                  <a:srgbClr val="000000"/>
                </a:solidFill>
              </a:rPr>
              <a:t>Days 6-14</a:t>
            </a:r>
          </a:p>
        </p:txBody>
      </p:sp>
      <p:sp>
        <p:nvSpPr>
          <p:cNvPr id="183321" name="TextBox 196"/>
          <p:cNvSpPr txBox="1">
            <a:spLocks noChangeArrowheads="1"/>
          </p:cNvSpPr>
          <p:nvPr/>
        </p:nvSpPr>
        <p:spPr bwMode="auto">
          <a:xfrm>
            <a:off x="4097338" y="3386138"/>
            <a:ext cx="1119195" cy="307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defTabSz="457200">
              <a:defRPr sz="2400" b="1">
                <a:solidFill>
                  <a:schemeClr val="tx1"/>
                </a:solidFill>
                <a:latin typeface="Arial" charset="0"/>
                <a:ea typeface="ＭＳ Ｐゴシック" charset="0"/>
                <a:cs typeface="ＭＳ Ｐゴシック" charset="0"/>
              </a:defRPr>
            </a:lvl1pPr>
            <a:lvl2pPr marL="742950" indent="-285750" defTabSz="457200">
              <a:defRPr sz="2400" b="1">
                <a:solidFill>
                  <a:schemeClr val="tx1"/>
                </a:solidFill>
                <a:latin typeface="Arial" charset="0"/>
                <a:ea typeface="ＭＳ Ｐゴシック" charset="0"/>
              </a:defRPr>
            </a:lvl2pPr>
            <a:lvl3pPr marL="1143000" indent="-228600" defTabSz="457200">
              <a:defRPr sz="2400" b="1">
                <a:solidFill>
                  <a:schemeClr val="tx1"/>
                </a:solidFill>
                <a:latin typeface="Arial" charset="0"/>
                <a:ea typeface="ＭＳ Ｐゴシック" charset="0"/>
              </a:defRPr>
            </a:lvl3pPr>
            <a:lvl4pPr marL="1600200" indent="-228600" defTabSz="457200">
              <a:defRPr sz="2400" b="1">
                <a:solidFill>
                  <a:schemeClr val="tx1"/>
                </a:solidFill>
                <a:latin typeface="Arial" charset="0"/>
                <a:ea typeface="ＭＳ Ｐゴシック" charset="0"/>
              </a:defRPr>
            </a:lvl4pPr>
            <a:lvl5pPr marL="2057400" indent="-228600" defTabSz="4572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r>
              <a:rPr lang="en-US" sz="1400">
                <a:solidFill>
                  <a:srgbClr val="000000"/>
                </a:solidFill>
              </a:rPr>
              <a:t>Days 15-19</a:t>
            </a:r>
          </a:p>
        </p:txBody>
      </p:sp>
      <p:sp>
        <p:nvSpPr>
          <p:cNvPr id="183322" name="TextBox 197"/>
          <p:cNvSpPr txBox="1">
            <a:spLocks noChangeArrowheads="1"/>
          </p:cNvSpPr>
          <p:nvPr/>
        </p:nvSpPr>
        <p:spPr bwMode="auto">
          <a:xfrm>
            <a:off x="6075364" y="3386138"/>
            <a:ext cx="1622473" cy="307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defTabSz="457200">
              <a:defRPr sz="2400" b="1">
                <a:solidFill>
                  <a:schemeClr val="tx1"/>
                </a:solidFill>
                <a:latin typeface="Arial" charset="0"/>
                <a:ea typeface="ＭＳ Ｐゴシック" charset="0"/>
                <a:cs typeface="ＭＳ Ｐゴシック" charset="0"/>
              </a:defRPr>
            </a:lvl1pPr>
            <a:lvl2pPr marL="742950" indent="-285750" defTabSz="457200">
              <a:defRPr sz="2400" b="1">
                <a:solidFill>
                  <a:schemeClr val="tx1"/>
                </a:solidFill>
                <a:latin typeface="Arial" charset="0"/>
                <a:ea typeface="ＭＳ Ｐゴシック" charset="0"/>
              </a:defRPr>
            </a:lvl2pPr>
            <a:lvl3pPr marL="1143000" indent="-228600" defTabSz="457200">
              <a:defRPr sz="2400" b="1">
                <a:solidFill>
                  <a:schemeClr val="tx1"/>
                </a:solidFill>
                <a:latin typeface="Arial" charset="0"/>
                <a:ea typeface="ＭＳ Ｐゴシック" charset="0"/>
              </a:defRPr>
            </a:lvl3pPr>
            <a:lvl4pPr marL="1600200" indent="-228600" defTabSz="457200">
              <a:defRPr sz="2400" b="1">
                <a:solidFill>
                  <a:schemeClr val="tx1"/>
                </a:solidFill>
                <a:latin typeface="Arial" charset="0"/>
                <a:ea typeface="ＭＳ Ｐゴシック" charset="0"/>
              </a:defRPr>
            </a:lvl4pPr>
            <a:lvl5pPr marL="2057400" indent="-228600" defTabSz="4572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r>
              <a:rPr lang="en-US" sz="1400">
                <a:solidFill>
                  <a:srgbClr val="000000"/>
                </a:solidFill>
              </a:rPr>
              <a:t>About 4-7 Weeks</a:t>
            </a:r>
          </a:p>
        </p:txBody>
      </p:sp>
      <p:sp>
        <p:nvSpPr>
          <p:cNvPr id="183323" name="TextBox 198"/>
          <p:cNvSpPr txBox="1">
            <a:spLocks noChangeArrowheads="1"/>
          </p:cNvSpPr>
          <p:nvPr/>
        </p:nvSpPr>
        <p:spPr bwMode="auto">
          <a:xfrm>
            <a:off x="8001000" y="3371851"/>
            <a:ext cx="1066800" cy="307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defTabSz="457200">
              <a:defRPr sz="2400" b="1">
                <a:solidFill>
                  <a:schemeClr val="tx1"/>
                </a:solidFill>
                <a:latin typeface="Arial" charset="0"/>
                <a:ea typeface="ＭＳ Ｐゴシック" charset="0"/>
                <a:cs typeface="ＭＳ Ｐゴシック" charset="0"/>
              </a:defRPr>
            </a:lvl1pPr>
            <a:lvl2pPr marL="742950" indent="-285750" defTabSz="457200">
              <a:defRPr sz="2400" b="1">
                <a:solidFill>
                  <a:schemeClr val="tx1"/>
                </a:solidFill>
                <a:latin typeface="Arial" charset="0"/>
                <a:ea typeface="ＭＳ Ｐゴシック" charset="0"/>
              </a:defRPr>
            </a:lvl2pPr>
            <a:lvl3pPr marL="1143000" indent="-228600" defTabSz="457200">
              <a:defRPr sz="2400" b="1">
                <a:solidFill>
                  <a:schemeClr val="tx1"/>
                </a:solidFill>
                <a:latin typeface="Arial" charset="0"/>
                <a:ea typeface="ＭＳ Ｐゴシック" charset="0"/>
              </a:defRPr>
            </a:lvl3pPr>
            <a:lvl4pPr marL="1600200" indent="-228600" defTabSz="457200">
              <a:defRPr sz="2400" b="1">
                <a:solidFill>
                  <a:schemeClr val="tx1"/>
                </a:solidFill>
                <a:latin typeface="Arial" charset="0"/>
                <a:ea typeface="ＭＳ Ｐゴシック" charset="0"/>
              </a:defRPr>
            </a:lvl4pPr>
            <a:lvl5pPr marL="2057400" indent="-228600" defTabSz="4572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r>
              <a:rPr lang="en-US" sz="1400">
                <a:solidFill>
                  <a:srgbClr val="000000"/>
                </a:solidFill>
              </a:rPr>
              <a:t>~Day 63</a:t>
            </a:r>
          </a:p>
        </p:txBody>
      </p:sp>
      <p:sp>
        <p:nvSpPr>
          <p:cNvPr id="183324" name="TextBox 199"/>
          <p:cNvSpPr txBox="1">
            <a:spLocks noChangeArrowheads="1"/>
          </p:cNvSpPr>
          <p:nvPr/>
        </p:nvSpPr>
        <p:spPr bwMode="auto">
          <a:xfrm>
            <a:off x="2127251" y="2739629"/>
            <a:ext cx="1636713" cy="307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defTabSz="457200">
              <a:defRPr sz="2400" b="1">
                <a:solidFill>
                  <a:schemeClr val="tx1"/>
                </a:solidFill>
                <a:latin typeface="Arial" charset="0"/>
                <a:ea typeface="ＭＳ Ｐゴシック" charset="0"/>
                <a:cs typeface="ＭＳ Ｐゴシック" charset="0"/>
              </a:defRPr>
            </a:lvl1pPr>
            <a:lvl2pPr marL="742950" indent="-285750" defTabSz="457200">
              <a:defRPr sz="2400" b="1">
                <a:solidFill>
                  <a:schemeClr val="tx1"/>
                </a:solidFill>
                <a:latin typeface="Arial" charset="0"/>
                <a:ea typeface="ＭＳ Ｐゴシック" charset="0"/>
              </a:defRPr>
            </a:lvl2pPr>
            <a:lvl3pPr marL="1143000" indent="-228600" defTabSz="457200">
              <a:defRPr sz="2400" b="1">
                <a:solidFill>
                  <a:schemeClr val="tx1"/>
                </a:solidFill>
                <a:latin typeface="Arial" charset="0"/>
                <a:ea typeface="ＭＳ Ｐゴシック" charset="0"/>
              </a:defRPr>
            </a:lvl3pPr>
            <a:lvl4pPr marL="1600200" indent="-228600" defTabSz="457200">
              <a:defRPr sz="2400" b="1">
                <a:solidFill>
                  <a:schemeClr val="tx1"/>
                </a:solidFill>
                <a:latin typeface="Arial" charset="0"/>
                <a:ea typeface="ＭＳ Ｐゴシック" charset="0"/>
              </a:defRPr>
            </a:lvl4pPr>
            <a:lvl5pPr marL="2057400" indent="-228600" defTabSz="4572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r>
              <a:rPr lang="en-US" sz="1400">
                <a:solidFill>
                  <a:srgbClr val="000000"/>
                </a:solidFill>
              </a:rPr>
              <a:t>NO TREATMENT</a:t>
            </a:r>
          </a:p>
        </p:txBody>
      </p:sp>
      <p:sp>
        <p:nvSpPr>
          <p:cNvPr id="201" name="Left Brace 200"/>
          <p:cNvSpPr/>
          <p:nvPr/>
        </p:nvSpPr>
        <p:spPr>
          <a:xfrm rot="5400000">
            <a:off x="2096890" y="549870"/>
            <a:ext cx="189309" cy="3316288"/>
          </a:xfrm>
          <a:prstGeom prst="leftBrace">
            <a:avLst>
              <a:gd name="adj1" fmla="val 55468"/>
              <a:gd name="adj2" fmla="val 50000"/>
            </a:avLst>
          </a:prstGeom>
          <a:ln>
            <a:solidFill>
              <a:srgbClr val="015F0F"/>
            </a:solidFill>
          </a:ln>
          <a:effectLst/>
        </p:spPr>
        <p:style>
          <a:lnRef idx="2">
            <a:schemeClr val="accent1"/>
          </a:lnRef>
          <a:fillRef idx="0">
            <a:schemeClr val="accent1"/>
          </a:fillRef>
          <a:effectRef idx="1">
            <a:schemeClr val="accent1"/>
          </a:effectRef>
          <a:fontRef idx="minor">
            <a:schemeClr val="tx1"/>
          </a:fontRef>
        </p:style>
        <p:txBody>
          <a:bodyPr lIns="91429" tIns="45714" rIns="91429" bIns="45714" anchor="ctr"/>
          <a:lstStyle/>
          <a:p>
            <a:pPr algn="ctr" defTabSz="457146">
              <a:defRPr/>
            </a:pPr>
            <a:endParaRPr lang="en-US">
              <a:solidFill>
                <a:prstClr val="black"/>
              </a:solidFill>
            </a:endParaRPr>
          </a:p>
        </p:txBody>
      </p:sp>
      <p:sp>
        <p:nvSpPr>
          <p:cNvPr id="203" name="Left Brace 202"/>
          <p:cNvSpPr/>
          <p:nvPr/>
        </p:nvSpPr>
        <p:spPr>
          <a:xfrm rot="5400000">
            <a:off x="6079928" y="-116879"/>
            <a:ext cx="189309" cy="4649787"/>
          </a:xfrm>
          <a:prstGeom prst="leftBrace">
            <a:avLst>
              <a:gd name="adj1" fmla="val 55468"/>
              <a:gd name="adj2" fmla="val 50000"/>
            </a:avLst>
          </a:prstGeom>
          <a:ln>
            <a:solidFill>
              <a:srgbClr val="015F0F"/>
            </a:solidFill>
          </a:ln>
          <a:effectLst/>
        </p:spPr>
        <p:style>
          <a:lnRef idx="2">
            <a:schemeClr val="accent1"/>
          </a:lnRef>
          <a:fillRef idx="0">
            <a:schemeClr val="accent1"/>
          </a:fillRef>
          <a:effectRef idx="1">
            <a:schemeClr val="accent1"/>
          </a:effectRef>
          <a:fontRef idx="minor">
            <a:schemeClr val="tx1"/>
          </a:fontRef>
        </p:style>
        <p:txBody>
          <a:bodyPr lIns="91429" tIns="45714" rIns="91429" bIns="45714" anchor="ctr"/>
          <a:lstStyle/>
          <a:p>
            <a:pPr algn="ctr" defTabSz="457146">
              <a:defRPr/>
            </a:pPr>
            <a:endParaRPr lang="en-US">
              <a:solidFill>
                <a:prstClr val="black"/>
              </a:solidFill>
            </a:endParaRPr>
          </a:p>
        </p:txBody>
      </p:sp>
      <p:sp>
        <p:nvSpPr>
          <p:cNvPr id="183327" name="TextBox 203"/>
          <p:cNvSpPr txBox="1">
            <a:spLocks noChangeArrowheads="1"/>
          </p:cNvSpPr>
          <p:nvPr/>
        </p:nvSpPr>
        <p:spPr bwMode="auto">
          <a:xfrm>
            <a:off x="1340305" y="1910954"/>
            <a:ext cx="1707240" cy="307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defTabSz="457200">
              <a:defRPr sz="2400" b="1">
                <a:solidFill>
                  <a:schemeClr val="tx1"/>
                </a:solidFill>
                <a:latin typeface="Arial" charset="0"/>
                <a:ea typeface="ＭＳ Ｐゴシック" charset="0"/>
                <a:cs typeface="ＭＳ Ｐゴシック" charset="0"/>
              </a:defRPr>
            </a:lvl1pPr>
            <a:lvl2pPr marL="742950" indent="-285750" defTabSz="457200">
              <a:defRPr sz="2400" b="1">
                <a:solidFill>
                  <a:schemeClr val="tx1"/>
                </a:solidFill>
                <a:latin typeface="Arial" charset="0"/>
                <a:ea typeface="ＭＳ Ｐゴシック" charset="0"/>
              </a:defRPr>
            </a:lvl2pPr>
            <a:lvl3pPr marL="1143000" indent="-228600" defTabSz="457200">
              <a:defRPr sz="2400" b="1">
                <a:solidFill>
                  <a:schemeClr val="tx1"/>
                </a:solidFill>
                <a:latin typeface="Arial" charset="0"/>
                <a:ea typeface="ＭＳ Ｐゴシック" charset="0"/>
              </a:defRPr>
            </a:lvl3pPr>
            <a:lvl4pPr marL="1600200" indent="-228600" defTabSz="457200">
              <a:defRPr sz="2400" b="1">
                <a:solidFill>
                  <a:schemeClr val="tx1"/>
                </a:solidFill>
                <a:latin typeface="Arial" charset="0"/>
                <a:ea typeface="ＭＳ Ｐゴシック" charset="0"/>
              </a:defRPr>
            </a:lvl4pPr>
            <a:lvl5pPr marL="2057400" indent="-228600" defTabSz="4572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400">
                <a:solidFill>
                  <a:srgbClr val="000000"/>
                </a:solidFill>
              </a:rPr>
              <a:t>Treatment Course</a:t>
            </a:r>
          </a:p>
        </p:txBody>
      </p:sp>
      <p:sp>
        <p:nvSpPr>
          <p:cNvPr id="183328" name="TextBox 204"/>
          <p:cNvSpPr txBox="1">
            <a:spLocks noChangeArrowheads="1"/>
          </p:cNvSpPr>
          <p:nvPr/>
        </p:nvSpPr>
        <p:spPr bwMode="auto">
          <a:xfrm>
            <a:off x="5376130" y="1910954"/>
            <a:ext cx="1598492" cy="307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defTabSz="457200">
              <a:defRPr sz="2400" b="1">
                <a:solidFill>
                  <a:schemeClr val="tx1"/>
                </a:solidFill>
                <a:latin typeface="Arial" charset="0"/>
                <a:ea typeface="ＭＳ Ｐゴシック" charset="0"/>
                <a:cs typeface="ＭＳ Ｐゴシック" charset="0"/>
              </a:defRPr>
            </a:lvl1pPr>
            <a:lvl2pPr marL="742950" indent="-285750" defTabSz="457200">
              <a:defRPr sz="2400" b="1">
                <a:solidFill>
                  <a:schemeClr val="tx1"/>
                </a:solidFill>
                <a:latin typeface="Arial" charset="0"/>
                <a:ea typeface="ＭＳ Ｐゴシック" charset="0"/>
              </a:defRPr>
            </a:lvl2pPr>
            <a:lvl3pPr marL="1143000" indent="-228600" defTabSz="457200">
              <a:defRPr sz="2400" b="1">
                <a:solidFill>
                  <a:schemeClr val="tx1"/>
                </a:solidFill>
                <a:latin typeface="Arial" charset="0"/>
                <a:ea typeface="ＭＳ Ｐゴシック" charset="0"/>
              </a:defRPr>
            </a:lvl3pPr>
            <a:lvl4pPr marL="1600200" indent="-228600" defTabSz="457200">
              <a:defRPr sz="2400" b="1">
                <a:solidFill>
                  <a:schemeClr val="tx1"/>
                </a:solidFill>
                <a:latin typeface="Arial" charset="0"/>
                <a:ea typeface="ＭＳ Ｐゴシック" charset="0"/>
              </a:defRPr>
            </a:lvl4pPr>
            <a:lvl5pPr marL="2057400" indent="-228600" defTabSz="4572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400">
                <a:solidFill>
                  <a:srgbClr val="000000"/>
                </a:solidFill>
              </a:rPr>
              <a:t>Recovery Period</a:t>
            </a:r>
          </a:p>
        </p:txBody>
      </p:sp>
      <p:sp>
        <p:nvSpPr>
          <p:cNvPr id="183329" name="TextBox 205"/>
          <p:cNvSpPr txBox="1">
            <a:spLocks noChangeArrowheads="1"/>
          </p:cNvSpPr>
          <p:nvPr/>
        </p:nvSpPr>
        <p:spPr bwMode="auto">
          <a:xfrm rot="5400000">
            <a:off x="7752452" y="2666912"/>
            <a:ext cx="1173372" cy="276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9" tIns="45714" rIns="91429" bIns="45714">
            <a:spAutoFit/>
          </a:bodyPr>
          <a:lstStyle>
            <a:lvl1pPr defTabSz="457200">
              <a:defRPr sz="2400" b="1">
                <a:solidFill>
                  <a:schemeClr val="tx1"/>
                </a:solidFill>
                <a:latin typeface="Arial" charset="0"/>
                <a:ea typeface="ＭＳ Ｐゴシック" charset="0"/>
                <a:cs typeface="ＭＳ Ｐゴシック" charset="0"/>
              </a:defRPr>
            </a:lvl1pPr>
            <a:lvl2pPr marL="742950" indent="-285750" defTabSz="457200">
              <a:defRPr sz="2400" b="1">
                <a:solidFill>
                  <a:schemeClr val="tx1"/>
                </a:solidFill>
                <a:latin typeface="Arial" charset="0"/>
                <a:ea typeface="ＭＳ Ｐゴシック" charset="0"/>
              </a:defRPr>
            </a:lvl2pPr>
            <a:lvl3pPr marL="1143000" indent="-228600" defTabSz="457200">
              <a:defRPr sz="2400" b="1">
                <a:solidFill>
                  <a:schemeClr val="tx1"/>
                </a:solidFill>
                <a:latin typeface="Arial" charset="0"/>
                <a:ea typeface="ＭＳ Ｐゴシック" charset="0"/>
              </a:defRPr>
            </a:lvl3pPr>
            <a:lvl4pPr marL="1600200" indent="-228600" defTabSz="457200">
              <a:defRPr sz="2400" b="1">
                <a:solidFill>
                  <a:schemeClr val="tx1"/>
                </a:solidFill>
                <a:latin typeface="Arial" charset="0"/>
                <a:ea typeface="ＭＳ Ｐゴシック" charset="0"/>
              </a:defRPr>
            </a:lvl4pPr>
            <a:lvl5pPr marL="2057400" indent="-228600" defTabSz="4572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r>
              <a:rPr lang="en-US" sz="1200" dirty="0">
                <a:solidFill>
                  <a:srgbClr val="FFFFFF"/>
                </a:solidFill>
              </a:rPr>
              <a:t>ASSESMENT</a:t>
            </a:r>
          </a:p>
        </p:txBody>
      </p:sp>
      <p:sp>
        <p:nvSpPr>
          <p:cNvPr id="183330" name="TextBox 206"/>
          <p:cNvSpPr txBox="1">
            <a:spLocks noChangeArrowheads="1"/>
          </p:cNvSpPr>
          <p:nvPr/>
        </p:nvSpPr>
        <p:spPr bwMode="auto">
          <a:xfrm>
            <a:off x="468313" y="1706167"/>
            <a:ext cx="3683230" cy="307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defTabSz="457200">
              <a:defRPr sz="2400" b="1">
                <a:solidFill>
                  <a:schemeClr val="tx1"/>
                </a:solidFill>
                <a:latin typeface="Arial" charset="0"/>
                <a:ea typeface="ＭＳ Ｐゴシック" charset="0"/>
                <a:cs typeface="ＭＳ Ｐゴシック" charset="0"/>
              </a:defRPr>
            </a:lvl1pPr>
            <a:lvl2pPr marL="742950" indent="-285750" defTabSz="457200">
              <a:defRPr sz="2400" b="1">
                <a:solidFill>
                  <a:schemeClr val="tx1"/>
                </a:solidFill>
                <a:latin typeface="Arial" charset="0"/>
                <a:ea typeface="ＭＳ Ｐゴシック" charset="0"/>
              </a:defRPr>
            </a:lvl2pPr>
            <a:lvl3pPr marL="1143000" indent="-228600" defTabSz="457200">
              <a:defRPr sz="2400" b="1">
                <a:solidFill>
                  <a:schemeClr val="tx1"/>
                </a:solidFill>
                <a:latin typeface="Arial" charset="0"/>
                <a:ea typeface="ＭＳ Ｐゴシック" charset="0"/>
              </a:defRPr>
            </a:lvl3pPr>
            <a:lvl4pPr marL="1600200" indent="-228600" defTabSz="457200">
              <a:defRPr sz="2400" b="1">
                <a:solidFill>
                  <a:schemeClr val="tx1"/>
                </a:solidFill>
                <a:latin typeface="Arial" charset="0"/>
                <a:ea typeface="ＭＳ Ｐゴシック" charset="0"/>
              </a:defRPr>
            </a:lvl4pPr>
            <a:lvl5pPr marL="2057400" indent="-228600" defTabSz="4572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r>
              <a:rPr lang="en-US" sz="1400">
                <a:solidFill>
                  <a:srgbClr val="000000"/>
                </a:solidFill>
              </a:rPr>
              <a:t>Typical Interleukin-2 Treatment Schedule</a:t>
            </a:r>
            <a:r>
              <a:rPr lang="en-US" sz="1400" baseline="30000">
                <a:solidFill>
                  <a:srgbClr val="000000"/>
                </a:solidFill>
              </a:rPr>
              <a:t> </a:t>
            </a:r>
            <a:endParaRPr lang="en-US" sz="1400">
              <a:solidFill>
                <a:srgbClr val="000000"/>
              </a:solidFill>
            </a:endParaRPr>
          </a:p>
        </p:txBody>
      </p:sp>
      <p:sp>
        <p:nvSpPr>
          <p:cNvPr id="41" name="Title 10"/>
          <p:cNvSpPr txBox="1">
            <a:spLocks/>
          </p:cNvSpPr>
          <p:nvPr/>
        </p:nvSpPr>
        <p:spPr bwMode="auto">
          <a:xfrm>
            <a:off x="-142081" y="-168369"/>
            <a:ext cx="8202613" cy="742951"/>
          </a:xfrm>
          <a:prstGeom prst="rect">
            <a:avLst/>
          </a:prstGeom>
          <a:noFill/>
          <a:ln w="9525">
            <a:noFill/>
            <a:miter lim="800000"/>
            <a:headEnd/>
            <a:tailEnd/>
          </a:ln>
        </p:spPr>
        <p:txBody>
          <a:bodyPr lIns="0" tIns="0" rIns="0" bIns="0" anchor="b"/>
          <a:lstStyle/>
          <a:p>
            <a:pPr algn="ctr" defTabSz="457146" eaLnBrk="1" hangingPunct="1">
              <a:lnSpc>
                <a:spcPts val="2800"/>
              </a:lnSpc>
              <a:defRPr/>
            </a:pPr>
            <a:r>
              <a:rPr lang="en-US" sz="3200" dirty="0">
                <a:solidFill>
                  <a:schemeClr val="accent1"/>
                </a:solidFill>
                <a:latin typeface="Arial" charset="0"/>
                <a:ea typeface="+mj-ea"/>
                <a:cs typeface="+mj-cs"/>
              </a:rPr>
              <a:t>Schedule for HD-Interleukin-2 Therapy</a:t>
            </a:r>
          </a:p>
        </p:txBody>
      </p:sp>
      <p:sp>
        <p:nvSpPr>
          <p:cNvPr id="183332" name="TextBox 39"/>
          <p:cNvSpPr txBox="1">
            <a:spLocks noChangeArrowheads="1"/>
          </p:cNvSpPr>
          <p:nvPr/>
        </p:nvSpPr>
        <p:spPr bwMode="auto">
          <a:xfrm>
            <a:off x="546100" y="4925616"/>
            <a:ext cx="1600200" cy="246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a:solidFill>
                  <a:schemeClr val="bg1"/>
                </a:solidFill>
                <a:cs typeface="Arial" charset="0"/>
              </a:rPr>
              <a:t>Proleukin PI</a:t>
            </a:r>
          </a:p>
        </p:txBody>
      </p:sp>
    </p:spTree>
    <p:extLst>
      <p:ext uri="{BB962C8B-B14F-4D97-AF65-F5344CB8AC3E}">
        <p14:creationId xmlns:p14="http://schemas.microsoft.com/office/powerpoint/2010/main" xmlns="" val="3441549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p:cNvSpPr/>
          <p:nvPr/>
        </p:nvSpPr>
        <p:spPr>
          <a:xfrm>
            <a:off x="284164" y="813547"/>
            <a:ext cx="8518494" cy="417096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321" name="Rectangle 10"/>
          <p:cNvSpPr>
            <a:spLocks noGrp="1" noChangeArrowheads="1"/>
          </p:cNvSpPr>
          <p:nvPr>
            <p:ph type="title"/>
          </p:nvPr>
        </p:nvSpPr>
        <p:spPr>
          <a:xfrm>
            <a:off x="546101" y="0"/>
            <a:ext cx="8229600" cy="857250"/>
          </a:xfrm>
          <a:prstGeom prst="rect">
            <a:avLst/>
          </a:prstGeom>
        </p:spPr>
        <p:txBody>
          <a:bodyPr/>
          <a:lstStyle/>
          <a:p>
            <a:pPr algn="l"/>
            <a:r>
              <a:rPr lang="en-US" sz="3200" dirty="0">
                <a:solidFill>
                  <a:schemeClr val="accent1"/>
                </a:solidFill>
                <a:latin typeface="Arial" charset="0"/>
              </a:rPr>
              <a:t>High-Dose IL-2 Therapy</a:t>
            </a:r>
          </a:p>
        </p:txBody>
      </p:sp>
      <p:sp>
        <p:nvSpPr>
          <p:cNvPr id="184322" name="Content Placeholder 134"/>
          <p:cNvSpPr>
            <a:spLocks noGrp="1"/>
          </p:cNvSpPr>
          <p:nvPr>
            <p:ph idx="1"/>
          </p:nvPr>
        </p:nvSpPr>
        <p:spPr>
          <a:xfrm>
            <a:off x="4829175" y="931516"/>
            <a:ext cx="4040933" cy="3034490"/>
          </a:xfrm>
          <a:prstGeom prst="rect">
            <a:avLst/>
          </a:prstGeom>
        </p:spPr>
        <p:txBody>
          <a:bodyPr/>
          <a:lstStyle/>
          <a:p>
            <a:pPr>
              <a:spcAft>
                <a:spcPct val="0"/>
              </a:spcAft>
            </a:pPr>
            <a:r>
              <a:rPr lang="en-US" sz="2000" dirty="0">
                <a:solidFill>
                  <a:schemeClr val="bg1"/>
                </a:solidFill>
                <a:latin typeface="Arial" charset="0"/>
              </a:rPr>
              <a:t>ORR: 16% (43/270)</a:t>
            </a:r>
          </a:p>
          <a:p>
            <a:pPr>
              <a:spcAft>
                <a:spcPct val="0"/>
              </a:spcAft>
            </a:pPr>
            <a:r>
              <a:rPr lang="en-US" sz="2000" dirty="0">
                <a:solidFill>
                  <a:schemeClr val="bg1"/>
                </a:solidFill>
                <a:latin typeface="Arial" charset="0"/>
              </a:rPr>
              <a:t>Durable responses</a:t>
            </a:r>
          </a:p>
          <a:p>
            <a:pPr lvl="1">
              <a:spcAft>
                <a:spcPct val="0"/>
              </a:spcAft>
            </a:pPr>
            <a:r>
              <a:rPr lang="en-US" sz="1800" dirty="0">
                <a:solidFill>
                  <a:schemeClr val="bg1"/>
                </a:solidFill>
                <a:latin typeface="Arial" charset="0"/>
              </a:rPr>
              <a:t>Median: 8.9 </a:t>
            </a:r>
            <a:r>
              <a:rPr lang="en-US" sz="1800" dirty="0" err="1">
                <a:solidFill>
                  <a:schemeClr val="bg1"/>
                </a:solidFill>
                <a:latin typeface="Arial" charset="0"/>
              </a:rPr>
              <a:t>mos</a:t>
            </a:r>
            <a:endParaRPr lang="en-US" sz="1800" dirty="0">
              <a:solidFill>
                <a:schemeClr val="bg1"/>
              </a:solidFill>
              <a:latin typeface="Arial" charset="0"/>
            </a:endParaRPr>
          </a:p>
          <a:p>
            <a:pPr lvl="1">
              <a:spcAft>
                <a:spcPct val="0"/>
              </a:spcAft>
            </a:pPr>
            <a:r>
              <a:rPr lang="en-US" sz="1800" dirty="0">
                <a:solidFill>
                  <a:schemeClr val="bg1"/>
                </a:solidFill>
                <a:latin typeface="Arial" charset="0"/>
              </a:rPr>
              <a:t>Median DOR if CR achieved: not reached</a:t>
            </a:r>
          </a:p>
        </p:txBody>
      </p:sp>
      <p:sp>
        <p:nvSpPr>
          <p:cNvPr id="184323" name="Text Box 12"/>
          <p:cNvSpPr txBox="1">
            <a:spLocks noChangeArrowheads="1"/>
          </p:cNvSpPr>
          <p:nvPr/>
        </p:nvSpPr>
        <p:spPr bwMode="auto">
          <a:xfrm>
            <a:off x="5322889" y="4782741"/>
            <a:ext cx="4859337" cy="230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defTabSz="914400" fontAlgn="base">
              <a:lnSpc>
                <a:spcPct val="90000"/>
              </a:lnSpc>
              <a:spcBef>
                <a:spcPct val="50000"/>
              </a:spcBef>
              <a:spcAft>
                <a:spcPct val="25000"/>
              </a:spcAft>
              <a:buClr>
                <a:srgbClr val="8B3D9A"/>
              </a:buClr>
              <a:buFont typeface="Arial" charset="0"/>
              <a:buNone/>
            </a:pPr>
            <a:r>
              <a:rPr lang="en-US" sz="1000" b="0" dirty="0" smtClean="0">
                <a:solidFill>
                  <a:srgbClr val="CDCDCF"/>
                </a:solidFill>
              </a:rPr>
              <a:t>Atkins MB, et al. J </a:t>
            </a:r>
            <a:r>
              <a:rPr lang="en-US" sz="1000" b="0" dirty="0" err="1" smtClean="0">
                <a:solidFill>
                  <a:srgbClr val="CDCDCF"/>
                </a:solidFill>
              </a:rPr>
              <a:t>Clin</a:t>
            </a:r>
            <a:r>
              <a:rPr lang="en-US" sz="1000" b="0" dirty="0" smtClean="0">
                <a:solidFill>
                  <a:srgbClr val="CDCDCF"/>
                </a:solidFill>
              </a:rPr>
              <a:t> </a:t>
            </a:r>
            <a:r>
              <a:rPr lang="en-US" sz="1000" b="0" dirty="0" err="1" smtClean="0">
                <a:solidFill>
                  <a:srgbClr val="CDCDCF"/>
                </a:solidFill>
              </a:rPr>
              <a:t>Oncol</a:t>
            </a:r>
            <a:r>
              <a:rPr lang="en-US" sz="1000" b="0" dirty="0" smtClean="0">
                <a:solidFill>
                  <a:srgbClr val="CDCDCF"/>
                </a:solidFill>
              </a:rPr>
              <a:t>. 1999;17:2105-2116.</a:t>
            </a:r>
          </a:p>
        </p:txBody>
      </p:sp>
      <p:sp>
        <p:nvSpPr>
          <p:cNvPr id="184324" name="Text Box 2"/>
          <p:cNvSpPr txBox="1">
            <a:spLocks noChangeArrowheads="1"/>
          </p:cNvSpPr>
          <p:nvPr/>
        </p:nvSpPr>
        <p:spPr bwMode="auto">
          <a:xfrm>
            <a:off x="2741614" y="1938338"/>
            <a:ext cx="1568036" cy="932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defTabSz="914400" fontAlgn="base">
              <a:lnSpc>
                <a:spcPct val="90000"/>
              </a:lnSpc>
              <a:spcBef>
                <a:spcPct val="35000"/>
              </a:spcBef>
              <a:spcAft>
                <a:spcPct val="25000"/>
              </a:spcAft>
              <a:buClr>
                <a:srgbClr val="8B3D9A"/>
              </a:buClr>
              <a:buFont typeface="Arial" charset="0"/>
              <a:buNone/>
            </a:pPr>
            <a:r>
              <a:rPr lang="en-US" sz="1400" b="0" dirty="0" smtClean="0">
                <a:solidFill>
                  <a:srgbClr val="FFFFFF"/>
                </a:solidFill>
              </a:rPr>
              <a:t>CR (n = 17)</a:t>
            </a:r>
          </a:p>
          <a:p>
            <a:pPr defTabSz="914400" fontAlgn="base">
              <a:lnSpc>
                <a:spcPct val="90000"/>
              </a:lnSpc>
              <a:spcBef>
                <a:spcPct val="35000"/>
              </a:spcBef>
              <a:spcAft>
                <a:spcPct val="25000"/>
              </a:spcAft>
              <a:buClr>
                <a:srgbClr val="8B3D9A"/>
              </a:buClr>
              <a:buFont typeface="Arial" charset="0"/>
              <a:buNone/>
            </a:pPr>
            <a:r>
              <a:rPr lang="en-US" sz="1400" b="0" dirty="0" smtClean="0">
                <a:solidFill>
                  <a:srgbClr val="FFFFFF"/>
                </a:solidFill>
              </a:rPr>
              <a:t>PR (n = 26)</a:t>
            </a:r>
          </a:p>
          <a:p>
            <a:pPr defTabSz="914400" fontAlgn="base">
              <a:lnSpc>
                <a:spcPct val="90000"/>
              </a:lnSpc>
              <a:spcBef>
                <a:spcPct val="35000"/>
              </a:spcBef>
              <a:spcAft>
                <a:spcPct val="25000"/>
              </a:spcAft>
              <a:buClr>
                <a:srgbClr val="8B3D9A"/>
              </a:buClr>
              <a:buFont typeface="Arial" charset="0"/>
              <a:buNone/>
            </a:pPr>
            <a:r>
              <a:rPr lang="en-US" sz="1400" b="0" dirty="0" smtClean="0">
                <a:solidFill>
                  <a:srgbClr val="FFFFFF"/>
                </a:solidFill>
              </a:rPr>
              <a:t>CR + PR (n = 43)</a:t>
            </a:r>
          </a:p>
        </p:txBody>
      </p:sp>
      <p:sp>
        <p:nvSpPr>
          <p:cNvPr id="2" name="Line 3"/>
          <p:cNvSpPr>
            <a:spLocks noChangeShapeType="1"/>
          </p:cNvSpPr>
          <p:nvPr/>
        </p:nvSpPr>
        <p:spPr bwMode="gray">
          <a:xfrm>
            <a:off x="2352676" y="2514600"/>
            <a:ext cx="347663" cy="0"/>
          </a:xfrm>
          <a:prstGeom prst="line">
            <a:avLst/>
          </a:prstGeom>
          <a:noFill/>
          <a:ln w="28575">
            <a:solidFill>
              <a:schemeClr val="accent3"/>
            </a:solidFill>
            <a:round/>
            <a:headEnd/>
            <a:tailEnd/>
          </a:ln>
        </p:spPr>
        <p:txBody>
          <a:bodyPr wrap="none" lIns="91429" tIns="45714" rIns="91429" bIns="45714">
            <a:spAutoFit/>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184326" name="Line 4"/>
          <p:cNvSpPr>
            <a:spLocks noChangeShapeType="1"/>
          </p:cNvSpPr>
          <p:nvPr/>
        </p:nvSpPr>
        <p:spPr bwMode="gray">
          <a:xfrm>
            <a:off x="2352676" y="2269331"/>
            <a:ext cx="347663" cy="0"/>
          </a:xfrm>
          <a:prstGeom prst="line">
            <a:avLst/>
          </a:prstGeom>
          <a:noFill/>
          <a:ln w="2857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lIns="91429" tIns="45714" rIns="91429" bIns="45714">
            <a:spAutoFit/>
          </a:bodyPr>
          <a:lstStyle/>
          <a:p>
            <a:pPr defTabSz="914400" eaLnBrk="0" fontAlgn="base" hangingPunct="0">
              <a:spcBef>
                <a:spcPct val="0"/>
              </a:spcBef>
              <a:spcAft>
                <a:spcPct val="0"/>
              </a:spcAft>
            </a:pPr>
            <a:endParaRPr lang="en-US" b="1" smtClean="0">
              <a:solidFill>
                <a:srgbClr val="FFFFFF"/>
              </a:solidFill>
              <a:latin typeface="Arial" charset="0"/>
              <a:ea typeface="ＭＳ Ｐゴシック" charset="0"/>
              <a:cs typeface="ＭＳ Ｐゴシック" charset="0"/>
            </a:endParaRPr>
          </a:p>
        </p:txBody>
      </p:sp>
      <p:sp>
        <p:nvSpPr>
          <p:cNvPr id="184327" name="Line 34"/>
          <p:cNvSpPr>
            <a:spLocks noChangeShapeType="1"/>
          </p:cNvSpPr>
          <p:nvPr/>
        </p:nvSpPr>
        <p:spPr bwMode="auto">
          <a:xfrm>
            <a:off x="1198563" y="4268391"/>
            <a:ext cx="0" cy="476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1429" tIns="45714" rIns="91429" bIns="45714"/>
          <a:lstStyle/>
          <a:p>
            <a:pPr defTabSz="914400" eaLnBrk="0" fontAlgn="base" hangingPunct="0">
              <a:spcBef>
                <a:spcPct val="0"/>
              </a:spcBef>
              <a:spcAft>
                <a:spcPct val="0"/>
              </a:spcAft>
            </a:pPr>
            <a:endParaRPr lang="en-US" b="1" smtClean="0">
              <a:solidFill>
                <a:srgbClr val="FFFFFF"/>
              </a:solidFill>
              <a:latin typeface="Arial" charset="0"/>
              <a:ea typeface="ＭＳ Ｐゴシック" charset="0"/>
              <a:cs typeface="ＭＳ Ｐゴシック" charset="0"/>
            </a:endParaRPr>
          </a:p>
        </p:txBody>
      </p:sp>
      <p:sp>
        <p:nvSpPr>
          <p:cNvPr id="184328" name="Line 35"/>
          <p:cNvSpPr>
            <a:spLocks noChangeShapeType="1"/>
          </p:cNvSpPr>
          <p:nvPr/>
        </p:nvSpPr>
        <p:spPr bwMode="auto">
          <a:xfrm flipH="1">
            <a:off x="1127125" y="4261247"/>
            <a:ext cx="6508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1429" tIns="45714" rIns="91429" bIns="45714"/>
          <a:lstStyle/>
          <a:p>
            <a:pPr defTabSz="914400" eaLnBrk="0" fontAlgn="base" hangingPunct="0">
              <a:spcBef>
                <a:spcPct val="0"/>
              </a:spcBef>
              <a:spcAft>
                <a:spcPct val="0"/>
              </a:spcAft>
            </a:pPr>
            <a:endParaRPr lang="en-US" b="1" smtClean="0">
              <a:solidFill>
                <a:srgbClr val="FFFFFF"/>
              </a:solidFill>
              <a:latin typeface="Arial" charset="0"/>
              <a:ea typeface="ＭＳ Ｐゴシック" charset="0"/>
              <a:cs typeface="ＭＳ Ｐゴシック" charset="0"/>
            </a:endParaRPr>
          </a:p>
        </p:txBody>
      </p:sp>
      <p:sp>
        <p:nvSpPr>
          <p:cNvPr id="184329" name="Text Box 36"/>
          <p:cNvSpPr txBox="1">
            <a:spLocks noChangeArrowheads="1"/>
          </p:cNvSpPr>
          <p:nvPr/>
        </p:nvSpPr>
        <p:spPr bwMode="auto">
          <a:xfrm>
            <a:off x="1069976" y="4333875"/>
            <a:ext cx="258763" cy="313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fontAlgn="base">
              <a:lnSpc>
                <a:spcPct val="90000"/>
              </a:lnSpc>
              <a:spcBef>
                <a:spcPct val="35000"/>
              </a:spcBef>
              <a:spcAft>
                <a:spcPct val="25000"/>
              </a:spcAft>
              <a:buClr>
                <a:srgbClr val="8B3D9A"/>
              </a:buClr>
              <a:buFont typeface="Arial" charset="0"/>
              <a:buNone/>
            </a:pPr>
            <a:r>
              <a:rPr lang="en-US" sz="1600" b="0" smtClean="0">
                <a:solidFill>
                  <a:srgbClr val="FFFFFF"/>
                </a:solidFill>
              </a:rPr>
              <a:t>0</a:t>
            </a:r>
          </a:p>
        </p:txBody>
      </p:sp>
      <p:sp>
        <p:nvSpPr>
          <p:cNvPr id="184330" name="Text Box 37"/>
          <p:cNvSpPr txBox="1">
            <a:spLocks noChangeArrowheads="1"/>
          </p:cNvSpPr>
          <p:nvPr/>
        </p:nvSpPr>
        <p:spPr bwMode="auto">
          <a:xfrm>
            <a:off x="1370013" y="4333875"/>
            <a:ext cx="476250" cy="313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fontAlgn="base">
              <a:lnSpc>
                <a:spcPct val="90000"/>
              </a:lnSpc>
              <a:spcBef>
                <a:spcPct val="35000"/>
              </a:spcBef>
              <a:spcAft>
                <a:spcPct val="25000"/>
              </a:spcAft>
              <a:buClr>
                <a:srgbClr val="8B3D9A"/>
              </a:buClr>
              <a:buFont typeface="Arial" charset="0"/>
              <a:buNone/>
            </a:pPr>
            <a:r>
              <a:rPr lang="en-US" sz="1600" b="0" smtClean="0">
                <a:solidFill>
                  <a:srgbClr val="FFFFFF"/>
                </a:solidFill>
              </a:rPr>
              <a:t>10</a:t>
            </a:r>
          </a:p>
        </p:txBody>
      </p:sp>
      <p:sp>
        <p:nvSpPr>
          <p:cNvPr id="184331" name="Text Box 38"/>
          <p:cNvSpPr txBox="1">
            <a:spLocks noChangeArrowheads="1"/>
          </p:cNvSpPr>
          <p:nvPr/>
        </p:nvSpPr>
        <p:spPr bwMode="auto">
          <a:xfrm>
            <a:off x="1809751" y="4333875"/>
            <a:ext cx="442913" cy="313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fontAlgn="base">
              <a:lnSpc>
                <a:spcPct val="90000"/>
              </a:lnSpc>
              <a:spcBef>
                <a:spcPct val="35000"/>
              </a:spcBef>
              <a:spcAft>
                <a:spcPct val="25000"/>
              </a:spcAft>
              <a:buClr>
                <a:srgbClr val="8B3D9A"/>
              </a:buClr>
              <a:buFont typeface="Arial" charset="0"/>
              <a:buNone/>
            </a:pPr>
            <a:r>
              <a:rPr lang="en-US" sz="1600" b="0" smtClean="0">
                <a:solidFill>
                  <a:srgbClr val="FFFFFF"/>
                </a:solidFill>
              </a:rPr>
              <a:t>20</a:t>
            </a:r>
          </a:p>
        </p:txBody>
      </p:sp>
      <p:sp>
        <p:nvSpPr>
          <p:cNvPr id="184332" name="Text Box 39"/>
          <p:cNvSpPr txBox="1">
            <a:spLocks noChangeArrowheads="1"/>
          </p:cNvSpPr>
          <p:nvPr/>
        </p:nvSpPr>
        <p:spPr bwMode="auto">
          <a:xfrm>
            <a:off x="2208213" y="4333875"/>
            <a:ext cx="442912" cy="313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fontAlgn="base">
              <a:lnSpc>
                <a:spcPct val="90000"/>
              </a:lnSpc>
              <a:spcBef>
                <a:spcPct val="35000"/>
              </a:spcBef>
              <a:spcAft>
                <a:spcPct val="25000"/>
              </a:spcAft>
              <a:buClr>
                <a:srgbClr val="8B3D9A"/>
              </a:buClr>
              <a:buFont typeface="Arial" charset="0"/>
              <a:buNone/>
            </a:pPr>
            <a:r>
              <a:rPr lang="en-US" sz="1600" b="0" smtClean="0">
                <a:solidFill>
                  <a:srgbClr val="FFFFFF"/>
                </a:solidFill>
              </a:rPr>
              <a:t>30</a:t>
            </a:r>
          </a:p>
        </p:txBody>
      </p:sp>
      <p:sp>
        <p:nvSpPr>
          <p:cNvPr id="184333" name="Text Box 40"/>
          <p:cNvSpPr txBox="1">
            <a:spLocks noChangeArrowheads="1"/>
          </p:cNvSpPr>
          <p:nvPr/>
        </p:nvSpPr>
        <p:spPr bwMode="auto">
          <a:xfrm>
            <a:off x="2605088" y="4333875"/>
            <a:ext cx="488950" cy="313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fontAlgn="base">
              <a:lnSpc>
                <a:spcPct val="90000"/>
              </a:lnSpc>
              <a:spcBef>
                <a:spcPct val="35000"/>
              </a:spcBef>
              <a:spcAft>
                <a:spcPct val="25000"/>
              </a:spcAft>
              <a:buClr>
                <a:srgbClr val="8B3D9A"/>
              </a:buClr>
              <a:buFont typeface="Arial" charset="0"/>
              <a:buNone/>
            </a:pPr>
            <a:r>
              <a:rPr lang="en-US" sz="1600" b="0" smtClean="0">
                <a:solidFill>
                  <a:srgbClr val="FFFFFF"/>
                </a:solidFill>
              </a:rPr>
              <a:t>40</a:t>
            </a:r>
          </a:p>
        </p:txBody>
      </p:sp>
      <p:sp>
        <p:nvSpPr>
          <p:cNvPr id="184334" name="Text Box 41"/>
          <p:cNvSpPr txBox="1">
            <a:spLocks noChangeArrowheads="1"/>
          </p:cNvSpPr>
          <p:nvPr/>
        </p:nvSpPr>
        <p:spPr bwMode="auto">
          <a:xfrm>
            <a:off x="3049589" y="4333875"/>
            <a:ext cx="427037" cy="313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fontAlgn="base">
              <a:lnSpc>
                <a:spcPct val="90000"/>
              </a:lnSpc>
              <a:spcBef>
                <a:spcPct val="35000"/>
              </a:spcBef>
              <a:spcAft>
                <a:spcPct val="25000"/>
              </a:spcAft>
              <a:buClr>
                <a:srgbClr val="8B3D9A"/>
              </a:buClr>
              <a:buFont typeface="Arial" charset="0"/>
              <a:buNone/>
            </a:pPr>
            <a:r>
              <a:rPr lang="en-US" sz="1600" b="0" smtClean="0">
                <a:solidFill>
                  <a:srgbClr val="FFFFFF"/>
                </a:solidFill>
              </a:rPr>
              <a:t>50</a:t>
            </a:r>
          </a:p>
        </p:txBody>
      </p:sp>
      <p:sp>
        <p:nvSpPr>
          <p:cNvPr id="184335" name="Text Box 42"/>
          <p:cNvSpPr txBox="1">
            <a:spLocks noChangeArrowheads="1"/>
          </p:cNvSpPr>
          <p:nvPr/>
        </p:nvSpPr>
        <p:spPr bwMode="auto">
          <a:xfrm>
            <a:off x="3470275" y="4333875"/>
            <a:ext cx="420688" cy="313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fontAlgn="base">
              <a:lnSpc>
                <a:spcPct val="90000"/>
              </a:lnSpc>
              <a:spcBef>
                <a:spcPct val="35000"/>
              </a:spcBef>
              <a:spcAft>
                <a:spcPct val="25000"/>
              </a:spcAft>
              <a:buClr>
                <a:srgbClr val="8B3D9A"/>
              </a:buClr>
              <a:buFont typeface="Arial" charset="0"/>
              <a:buNone/>
            </a:pPr>
            <a:r>
              <a:rPr lang="en-US" sz="1600" b="0" smtClean="0">
                <a:solidFill>
                  <a:srgbClr val="FFFFFF"/>
                </a:solidFill>
              </a:rPr>
              <a:t>60</a:t>
            </a:r>
          </a:p>
        </p:txBody>
      </p:sp>
      <p:sp>
        <p:nvSpPr>
          <p:cNvPr id="184336" name="Text Box 43"/>
          <p:cNvSpPr txBox="1">
            <a:spLocks noChangeArrowheads="1"/>
          </p:cNvSpPr>
          <p:nvPr/>
        </p:nvSpPr>
        <p:spPr bwMode="auto">
          <a:xfrm>
            <a:off x="3863975" y="4333875"/>
            <a:ext cx="439738" cy="313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fontAlgn="base">
              <a:lnSpc>
                <a:spcPct val="90000"/>
              </a:lnSpc>
              <a:spcBef>
                <a:spcPct val="35000"/>
              </a:spcBef>
              <a:spcAft>
                <a:spcPct val="25000"/>
              </a:spcAft>
              <a:buClr>
                <a:srgbClr val="8B3D9A"/>
              </a:buClr>
              <a:buFont typeface="Arial" charset="0"/>
              <a:buNone/>
            </a:pPr>
            <a:r>
              <a:rPr lang="en-US" sz="1600" b="0" smtClean="0">
                <a:solidFill>
                  <a:srgbClr val="FFFFFF"/>
                </a:solidFill>
              </a:rPr>
              <a:t>70</a:t>
            </a:r>
          </a:p>
        </p:txBody>
      </p:sp>
      <p:sp>
        <p:nvSpPr>
          <p:cNvPr id="184337" name="Text Box 44"/>
          <p:cNvSpPr txBox="1">
            <a:spLocks noChangeArrowheads="1"/>
          </p:cNvSpPr>
          <p:nvPr/>
        </p:nvSpPr>
        <p:spPr bwMode="auto">
          <a:xfrm>
            <a:off x="4238626" y="4333875"/>
            <a:ext cx="500063" cy="313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fontAlgn="base">
              <a:lnSpc>
                <a:spcPct val="90000"/>
              </a:lnSpc>
              <a:spcBef>
                <a:spcPct val="35000"/>
              </a:spcBef>
              <a:spcAft>
                <a:spcPct val="25000"/>
              </a:spcAft>
              <a:buClr>
                <a:srgbClr val="8B3D9A"/>
              </a:buClr>
              <a:buFont typeface="Arial" charset="0"/>
              <a:buNone/>
            </a:pPr>
            <a:r>
              <a:rPr lang="en-US" sz="1600" b="0" smtClean="0">
                <a:solidFill>
                  <a:srgbClr val="FFFFFF"/>
                </a:solidFill>
              </a:rPr>
              <a:t>80</a:t>
            </a:r>
          </a:p>
        </p:txBody>
      </p:sp>
      <p:sp>
        <p:nvSpPr>
          <p:cNvPr id="184338" name="Text Box 45"/>
          <p:cNvSpPr txBox="1">
            <a:spLocks noChangeArrowheads="1"/>
          </p:cNvSpPr>
          <p:nvPr/>
        </p:nvSpPr>
        <p:spPr bwMode="auto">
          <a:xfrm>
            <a:off x="4660901" y="4333875"/>
            <a:ext cx="511175" cy="313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fontAlgn="base">
              <a:lnSpc>
                <a:spcPct val="90000"/>
              </a:lnSpc>
              <a:spcBef>
                <a:spcPct val="35000"/>
              </a:spcBef>
              <a:spcAft>
                <a:spcPct val="25000"/>
              </a:spcAft>
              <a:buClr>
                <a:srgbClr val="8B3D9A"/>
              </a:buClr>
              <a:buFont typeface="Arial" charset="0"/>
              <a:buNone/>
            </a:pPr>
            <a:r>
              <a:rPr lang="en-US" sz="1600" b="0" smtClean="0">
                <a:solidFill>
                  <a:srgbClr val="FFFFFF"/>
                </a:solidFill>
              </a:rPr>
              <a:t>90</a:t>
            </a:r>
          </a:p>
        </p:txBody>
      </p:sp>
      <p:sp>
        <p:nvSpPr>
          <p:cNvPr id="184339" name="Text Box 46"/>
          <p:cNvSpPr txBox="1">
            <a:spLocks noChangeArrowheads="1"/>
          </p:cNvSpPr>
          <p:nvPr/>
        </p:nvSpPr>
        <p:spPr bwMode="auto">
          <a:xfrm>
            <a:off x="6283325" y="4333875"/>
            <a:ext cx="592138" cy="313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fontAlgn="base">
              <a:lnSpc>
                <a:spcPct val="90000"/>
              </a:lnSpc>
              <a:spcBef>
                <a:spcPct val="35000"/>
              </a:spcBef>
              <a:spcAft>
                <a:spcPct val="25000"/>
              </a:spcAft>
              <a:buClr>
                <a:srgbClr val="8B3D9A"/>
              </a:buClr>
              <a:buFont typeface="Arial" charset="0"/>
              <a:buNone/>
            </a:pPr>
            <a:r>
              <a:rPr lang="en-US" sz="1600" b="0" dirty="0" smtClean="0">
                <a:solidFill>
                  <a:srgbClr val="FFFFFF"/>
                </a:solidFill>
              </a:rPr>
              <a:t>130</a:t>
            </a:r>
          </a:p>
        </p:txBody>
      </p:sp>
      <p:sp>
        <p:nvSpPr>
          <p:cNvPr id="184340" name="Text Box 47"/>
          <p:cNvSpPr txBox="1">
            <a:spLocks noChangeArrowheads="1"/>
          </p:cNvSpPr>
          <p:nvPr/>
        </p:nvSpPr>
        <p:spPr bwMode="auto">
          <a:xfrm>
            <a:off x="695247" y="2313385"/>
            <a:ext cx="469978" cy="313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defTabSz="914400" fontAlgn="base">
              <a:lnSpc>
                <a:spcPct val="90000"/>
              </a:lnSpc>
              <a:spcBef>
                <a:spcPct val="35000"/>
              </a:spcBef>
              <a:spcAft>
                <a:spcPct val="25000"/>
              </a:spcAft>
              <a:buClr>
                <a:srgbClr val="8B3D9A"/>
              </a:buClr>
              <a:buFont typeface="Arial" charset="0"/>
              <a:buNone/>
            </a:pPr>
            <a:r>
              <a:rPr lang="en-US" sz="1600" b="0" smtClean="0">
                <a:solidFill>
                  <a:srgbClr val="FFFFFF"/>
                </a:solidFill>
              </a:rPr>
              <a:t>0.8</a:t>
            </a:r>
          </a:p>
        </p:txBody>
      </p:sp>
      <p:sp>
        <p:nvSpPr>
          <p:cNvPr id="184341" name="Text Box 48"/>
          <p:cNvSpPr txBox="1">
            <a:spLocks noChangeArrowheads="1"/>
          </p:cNvSpPr>
          <p:nvPr/>
        </p:nvSpPr>
        <p:spPr bwMode="auto">
          <a:xfrm>
            <a:off x="695247" y="2775347"/>
            <a:ext cx="469978" cy="313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defTabSz="914400" fontAlgn="base">
              <a:lnSpc>
                <a:spcPct val="90000"/>
              </a:lnSpc>
              <a:spcBef>
                <a:spcPct val="35000"/>
              </a:spcBef>
              <a:spcAft>
                <a:spcPct val="25000"/>
              </a:spcAft>
              <a:buClr>
                <a:srgbClr val="8B3D9A"/>
              </a:buClr>
              <a:buFont typeface="Arial" charset="0"/>
              <a:buNone/>
            </a:pPr>
            <a:r>
              <a:rPr lang="en-US" sz="1600" b="0" smtClean="0">
                <a:solidFill>
                  <a:srgbClr val="FFFFFF"/>
                </a:solidFill>
              </a:rPr>
              <a:t>0.6</a:t>
            </a:r>
          </a:p>
        </p:txBody>
      </p:sp>
      <p:sp>
        <p:nvSpPr>
          <p:cNvPr id="184342" name="Text Box 49"/>
          <p:cNvSpPr txBox="1">
            <a:spLocks noChangeArrowheads="1"/>
          </p:cNvSpPr>
          <p:nvPr/>
        </p:nvSpPr>
        <p:spPr bwMode="auto">
          <a:xfrm>
            <a:off x="695247" y="3232547"/>
            <a:ext cx="469978" cy="313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defTabSz="914400" fontAlgn="base">
              <a:lnSpc>
                <a:spcPct val="90000"/>
              </a:lnSpc>
              <a:spcBef>
                <a:spcPct val="35000"/>
              </a:spcBef>
              <a:spcAft>
                <a:spcPct val="25000"/>
              </a:spcAft>
              <a:buClr>
                <a:srgbClr val="8B3D9A"/>
              </a:buClr>
              <a:buFont typeface="Arial" charset="0"/>
              <a:buNone/>
            </a:pPr>
            <a:r>
              <a:rPr lang="en-US" sz="1600" b="0" smtClean="0">
                <a:solidFill>
                  <a:srgbClr val="FFFFFF"/>
                </a:solidFill>
              </a:rPr>
              <a:t>0.4</a:t>
            </a:r>
          </a:p>
        </p:txBody>
      </p:sp>
      <p:sp>
        <p:nvSpPr>
          <p:cNvPr id="184343" name="Text Box 50"/>
          <p:cNvSpPr txBox="1">
            <a:spLocks noChangeArrowheads="1"/>
          </p:cNvSpPr>
          <p:nvPr/>
        </p:nvSpPr>
        <p:spPr bwMode="auto">
          <a:xfrm>
            <a:off x="695247" y="3688556"/>
            <a:ext cx="469978" cy="313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defTabSz="914400" fontAlgn="base">
              <a:lnSpc>
                <a:spcPct val="90000"/>
              </a:lnSpc>
              <a:spcBef>
                <a:spcPct val="35000"/>
              </a:spcBef>
              <a:spcAft>
                <a:spcPct val="25000"/>
              </a:spcAft>
              <a:buClr>
                <a:srgbClr val="8B3D9A"/>
              </a:buClr>
              <a:buFont typeface="Arial" charset="0"/>
              <a:buNone/>
            </a:pPr>
            <a:r>
              <a:rPr lang="en-US" sz="1600" b="0" smtClean="0">
                <a:solidFill>
                  <a:srgbClr val="FFFFFF"/>
                </a:solidFill>
              </a:rPr>
              <a:t>0.2</a:t>
            </a:r>
          </a:p>
        </p:txBody>
      </p:sp>
      <p:sp>
        <p:nvSpPr>
          <p:cNvPr id="184344" name="Text Box 51"/>
          <p:cNvSpPr txBox="1">
            <a:spLocks noChangeArrowheads="1"/>
          </p:cNvSpPr>
          <p:nvPr/>
        </p:nvSpPr>
        <p:spPr bwMode="auto">
          <a:xfrm>
            <a:off x="866769" y="4145756"/>
            <a:ext cx="298456" cy="313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defTabSz="914400" fontAlgn="base">
              <a:lnSpc>
                <a:spcPct val="90000"/>
              </a:lnSpc>
              <a:spcBef>
                <a:spcPct val="35000"/>
              </a:spcBef>
              <a:spcAft>
                <a:spcPct val="25000"/>
              </a:spcAft>
              <a:buClr>
                <a:srgbClr val="8B3D9A"/>
              </a:buClr>
              <a:buFont typeface="Arial" charset="0"/>
              <a:buNone/>
            </a:pPr>
            <a:r>
              <a:rPr lang="en-US" sz="1600" b="0" smtClean="0">
                <a:solidFill>
                  <a:srgbClr val="FFFFFF"/>
                </a:solidFill>
              </a:rPr>
              <a:t>0</a:t>
            </a:r>
          </a:p>
        </p:txBody>
      </p:sp>
      <p:sp>
        <p:nvSpPr>
          <p:cNvPr id="184345" name="Line 52"/>
          <p:cNvSpPr>
            <a:spLocks noChangeShapeType="1"/>
          </p:cNvSpPr>
          <p:nvPr/>
        </p:nvSpPr>
        <p:spPr bwMode="auto">
          <a:xfrm>
            <a:off x="2024064" y="4268391"/>
            <a:ext cx="1587" cy="476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1429" tIns="45714" rIns="91429" bIns="45714"/>
          <a:lstStyle/>
          <a:p>
            <a:pPr defTabSz="914400" eaLnBrk="0" fontAlgn="base" hangingPunct="0">
              <a:spcBef>
                <a:spcPct val="0"/>
              </a:spcBef>
              <a:spcAft>
                <a:spcPct val="0"/>
              </a:spcAft>
            </a:pPr>
            <a:endParaRPr lang="en-US" b="1" smtClean="0">
              <a:solidFill>
                <a:srgbClr val="FFFFFF"/>
              </a:solidFill>
              <a:latin typeface="Arial" charset="0"/>
              <a:ea typeface="ＭＳ Ｐゴシック" charset="0"/>
              <a:cs typeface="ＭＳ Ｐゴシック" charset="0"/>
            </a:endParaRPr>
          </a:p>
        </p:txBody>
      </p:sp>
      <p:sp>
        <p:nvSpPr>
          <p:cNvPr id="184346" name="Line 53"/>
          <p:cNvSpPr>
            <a:spLocks noChangeShapeType="1"/>
          </p:cNvSpPr>
          <p:nvPr/>
        </p:nvSpPr>
        <p:spPr bwMode="auto">
          <a:xfrm>
            <a:off x="2435225" y="4268391"/>
            <a:ext cx="0" cy="476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1429" tIns="45714" rIns="91429" bIns="45714"/>
          <a:lstStyle/>
          <a:p>
            <a:pPr defTabSz="914400" eaLnBrk="0" fontAlgn="base" hangingPunct="0">
              <a:spcBef>
                <a:spcPct val="0"/>
              </a:spcBef>
              <a:spcAft>
                <a:spcPct val="0"/>
              </a:spcAft>
            </a:pPr>
            <a:endParaRPr lang="en-US" b="1" smtClean="0">
              <a:solidFill>
                <a:srgbClr val="FFFFFF"/>
              </a:solidFill>
              <a:latin typeface="Arial" charset="0"/>
              <a:ea typeface="ＭＳ Ｐゴシック" charset="0"/>
              <a:cs typeface="ＭＳ Ｐゴシック" charset="0"/>
            </a:endParaRPr>
          </a:p>
        </p:txBody>
      </p:sp>
      <p:sp>
        <p:nvSpPr>
          <p:cNvPr id="184347" name="Line 54"/>
          <p:cNvSpPr>
            <a:spLocks noChangeShapeType="1"/>
          </p:cNvSpPr>
          <p:nvPr/>
        </p:nvSpPr>
        <p:spPr bwMode="auto">
          <a:xfrm>
            <a:off x="2846389" y="4268391"/>
            <a:ext cx="3175" cy="476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1429" tIns="45714" rIns="91429" bIns="45714"/>
          <a:lstStyle/>
          <a:p>
            <a:pPr defTabSz="914400" eaLnBrk="0" fontAlgn="base" hangingPunct="0">
              <a:spcBef>
                <a:spcPct val="0"/>
              </a:spcBef>
              <a:spcAft>
                <a:spcPct val="0"/>
              </a:spcAft>
            </a:pPr>
            <a:endParaRPr lang="en-US" b="1" smtClean="0">
              <a:solidFill>
                <a:srgbClr val="FFFFFF"/>
              </a:solidFill>
              <a:latin typeface="Arial" charset="0"/>
              <a:ea typeface="ＭＳ Ｐゴシック" charset="0"/>
              <a:cs typeface="ＭＳ Ｐゴシック" charset="0"/>
            </a:endParaRPr>
          </a:p>
        </p:txBody>
      </p:sp>
      <p:sp>
        <p:nvSpPr>
          <p:cNvPr id="184348" name="Line 55"/>
          <p:cNvSpPr>
            <a:spLocks noChangeShapeType="1"/>
          </p:cNvSpPr>
          <p:nvPr/>
        </p:nvSpPr>
        <p:spPr bwMode="auto">
          <a:xfrm>
            <a:off x="3259139" y="4268391"/>
            <a:ext cx="1587" cy="476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1429" tIns="45714" rIns="91429" bIns="45714"/>
          <a:lstStyle/>
          <a:p>
            <a:pPr defTabSz="914400" eaLnBrk="0" fontAlgn="base" hangingPunct="0">
              <a:spcBef>
                <a:spcPct val="0"/>
              </a:spcBef>
              <a:spcAft>
                <a:spcPct val="0"/>
              </a:spcAft>
            </a:pPr>
            <a:endParaRPr lang="en-US" b="1" smtClean="0">
              <a:solidFill>
                <a:srgbClr val="FFFFFF"/>
              </a:solidFill>
              <a:latin typeface="Arial" charset="0"/>
              <a:ea typeface="ＭＳ Ｐゴシック" charset="0"/>
              <a:cs typeface="ＭＳ Ｐゴシック" charset="0"/>
            </a:endParaRPr>
          </a:p>
        </p:txBody>
      </p:sp>
      <p:sp>
        <p:nvSpPr>
          <p:cNvPr id="184349" name="Line 56"/>
          <p:cNvSpPr>
            <a:spLocks noChangeShapeType="1"/>
          </p:cNvSpPr>
          <p:nvPr/>
        </p:nvSpPr>
        <p:spPr bwMode="auto">
          <a:xfrm>
            <a:off x="3671889" y="4268391"/>
            <a:ext cx="3175" cy="476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1429" tIns="45714" rIns="91429" bIns="45714"/>
          <a:lstStyle/>
          <a:p>
            <a:pPr defTabSz="914400" eaLnBrk="0" fontAlgn="base" hangingPunct="0">
              <a:spcBef>
                <a:spcPct val="0"/>
              </a:spcBef>
              <a:spcAft>
                <a:spcPct val="0"/>
              </a:spcAft>
            </a:pPr>
            <a:endParaRPr lang="en-US" b="1" smtClean="0">
              <a:solidFill>
                <a:srgbClr val="FFFFFF"/>
              </a:solidFill>
              <a:latin typeface="Arial" charset="0"/>
              <a:ea typeface="ＭＳ Ｐゴシック" charset="0"/>
              <a:cs typeface="ＭＳ Ｐゴシック" charset="0"/>
            </a:endParaRPr>
          </a:p>
        </p:txBody>
      </p:sp>
      <p:sp>
        <p:nvSpPr>
          <p:cNvPr id="184350" name="Line 57"/>
          <p:cNvSpPr>
            <a:spLocks noChangeShapeType="1"/>
          </p:cNvSpPr>
          <p:nvPr/>
        </p:nvSpPr>
        <p:spPr bwMode="auto">
          <a:xfrm>
            <a:off x="4084639" y="4268391"/>
            <a:ext cx="3175" cy="476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1429" tIns="45714" rIns="91429" bIns="45714"/>
          <a:lstStyle/>
          <a:p>
            <a:pPr defTabSz="914400" eaLnBrk="0" fontAlgn="base" hangingPunct="0">
              <a:spcBef>
                <a:spcPct val="0"/>
              </a:spcBef>
              <a:spcAft>
                <a:spcPct val="0"/>
              </a:spcAft>
            </a:pPr>
            <a:endParaRPr lang="en-US" b="1" smtClean="0">
              <a:solidFill>
                <a:srgbClr val="FFFFFF"/>
              </a:solidFill>
              <a:latin typeface="Arial" charset="0"/>
              <a:ea typeface="ＭＳ Ｐゴシック" charset="0"/>
              <a:cs typeface="ＭＳ Ｐゴシック" charset="0"/>
            </a:endParaRPr>
          </a:p>
        </p:txBody>
      </p:sp>
      <p:sp>
        <p:nvSpPr>
          <p:cNvPr id="184351" name="Line 58"/>
          <p:cNvSpPr>
            <a:spLocks noChangeShapeType="1"/>
          </p:cNvSpPr>
          <p:nvPr/>
        </p:nvSpPr>
        <p:spPr bwMode="auto">
          <a:xfrm flipH="1">
            <a:off x="4910138" y="4268391"/>
            <a:ext cx="0" cy="476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1429" tIns="45714" rIns="91429" bIns="45714"/>
          <a:lstStyle/>
          <a:p>
            <a:pPr defTabSz="914400" eaLnBrk="0" fontAlgn="base" hangingPunct="0">
              <a:spcBef>
                <a:spcPct val="0"/>
              </a:spcBef>
              <a:spcAft>
                <a:spcPct val="0"/>
              </a:spcAft>
            </a:pPr>
            <a:endParaRPr lang="en-US" b="1" smtClean="0">
              <a:solidFill>
                <a:srgbClr val="FFFFFF"/>
              </a:solidFill>
              <a:latin typeface="Arial" charset="0"/>
              <a:ea typeface="ＭＳ Ｐゴシック" charset="0"/>
              <a:cs typeface="ＭＳ Ｐゴシック" charset="0"/>
            </a:endParaRPr>
          </a:p>
        </p:txBody>
      </p:sp>
      <p:sp>
        <p:nvSpPr>
          <p:cNvPr id="184352" name="Line 59"/>
          <p:cNvSpPr>
            <a:spLocks noChangeShapeType="1"/>
          </p:cNvSpPr>
          <p:nvPr/>
        </p:nvSpPr>
        <p:spPr bwMode="auto">
          <a:xfrm>
            <a:off x="5737225" y="4268391"/>
            <a:ext cx="0" cy="476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1429" tIns="45714" rIns="91429" bIns="45714"/>
          <a:lstStyle/>
          <a:p>
            <a:pPr defTabSz="914400" eaLnBrk="0" fontAlgn="base" hangingPunct="0">
              <a:spcBef>
                <a:spcPct val="0"/>
              </a:spcBef>
              <a:spcAft>
                <a:spcPct val="0"/>
              </a:spcAft>
            </a:pPr>
            <a:endParaRPr lang="en-US" b="1" smtClean="0">
              <a:solidFill>
                <a:srgbClr val="FFFFFF"/>
              </a:solidFill>
              <a:latin typeface="Arial" charset="0"/>
              <a:ea typeface="ＭＳ Ｐゴシック" charset="0"/>
              <a:cs typeface="ＭＳ Ｐゴシック" charset="0"/>
            </a:endParaRPr>
          </a:p>
        </p:txBody>
      </p:sp>
      <p:sp>
        <p:nvSpPr>
          <p:cNvPr id="184353" name="Line 60"/>
          <p:cNvSpPr>
            <a:spLocks noChangeShapeType="1"/>
          </p:cNvSpPr>
          <p:nvPr/>
        </p:nvSpPr>
        <p:spPr bwMode="auto">
          <a:xfrm>
            <a:off x="6562725" y="4268391"/>
            <a:ext cx="1588" cy="476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1429" tIns="45714" rIns="91429" bIns="45714"/>
          <a:lstStyle/>
          <a:p>
            <a:pPr defTabSz="914400" eaLnBrk="0" fontAlgn="base" hangingPunct="0">
              <a:spcBef>
                <a:spcPct val="0"/>
              </a:spcBef>
              <a:spcAft>
                <a:spcPct val="0"/>
              </a:spcAft>
            </a:pPr>
            <a:endParaRPr lang="en-US" b="1" smtClean="0">
              <a:solidFill>
                <a:srgbClr val="FFFFFF"/>
              </a:solidFill>
              <a:latin typeface="Arial" charset="0"/>
              <a:ea typeface="ＭＳ Ｐゴシック" charset="0"/>
              <a:cs typeface="ＭＳ Ｐゴシック" charset="0"/>
            </a:endParaRPr>
          </a:p>
        </p:txBody>
      </p:sp>
      <p:sp>
        <p:nvSpPr>
          <p:cNvPr id="184354" name="Line 61"/>
          <p:cNvSpPr>
            <a:spLocks noChangeShapeType="1"/>
          </p:cNvSpPr>
          <p:nvPr/>
        </p:nvSpPr>
        <p:spPr bwMode="auto">
          <a:xfrm>
            <a:off x="1208088" y="4268391"/>
            <a:ext cx="53721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1429" tIns="45714" rIns="91429" bIns="45714"/>
          <a:lstStyle/>
          <a:p>
            <a:pPr defTabSz="914400" eaLnBrk="0" fontAlgn="base" hangingPunct="0">
              <a:spcBef>
                <a:spcPct val="0"/>
              </a:spcBef>
              <a:spcAft>
                <a:spcPct val="0"/>
              </a:spcAft>
            </a:pPr>
            <a:endParaRPr lang="en-US" b="1" smtClean="0">
              <a:solidFill>
                <a:srgbClr val="FFFFFF"/>
              </a:solidFill>
              <a:latin typeface="Arial" charset="0"/>
              <a:ea typeface="ＭＳ Ｐゴシック" charset="0"/>
              <a:cs typeface="ＭＳ Ｐゴシック" charset="0"/>
            </a:endParaRPr>
          </a:p>
        </p:txBody>
      </p:sp>
      <p:sp>
        <p:nvSpPr>
          <p:cNvPr id="184355" name="Line 62"/>
          <p:cNvSpPr>
            <a:spLocks noChangeShapeType="1"/>
          </p:cNvSpPr>
          <p:nvPr/>
        </p:nvSpPr>
        <p:spPr bwMode="auto">
          <a:xfrm flipH="1">
            <a:off x="1127125" y="3806429"/>
            <a:ext cx="6508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1429" tIns="45714" rIns="91429" bIns="45714"/>
          <a:lstStyle/>
          <a:p>
            <a:pPr defTabSz="914400" eaLnBrk="0" fontAlgn="base" hangingPunct="0">
              <a:spcBef>
                <a:spcPct val="0"/>
              </a:spcBef>
              <a:spcAft>
                <a:spcPct val="0"/>
              </a:spcAft>
            </a:pPr>
            <a:endParaRPr lang="en-US" b="1" smtClean="0">
              <a:solidFill>
                <a:srgbClr val="FFFFFF"/>
              </a:solidFill>
              <a:latin typeface="Arial" charset="0"/>
              <a:ea typeface="ＭＳ Ｐゴシック" charset="0"/>
              <a:cs typeface="ＭＳ Ｐゴシック" charset="0"/>
            </a:endParaRPr>
          </a:p>
        </p:txBody>
      </p:sp>
      <p:sp>
        <p:nvSpPr>
          <p:cNvPr id="184356" name="Line 63"/>
          <p:cNvSpPr>
            <a:spLocks noChangeShapeType="1"/>
          </p:cNvSpPr>
          <p:nvPr/>
        </p:nvSpPr>
        <p:spPr bwMode="auto">
          <a:xfrm flipH="1">
            <a:off x="1127125" y="3349229"/>
            <a:ext cx="65088" cy="11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1429" tIns="45714" rIns="91429" bIns="45714"/>
          <a:lstStyle/>
          <a:p>
            <a:pPr defTabSz="914400" eaLnBrk="0" fontAlgn="base" hangingPunct="0">
              <a:spcBef>
                <a:spcPct val="0"/>
              </a:spcBef>
              <a:spcAft>
                <a:spcPct val="0"/>
              </a:spcAft>
            </a:pPr>
            <a:endParaRPr lang="en-US" b="1" smtClean="0">
              <a:solidFill>
                <a:srgbClr val="FFFFFF"/>
              </a:solidFill>
              <a:latin typeface="Arial" charset="0"/>
              <a:ea typeface="ＭＳ Ｐゴシック" charset="0"/>
              <a:cs typeface="ＭＳ Ｐゴシック" charset="0"/>
            </a:endParaRPr>
          </a:p>
        </p:txBody>
      </p:sp>
      <p:sp>
        <p:nvSpPr>
          <p:cNvPr id="184357" name="Line 64"/>
          <p:cNvSpPr>
            <a:spLocks noChangeShapeType="1"/>
          </p:cNvSpPr>
          <p:nvPr/>
        </p:nvSpPr>
        <p:spPr bwMode="auto">
          <a:xfrm flipH="1">
            <a:off x="1127125" y="2890838"/>
            <a:ext cx="6508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1429" tIns="45714" rIns="91429" bIns="45714"/>
          <a:lstStyle/>
          <a:p>
            <a:pPr defTabSz="914400" eaLnBrk="0" fontAlgn="base" hangingPunct="0">
              <a:spcBef>
                <a:spcPct val="0"/>
              </a:spcBef>
              <a:spcAft>
                <a:spcPct val="0"/>
              </a:spcAft>
            </a:pPr>
            <a:endParaRPr lang="en-US" b="1" smtClean="0">
              <a:solidFill>
                <a:srgbClr val="FFFFFF"/>
              </a:solidFill>
              <a:latin typeface="Arial" charset="0"/>
              <a:ea typeface="ＭＳ Ｐゴシック" charset="0"/>
              <a:cs typeface="ＭＳ Ｐゴシック" charset="0"/>
            </a:endParaRPr>
          </a:p>
        </p:txBody>
      </p:sp>
      <p:sp>
        <p:nvSpPr>
          <p:cNvPr id="184358" name="Line 65"/>
          <p:cNvSpPr>
            <a:spLocks noChangeShapeType="1"/>
          </p:cNvSpPr>
          <p:nvPr/>
        </p:nvSpPr>
        <p:spPr bwMode="auto">
          <a:xfrm flipH="1">
            <a:off x="1127125" y="2434829"/>
            <a:ext cx="6508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1429" tIns="45714" rIns="91429" bIns="45714"/>
          <a:lstStyle/>
          <a:p>
            <a:pPr defTabSz="914400" eaLnBrk="0" fontAlgn="base" hangingPunct="0">
              <a:spcBef>
                <a:spcPct val="0"/>
              </a:spcBef>
              <a:spcAft>
                <a:spcPct val="0"/>
              </a:spcAft>
            </a:pPr>
            <a:endParaRPr lang="en-US" b="1" smtClean="0">
              <a:solidFill>
                <a:srgbClr val="FFFFFF"/>
              </a:solidFill>
              <a:latin typeface="Arial" charset="0"/>
              <a:ea typeface="ＭＳ Ｐゴシック" charset="0"/>
              <a:cs typeface="ＭＳ Ｐゴシック" charset="0"/>
            </a:endParaRPr>
          </a:p>
        </p:txBody>
      </p:sp>
      <p:sp>
        <p:nvSpPr>
          <p:cNvPr id="184359" name="Line 66"/>
          <p:cNvSpPr>
            <a:spLocks noChangeShapeType="1"/>
          </p:cNvSpPr>
          <p:nvPr/>
        </p:nvSpPr>
        <p:spPr bwMode="auto">
          <a:xfrm flipH="1">
            <a:off x="1127125" y="1983581"/>
            <a:ext cx="65088" cy="119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1429" tIns="45714" rIns="91429" bIns="45714"/>
          <a:lstStyle/>
          <a:p>
            <a:pPr defTabSz="914400" eaLnBrk="0" fontAlgn="base" hangingPunct="0">
              <a:spcBef>
                <a:spcPct val="0"/>
              </a:spcBef>
              <a:spcAft>
                <a:spcPct val="0"/>
              </a:spcAft>
            </a:pPr>
            <a:endParaRPr lang="en-US" b="1" smtClean="0">
              <a:solidFill>
                <a:srgbClr val="FFFFFF"/>
              </a:solidFill>
              <a:latin typeface="Arial" charset="0"/>
              <a:ea typeface="ＭＳ Ｐゴシック" charset="0"/>
              <a:cs typeface="ＭＳ Ｐゴシック" charset="0"/>
            </a:endParaRPr>
          </a:p>
        </p:txBody>
      </p:sp>
      <p:sp>
        <p:nvSpPr>
          <p:cNvPr id="184360" name="Line 67"/>
          <p:cNvSpPr>
            <a:spLocks noChangeShapeType="1"/>
          </p:cNvSpPr>
          <p:nvPr/>
        </p:nvSpPr>
        <p:spPr bwMode="auto">
          <a:xfrm flipV="1">
            <a:off x="1198564" y="1977629"/>
            <a:ext cx="3175" cy="228361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1429" tIns="45714" rIns="91429" bIns="45714"/>
          <a:lstStyle/>
          <a:p>
            <a:pPr defTabSz="914400" eaLnBrk="0" fontAlgn="base" hangingPunct="0">
              <a:spcBef>
                <a:spcPct val="0"/>
              </a:spcBef>
              <a:spcAft>
                <a:spcPct val="0"/>
              </a:spcAft>
            </a:pPr>
            <a:endParaRPr lang="en-US" b="1" smtClean="0">
              <a:solidFill>
                <a:srgbClr val="FFFFFF"/>
              </a:solidFill>
              <a:latin typeface="Arial" charset="0"/>
              <a:ea typeface="ＭＳ Ｐゴシック" charset="0"/>
              <a:cs typeface="ＭＳ Ｐゴシック" charset="0"/>
            </a:endParaRPr>
          </a:p>
        </p:txBody>
      </p:sp>
      <p:sp>
        <p:nvSpPr>
          <p:cNvPr id="184361" name="Line 68"/>
          <p:cNvSpPr>
            <a:spLocks noChangeShapeType="1"/>
          </p:cNvSpPr>
          <p:nvPr/>
        </p:nvSpPr>
        <p:spPr bwMode="auto">
          <a:xfrm>
            <a:off x="1611314" y="4268391"/>
            <a:ext cx="1587" cy="476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1429" tIns="45714" rIns="91429" bIns="45714"/>
          <a:lstStyle/>
          <a:p>
            <a:pPr defTabSz="914400" eaLnBrk="0" fontAlgn="base" hangingPunct="0">
              <a:spcBef>
                <a:spcPct val="0"/>
              </a:spcBef>
              <a:spcAft>
                <a:spcPct val="0"/>
              </a:spcAft>
            </a:pPr>
            <a:endParaRPr lang="en-US" b="1" smtClean="0">
              <a:solidFill>
                <a:srgbClr val="FFFFFF"/>
              </a:solidFill>
              <a:latin typeface="Arial" charset="0"/>
              <a:ea typeface="ＭＳ Ｐゴシック" charset="0"/>
              <a:cs typeface="ＭＳ Ｐゴシック" charset="0"/>
            </a:endParaRPr>
          </a:p>
        </p:txBody>
      </p:sp>
      <p:sp>
        <p:nvSpPr>
          <p:cNvPr id="184362" name="Text Box 69"/>
          <p:cNvSpPr txBox="1">
            <a:spLocks noChangeArrowheads="1"/>
          </p:cNvSpPr>
          <p:nvPr/>
        </p:nvSpPr>
        <p:spPr bwMode="auto">
          <a:xfrm>
            <a:off x="695247" y="1856185"/>
            <a:ext cx="469978" cy="313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defTabSz="914400" fontAlgn="base">
              <a:lnSpc>
                <a:spcPct val="90000"/>
              </a:lnSpc>
              <a:spcBef>
                <a:spcPct val="35000"/>
              </a:spcBef>
              <a:spcAft>
                <a:spcPct val="25000"/>
              </a:spcAft>
              <a:buClr>
                <a:srgbClr val="8B3D9A"/>
              </a:buClr>
              <a:buFont typeface="Arial" charset="0"/>
              <a:buNone/>
            </a:pPr>
            <a:r>
              <a:rPr lang="en-US" sz="1600" b="0" smtClean="0">
                <a:solidFill>
                  <a:srgbClr val="FFFFFF"/>
                </a:solidFill>
              </a:rPr>
              <a:t>1.0</a:t>
            </a:r>
          </a:p>
        </p:txBody>
      </p:sp>
      <p:sp>
        <p:nvSpPr>
          <p:cNvPr id="184363" name="Text Box 70"/>
          <p:cNvSpPr txBox="1">
            <a:spLocks noChangeArrowheads="1"/>
          </p:cNvSpPr>
          <p:nvPr/>
        </p:nvSpPr>
        <p:spPr bwMode="auto">
          <a:xfrm>
            <a:off x="5054600" y="4333875"/>
            <a:ext cx="552450" cy="313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fontAlgn="base">
              <a:lnSpc>
                <a:spcPct val="90000"/>
              </a:lnSpc>
              <a:spcBef>
                <a:spcPct val="35000"/>
              </a:spcBef>
              <a:spcAft>
                <a:spcPct val="25000"/>
              </a:spcAft>
              <a:buClr>
                <a:srgbClr val="8B3D9A"/>
              </a:buClr>
              <a:buFont typeface="Arial" charset="0"/>
              <a:buNone/>
            </a:pPr>
            <a:r>
              <a:rPr lang="en-US" sz="1600" b="0" smtClean="0">
                <a:solidFill>
                  <a:srgbClr val="FFFFFF"/>
                </a:solidFill>
              </a:rPr>
              <a:t>100</a:t>
            </a:r>
          </a:p>
        </p:txBody>
      </p:sp>
      <p:sp>
        <p:nvSpPr>
          <p:cNvPr id="184364" name="Text Box 71"/>
          <p:cNvSpPr txBox="1">
            <a:spLocks noChangeArrowheads="1"/>
          </p:cNvSpPr>
          <p:nvPr/>
        </p:nvSpPr>
        <p:spPr bwMode="auto">
          <a:xfrm>
            <a:off x="5451475" y="4333875"/>
            <a:ext cx="579438" cy="313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fontAlgn="base">
              <a:lnSpc>
                <a:spcPct val="90000"/>
              </a:lnSpc>
              <a:spcBef>
                <a:spcPct val="35000"/>
              </a:spcBef>
              <a:spcAft>
                <a:spcPct val="25000"/>
              </a:spcAft>
              <a:buClr>
                <a:srgbClr val="8B3D9A"/>
              </a:buClr>
              <a:buFont typeface="Arial" charset="0"/>
              <a:buNone/>
            </a:pPr>
            <a:r>
              <a:rPr lang="en-US" sz="1600" b="0" smtClean="0">
                <a:solidFill>
                  <a:srgbClr val="FFFFFF"/>
                </a:solidFill>
              </a:rPr>
              <a:t>110</a:t>
            </a:r>
          </a:p>
        </p:txBody>
      </p:sp>
      <p:sp>
        <p:nvSpPr>
          <p:cNvPr id="184365" name="Text Box 72"/>
          <p:cNvSpPr txBox="1">
            <a:spLocks noChangeArrowheads="1"/>
          </p:cNvSpPr>
          <p:nvPr/>
        </p:nvSpPr>
        <p:spPr bwMode="auto">
          <a:xfrm>
            <a:off x="5881688" y="4333875"/>
            <a:ext cx="571500" cy="313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fontAlgn="base">
              <a:lnSpc>
                <a:spcPct val="90000"/>
              </a:lnSpc>
              <a:spcBef>
                <a:spcPct val="35000"/>
              </a:spcBef>
              <a:spcAft>
                <a:spcPct val="25000"/>
              </a:spcAft>
              <a:buClr>
                <a:srgbClr val="8B3D9A"/>
              </a:buClr>
              <a:buFont typeface="Arial" charset="0"/>
              <a:buNone/>
            </a:pPr>
            <a:r>
              <a:rPr lang="en-US" sz="1600" b="0" smtClean="0">
                <a:solidFill>
                  <a:srgbClr val="FFFFFF"/>
                </a:solidFill>
              </a:rPr>
              <a:t>120</a:t>
            </a:r>
          </a:p>
        </p:txBody>
      </p:sp>
      <p:sp>
        <p:nvSpPr>
          <p:cNvPr id="184366" name="Line 73"/>
          <p:cNvSpPr>
            <a:spLocks noChangeShapeType="1"/>
          </p:cNvSpPr>
          <p:nvPr/>
        </p:nvSpPr>
        <p:spPr bwMode="auto">
          <a:xfrm flipH="1">
            <a:off x="4497388" y="4268391"/>
            <a:ext cx="0" cy="476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1429" tIns="45714" rIns="91429" bIns="45714"/>
          <a:lstStyle/>
          <a:p>
            <a:pPr defTabSz="914400" eaLnBrk="0" fontAlgn="base" hangingPunct="0">
              <a:spcBef>
                <a:spcPct val="0"/>
              </a:spcBef>
              <a:spcAft>
                <a:spcPct val="0"/>
              </a:spcAft>
            </a:pPr>
            <a:endParaRPr lang="en-US" b="1" smtClean="0">
              <a:solidFill>
                <a:srgbClr val="FFFFFF"/>
              </a:solidFill>
              <a:latin typeface="Arial" charset="0"/>
              <a:ea typeface="ＭＳ Ｐゴシック" charset="0"/>
              <a:cs typeface="ＭＳ Ｐゴシック" charset="0"/>
            </a:endParaRPr>
          </a:p>
        </p:txBody>
      </p:sp>
      <p:sp>
        <p:nvSpPr>
          <p:cNvPr id="184367" name="Line 74"/>
          <p:cNvSpPr>
            <a:spLocks noChangeShapeType="1"/>
          </p:cNvSpPr>
          <p:nvPr/>
        </p:nvSpPr>
        <p:spPr bwMode="auto">
          <a:xfrm>
            <a:off x="5322889" y="4268391"/>
            <a:ext cx="3175" cy="476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1429" tIns="45714" rIns="91429" bIns="45714"/>
          <a:lstStyle/>
          <a:p>
            <a:pPr defTabSz="914400" eaLnBrk="0" fontAlgn="base" hangingPunct="0">
              <a:spcBef>
                <a:spcPct val="0"/>
              </a:spcBef>
              <a:spcAft>
                <a:spcPct val="0"/>
              </a:spcAft>
            </a:pPr>
            <a:endParaRPr lang="en-US" b="1" smtClean="0">
              <a:solidFill>
                <a:srgbClr val="FFFFFF"/>
              </a:solidFill>
              <a:latin typeface="Arial" charset="0"/>
              <a:ea typeface="ＭＳ Ｐゴシック" charset="0"/>
              <a:cs typeface="ＭＳ Ｐゴシック" charset="0"/>
            </a:endParaRPr>
          </a:p>
        </p:txBody>
      </p:sp>
      <p:sp>
        <p:nvSpPr>
          <p:cNvPr id="184368" name="Line 75"/>
          <p:cNvSpPr>
            <a:spLocks noChangeShapeType="1"/>
          </p:cNvSpPr>
          <p:nvPr/>
        </p:nvSpPr>
        <p:spPr bwMode="auto">
          <a:xfrm>
            <a:off x="6149975" y="4268391"/>
            <a:ext cx="1588" cy="476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1429" tIns="45714" rIns="91429" bIns="45714"/>
          <a:lstStyle/>
          <a:p>
            <a:pPr defTabSz="914400" eaLnBrk="0" fontAlgn="base" hangingPunct="0">
              <a:spcBef>
                <a:spcPct val="0"/>
              </a:spcBef>
              <a:spcAft>
                <a:spcPct val="0"/>
              </a:spcAft>
            </a:pPr>
            <a:endParaRPr lang="en-US" b="1" smtClean="0">
              <a:solidFill>
                <a:srgbClr val="FFFFFF"/>
              </a:solidFill>
              <a:latin typeface="Arial" charset="0"/>
              <a:ea typeface="ＭＳ Ｐゴシック" charset="0"/>
              <a:cs typeface="ＭＳ Ｐゴシック" charset="0"/>
            </a:endParaRPr>
          </a:p>
        </p:txBody>
      </p:sp>
      <p:sp>
        <p:nvSpPr>
          <p:cNvPr id="184369" name="Oval 117"/>
          <p:cNvSpPr>
            <a:spLocks noChangeArrowheads="1"/>
          </p:cNvSpPr>
          <p:nvPr/>
        </p:nvSpPr>
        <p:spPr bwMode="auto">
          <a:xfrm>
            <a:off x="1514475" y="3239394"/>
            <a:ext cx="372350" cy="480382"/>
          </a:xfrm>
          <a:prstGeom prst="ellipse">
            <a:avLst/>
          </a:prstGeom>
          <a:solidFill>
            <a:schemeClr val="bg1"/>
          </a:solidFill>
          <a:ln w="9525">
            <a:solidFill>
              <a:schemeClr val="bg1"/>
            </a:solidFill>
            <a:round/>
            <a:headEnd/>
            <a:tailEnd/>
          </a:ln>
        </p:spPr>
        <p:txBody>
          <a:bodyPr wrap="none" lIns="91429" tIns="45714" rIns="91429" bIns="45714" anchor="ctr">
            <a:spAutoFit/>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84370" name="Text Box 141"/>
          <p:cNvSpPr txBox="1">
            <a:spLocks noChangeArrowheads="1"/>
          </p:cNvSpPr>
          <p:nvPr/>
        </p:nvSpPr>
        <p:spPr bwMode="auto">
          <a:xfrm rot="-5400000">
            <a:off x="-1315690" y="2618387"/>
            <a:ext cx="3672779" cy="313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fontAlgn="base">
              <a:lnSpc>
                <a:spcPct val="90000"/>
              </a:lnSpc>
              <a:spcBef>
                <a:spcPct val="35000"/>
              </a:spcBef>
              <a:spcAft>
                <a:spcPct val="25000"/>
              </a:spcAft>
              <a:buClr>
                <a:srgbClr val="8B3D9A"/>
              </a:buClr>
              <a:buFont typeface="Arial" charset="0"/>
              <a:buNone/>
            </a:pPr>
            <a:r>
              <a:rPr lang="en-US" sz="1600" dirty="0" smtClean="0">
                <a:solidFill>
                  <a:srgbClr val="FFFFFF"/>
                </a:solidFill>
              </a:rPr>
              <a:t>Probability of Continuing Response</a:t>
            </a:r>
          </a:p>
        </p:txBody>
      </p:sp>
      <p:sp>
        <p:nvSpPr>
          <p:cNvPr id="184371" name="Text Box 142"/>
          <p:cNvSpPr txBox="1">
            <a:spLocks noChangeArrowheads="1"/>
          </p:cNvSpPr>
          <p:nvPr/>
        </p:nvSpPr>
        <p:spPr bwMode="auto">
          <a:xfrm>
            <a:off x="2262202" y="4670591"/>
            <a:ext cx="2920970" cy="313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fontAlgn="base">
              <a:lnSpc>
                <a:spcPct val="90000"/>
              </a:lnSpc>
              <a:spcBef>
                <a:spcPct val="35000"/>
              </a:spcBef>
              <a:spcAft>
                <a:spcPct val="25000"/>
              </a:spcAft>
              <a:buClr>
                <a:srgbClr val="8B3D9A"/>
              </a:buClr>
              <a:buFont typeface="Arial" charset="0"/>
              <a:buNone/>
            </a:pPr>
            <a:r>
              <a:rPr lang="en-US" sz="1600" dirty="0" smtClean="0">
                <a:solidFill>
                  <a:srgbClr val="FFFFFF"/>
                </a:solidFill>
              </a:rPr>
              <a:t>Duration of Response (</a:t>
            </a:r>
            <a:r>
              <a:rPr lang="en-US" sz="1600" dirty="0" err="1" smtClean="0">
                <a:solidFill>
                  <a:srgbClr val="FFFFFF"/>
                </a:solidFill>
              </a:rPr>
              <a:t>Mos</a:t>
            </a:r>
            <a:r>
              <a:rPr lang="en-US" sz="1600" dirty="0" smtClean="0">
                <a:solidFill>
                  <a:srgbClr val="FFFFFF"/>
                </a:solidFill>
              </a:rPr>
              <a:t>)</a:t>
            </a:r>
          </a:p>
        </p:txBody>
      </p:sp>
      <p:grpSp>
        <p:nvGrpSpPr>
          <p:cNvPr id="3" name="Group 170"/>
          <p:cNvGrpSpPr>
            <a:grpSpLocks/>
          </p:cNvGrpSpPr>
          <p:nvPr/>
        </p:nvGrpSpPr>
        <p:grpSpPr bwMode="auto">
          <a:xfrm>
            <a:off x="1208088" y="1971675"/>
            <a:ext cx="5091112" cy="978694"/>
            <a:chOff x="1204913" y="2624138"/>
            <a:chExt cx="5091112" cy="1304924"/>
          </a:xfrm>
        </p:grpSpPr>
        <p:sp>
          <p:nvSpPr>
            <p:cNvPr id="184437" name="Freeform 152"/>
            <p:cNvSpPr>
              <a:spLocks/>
            </p:cNvSpPr>
            <p:nvPr/>
          </p:nvSpPr>
          <p:spPr bwMode="invGray">
            <a:xfrm>
              <a:off x="1204913" y="2624138"/>
              <a:ext cx="5053012" cy="1266825"/>
            </a:xfrm>
            <a:custGeom>
              <a:avLst/>
              <a:gdLst>
                <a:gd name="T0" fmla="*/ 0 w 5053012"/>
                <a:gd name="T1" fmla="*/ 0 h 1266825"/>
                <a:gd name="T2" fmla="*/ 161925 w 5053012"/>
                <a:gd name="T3" fmla="*/ 0 h 1266825"/>
                <a:gd name="T4" fmla="*/ 152400 w 5053012"/>
                <a:gd name="T5" fmla="*/ 176212 h 1266825"/>
                <a:gd name="T6" fmla="*/ 300037 w 5053012"/>
                <a:gd name="T7" fmla="*/ 176212 h 1266825"/>
                <a:gd name="T8" fmla="*/ 300037 w 5053012"/>
                <a:gd name="T9" fmla="*/ 352425 h 1266825"/>
                <a:gd name="T10" fmla="*/ 323850 w 5053012"/>
                <a:gd name="T11" fmla="*/ 352425 h 1266825"/>
                <a:gd name="T12" fmla="*/ 319087 w 5053012"/>
                <a:gd name="T13" fmla="*/ 533400 h 1266825"/>
                <a:gd name="T14" fmla="*/ 390525 w 5053012"/>
                <a:gd name="T15" fmla="*/ 533400 h 1266825"/>
                <a:gd name="T16" fmla="*/ 390525 w 5053012"/>
                <a:gd name="T17" fmla="*/ 719137 h 1266825"/>
                <a:gd name="T18" fmla="*/ 419100 w 5053012"/>
                <a:gd name="T19" fmla="*/ 719137 h 1266825"/>
                <a:gd name="T20" fmla="*/ 433387 w 5053012"/>
                <a:gd name="T21" fmla="*/ 900112 h 1266825"/>
                <a:gd name="T22" fmla="*/ 561975 w 5053012"/>
                <a:gd name="T23" fmla="*/ 900112 h 1266825"/>
                <a:gd name="T24" fmla="*/ 566737 w 5053012"/>
                <a:gd name="T25" fmla="*/ 1076325 h 1266825"/>
                <a:gd name="T26" fmla="*/ 800100 w 5053012"/>
                <a:gd name="T27" fmla="*/ 1076325 h 1266825"/>
                <a:gd name="T28" fmla="*/ 800100 w 5053012"/>
                <a:gd name="T29" fmla="*/ 1257300 h 1266825"/>
                <a:gd name="T30" fmla="*/ 5053012 w 5053012"/>
                <a:gd name="T31" fmla="*/ 1266825 h 12668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53012"/>
                <a:gd name="T49" fmla="*/ 0 h 1266825"/>
                <a:gd name="T50" fmla="*/ 5053012 w 5053012"/>
                <a:gd name="T51" fmla="*/ 1266825 h 12668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53012" h="1266825">
                  <a:moveTo>
                    <a:pt x="0" y="0"/>
                  </a:moveTo>
                  <a:lnTo>
                    <a:pt x="161925" y="0"/>
                  </a:lnTo>
                  <a:lnTo>
                    <a:pt x="152400" y="176212"/>
                  </a:lnTo>
                  <a:lnTo>
                    <a:pt x="300037" y="176212"/>
                  </a:lnTo>
                  <a:lnTo>
                    <a:pt x="300037" y="352425"/>
                  </a:lnTo>
                  <a:lnTo>
                    <a:pt x="323850" y="352425"/>
                  </a:lnTo>
                  <a:lnTo>
                    <a:pt x="319087" y="533400"/>
                  </a:lnTo>
                  <a:lnTo>
                    <a:pt x="390525" y="533400"/>
                  </a:lnTo>
                  <a:lnTo>
                    <a:pt x="390525" y="719137"/>
                  </a:lnTo>
                  <a:lnTo>
                    <a:pt x="419100" y="719137"/>
                  </a:lnTo>
                  <a:lnTo>
                    <a:pt x="433387" y="900112"/>
                  </a:lnTo>
                  <a:lnTo>
                    <a:pt x="561975" y="900112"/>
                  </a:lnTo>
                  <a:lnTo>
                    <a:pt x="566737" y="1076325"/>
                  </a:lnTo>
                  <a:lnTo>
                    <a:pt x="800100" y="1076325"/>
                  </a:lnTo>
                  <a:lnTo>
                    <a:pt x="800100" y="1257300"/>
                  </a:lnTo>
                  <a:lnTo>
                    <a:pt x="5053012" y="1266825"/>
                  </a:lnTo>
                </a:path>
              </a:pathLst>
            </a:custGeom>
            <a:noFill/>
            <a:ln w="2857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defTabSz="914400" eaLnBrk="0" fontAlgn="base" hangingPunct="0">
                <a:spcBef>
                  <a:spcPct val="0"/>
                </a:spcBef>
                <a:spcAft>
                  <a:spcPct val="0"/>
                </a:spcAft>
              </a:pPr>
              <a:endParaRPr lang="en-US" b="1" smtClean="0">
                <a:solidFill>
                  <a:srgbClr val="FFFFFF"/>
                </a:solidFill>
                <a:latin typeface="Arial" charset="0"/>
                <a:ea typeface="ＭＳ Ｐゴシック" charset="0"/>
                <a:cs typeface="ＭＳ Ｐゴシック" charset="0"/>
              </a:endParaRPr>
            </a:p>
          </p:txBody>
        </p:sp>
        <p:sp>
          <p:nvSpPr>
            <p:cNvPr id="184438" name="Oval 153"/>
            <p:cNvSpPr>
              <a:spLocks noChangeArrowheads="1"/>
            </p:cNvSpPr>
            <p:nvPr/>
          </p:nvSpPr>
          <p:spPr bwMode="invGray">
            <a:xfrm>
              <a:off x="1323975" y="2752725"/>
              <a:ext cx="80962" cy="80962"/>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84439" name="Oval 154"/>
            <p:cNvSpPr>
              <a:spLocks noChangeArrowheads="1"/>
            </p:cNvSpPr>
            <p:nvPr/>
          </p:nvSpPr>
          <p:spPr bwMode="invGray">
            <a:xfrm>
              <a:off x="1476375" y="2933700"/>
              <a:ext cx="80962" cy="80962"/>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84440" name="Oval 155"/>
            <p:cNvSpPr>
              <a:spLocks noChangeArrowheads="1"/>
            </p:cNvSpPr>
            <p:nvPr/>
          </p:nvSpPr>
          <p:spPr bwMode="invGray">
            <a:xfrm>
              <a:off x="1481137" y="3109913"/>
              <a:ext cx="80962" cy="80962"/>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84441" name="Oval 156"/>
            <p:cNvSpPr>
              <a:spLocks noChangeArrowheads="1"/>
            </p:cNvSpPr>
            <p:nvPr/>
          </p:nvSpPr>
          <p:spPr bwMode="invGray">
            <a:xfrm>
              <a:off x="1566862" y="3305175"/>
              <a:ext cx="80962" cy="80962"/>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dirty="0" smtClean="0">
                <a:solidFill>
                  <a:srgbClr val="FFFFFF"/>
                </a:solidFill>
                <a:latin typeface="Arial" charset="0"/>
                <a:ea typeface="ＭＳ Ｐゴシック" charset="0"/>
                <a:cs typeface="ＭＳ Ｐゴシック" charset="0"/>
              </a:endParaRPr>
            </a:p>
          </p:txBody>
        </p:sp>
        <p:sp>
          <p:nvSpPr>
            <p:cNvPr id="184442" name="Oval 157"/>
            <p:cNvSpPr>
              <a:spLocks noChangeArrowheads="1"/>
            </p:cNvSpPr>
            <p:nvPr/>
          </p:nvSpPr>
          <p:spPr bwMode="invGray">
            <a:xfrm>
              <a:off x="1590675" y="3481388"/>
              <a:ext cx="80962" cy="80962"/>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None/>
              </a:pPr>
              <a:endParaRPr lang="en-GB" b="1" smtClean="0">
                <a:solidFill>
                  <a:srgbClr val="FFFFFF"/>
                </a:solidFill>
                <a:latin typeface="Arial" charset="0"/>
                <a:ea typeface="ＭＳ Ｐゴシック" charset="0"/>
                <a:cs typeface="ＭＳ Ｐゴシック" charset="0"/>
              </a:endParaRPr>
            </a:p>
          </p:txBody>
        </p:sp>
        <p:sp>
          <p:nvSpPr>
            <p:cNvPr id="184443" name="Oval 158"/>
            <p:cNvSpPr>
              <a:spLocks noChangeArrowheads="1"/>
            </p:cNvSpPr>
            <p:nvPr/>
          </p:nvSpPr>
          <p:spPr bwMode="invGray">
            <a:xfrm>
              <a:off x="1733550" y="3657600"/>
              <a:ext cx="80962" cy="80962"/>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84444" name="Oval 159"/>
            <p:cNvSpPr>
              <a:spLocks noChangeArrowheads="1"/>
            </p:cNvSpPr>
            <p:nvPr/>
          </p:nvSpPr>
          <p:spPr bwMode="invGray">
            <a:xfrm>
              <a:off x="1957388" y="3838575"/>
              <a:ext cx="80962" cy="80962"/>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84445" name="Oval 160"/>
            <p:cNvSpPr>
              <a:spLocks noChangeArrowheads="1"/>
            </p:cNvSpPr>
            <p:nvPr/>
          </p:nvSpPr>
          <p:spPr bwMode="invGray">
            <a:xfrm>
              <a:off x="2924175" y="3848100"/>
              <a:ext cx="80962" cy="80962"/>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84446" name="Oval 161"/>
            <p:cNvSpPr>
              <a:spLocks noChangeArrowheads="1"/>
            </p:cNvSpPr>
            <p:nvPr/>
          </p:nvSpPr>
          <p:spPr bwMode="invGray">
            <a:xfrm>
              <a:off x="3638550" y="3848100"/>
              <a:ext cx="80962" cy="80962"/>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84447" name="Oval 162"/>
            <p:cNvSpPr>
              <a:spLocks noChangeArrowheads="1"/>
            </p:cNvSpPr>
            <p:nvPr/>
          </p:nvSpPr>
          <p:spPr bwMode="invGray">
            <a:xfrm>
              <a:off x="3914775" y="3838575"/>
              <a:ext cx="80962" cy="80962"/>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84448" name="Oval 163"/>
            <p:cNvSpPr>
              <a:spLocks noChangeArrowheads="1"/>
            </p:cNvSpPr>
            <p:nvPr/>
          </p:nvSpPr>
          <p:spPr bwMode="invGray">
            <a:xfrm>
              <a:off x="4391025" y="3843338"/>
              <a:ext cx="80962" cy="80962"/>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84449" name="Oval 164"/>
            <p:cNvSpPr>
              <a:spLocks noChangeArrowheads="1"/>
            </p:cNvSpPr>
            <p:nvPr/>
          </p:nvSpPr>
          <p:spPr bwMode="invGray">
            <a:xfrm>
              <a:off x="4762500" y="3843338"/>
              <a:ext cx="80962" cy="80962"/>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84450" name="Oval 165"/>
            <p:cNvSpPr>
              <a:spLocks noChangeArrowheads="1"/>
            </p:cNvSpPr>
            <p:nvPr/>
          </p:nvSpPr>
          <p:spPr bwMode="invGray">
            <a:xfrm>
              <a:off x="4891088" y="3843338"/>
              <a:ext cx="80962" cy="80962"/>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84451" name="Oval 166"/>
            <p:cNvSpPr>
              <a:spLocks noChangeArrowheads="1"/>
            </p:cNvSpPr>
            <p:nvPr/>
          </p:nvSpPr>
          <p:spPr bwMode="invGray">
            <a:xfrm>
              <a:off x="5157788" y="3843338"/>
              <a:ext cx="80962" cy="80962"/>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84452" name="Oval 167"/>
            <p:cNvSpPr>
              <a:spLocks noChangeArrowheads="1"/>
            </p:cNvSpPr>
            <p:nvPr/>
          </p:nvSpPr>
          <p:spPr bwMode="invGray">
            <a:xfrm>
              <a:off x="5562600" y="3848100"/>
              <a:ext cx="80962" cy="80962"/>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84453" name="Oval 168"/>
            <p:cNvSpPr>
              <a:spLocks noChangeArrowheads="1"/>
            </p:cNvSpPr>
            <p:nvPr/>
          </p:nvSpPr>
          <p:spPr bwMode="invGray">
            <a:xfrm>
              <a:off x="5629275" y="3843337"/>
              <a:ext cx="80962" cy="80962"/>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84454" name="Oval 169"/>
            <p:cNvSpPr>
              <a:spLocks noChangeArrowheads="1"/>
            </p:cNvSpPr>
            <p:nvPr/>
          </p:nvSpPr>
          <p:spPr bwMode="invGray">
            <a:xfrm>
              <a:off x="6215063" y="3838575"/>
              <a:ext cx="80962" cy="80962"/>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grpSp>
      <p:cxnSp>
        <p:nvCxnSpPr>
          <p:cNvPr id="184373" name="Straight Connector 172"/>
          <p:cNvCxnSpPr>
            <a:cxnSpLocks noChangeShapeType="1"/>
          </p:cNvCxnSpPr>
          <p:nvPr/>
        </p:nvCxnSpPr>
        <p:spPr bwMode="invGray">
          <a:xfrm>
            <a:off x="2352676" y="2032397"/>
            <a:ext cx="347663" cy="0"/>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cxnSp>
      <p:sp>
        <p:nvSpPr>
          <p:cNvPr id="184374" name="Oval 173"/>
          <p:cNvSpPr>
            <a:spLocks noChangeArrowheads="1"/>
          </p:cNvSpPr>
          <p:nvPr/>
        </p:nvSpPr>
        <p:spPr bwMode="invGray">
          <a:xfrm>
            <a:off x="2495551" y="2003822"/>
            <a:ext cx="80963" cy="60722"/>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lIns="91429" tIns="45714" rIns="91429" bIns="45714"/>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75" name="Oval 174"/>
          <p:cNvSpPr/>
          <p:nvPr/>
        </p:nvSpPr>
        <p:spPr bwMode="gray">
          <a:xfrm>
            <a:off x="2495551" y="2477691"/>
            <a:ext cx="80963" cy="60722"/>
          </a:xfrm>
          <a:prstGeom prst="ellipse">
            <a:avLst/>
          </a:prstGeom>
          <a:solidFill>
            <a:schemeClr val="accent3"/>
          </a:solidFill>
          <a:ln w="9525" cap="flat" cmpd="sng" algn="ctr">
            <a:noFill/>
            <a:prstDash val="solid"/>
            <a:round/>
            <a:headEnd type="none" w="med" len="med"/>
            <a:tailEnd type="none" w="med" len="med"/>
          </a:ln>
          <a:effectLst/>
        </p:spPr>
        <p:txBody>
          <a:bodyPr lIns="91429" tIns="45714" rIns="91429" bIns="45714"/>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184376" name="Oval 175"/>
          <p:cNvSpPr>
            <a:spLocks noChangeArrowheads="1"/>
          </p:cNvSpPr>
          <p:nvPr/>
        </p:nvSpPr>
        <p:spPr bwMode="gray">
          <a:xfrm>
            <a:off x="2495551" y="2235994"/>
            <a:ext cx="80963" cy="6072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9" tIns="45714" rIns="91429" bIns="45714"/>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grpSp>
        <p:nvGrpSpPr>
          <p:cNvPr id="4" name="Group 219"/>
          <p:cNvGrpSpPr>
            <a:grpSpLocks/>
          </p:cNvGrpSpPr>
          <p:nvPr/>
        </p:nvGrpSpPr>
        <p:grpSpPr bwMode="auto">
          <a:xfrm>
            <a:off x="1219201" y="2010966"/>
            <a:ext cx="5033963" cy="1600200"/>
            <a:chOff x="1219202" y="2681287"/>
            <a:chExt cx="5033962" cy="2133600"/>
          </a:xfrm>
        </p:grpSpPr>
        <p:sp>
          <p:nvSpPr>
            <p:cNvPr id="210" name="Oval 209"/>
            <p:cNvSpPr/>
            <p:nvPr/>
          </p:nvSpPr>
          <p:spPr bwMode="gray">
            <a:xfrm>
              <a:off x="1389065" y="3386137"/>
              <a:ext cx="80962" cy="80962"/>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178" name="Freeform 177"/>
            <p:cNvSpPr/>
            <p:nvPr/>
          </p:nvSpPr>
          <p:spPr bwMode="gray">
            <a:xfrm>
              <a:off x="1219202" y="2681287"/>
              <a:ext cx="5033962" cy="2133600"/>
            </a:xfrm>
            <a:custGeom>
              <a:avLst/>
              <a:gdLst>
                <a:gd name="connsiteX0" fmla="*/ 0 w 5033962"/>
                <a:gd name="connsiteY0" fmla="*/ 0 h 2133600"/>
                <a:gd name="connsiteX1" fmla="*/ 104775 w 5033962"/>
                <a:gd name="connsiteY1" fmla="*/ 0 h 2133600"/>
                <a:gd name="connsiteX2" fmla="*/ 104775 w 5033962"/>
                <a:gd name="connsiteY2" fmla="*/ 71437 h 2133600"/>
                <a:gd name="connsiteX3" fmla="*/ 138112 w 5033962"/>
                <a:gd name="connsiteY3" fmla="*/ 71437 h 2133600"/>
                <a:gd name="connsiteX4" fmla="*/ 138112 w 5033962"/>
                <a:gd name="connsiteY4" fmla="*/ 352425 h 2133600"/>
                <a:gd name="connsiteX5" fmla="*/ 152400 w 5033962"/>
                <a:gd name="connsiteY5" fmla="*/ 352425 h 2133600"/>
                <a:gd name="connsiteX6" fmla="*/ 147637 w 5033962"/>
                <a:gd name="connsiteY6" fmla="*/ 433387 h 2133600"/>
                <a:gd name="connsiteX7" fmla="*/ 161925 w 5033962"/>
                <a:gd name="connsiteY7" fmla="*/ 433387 h 2133600"/>
                <a:gd name="connsiteX8" fmla="*/ 157162 w 5033962"/>
                <a:gd name="connsiteY8" fmla="*/ 514350 h 2133600"/>
                <a:gd name="connsiteX9" fmla="*/ 185737 w 5033962"/>
                <a:gd name="connsiteY9" fmla="*/ 514350 h 2133600"/>
                <a:gd name="connsiteX10" fmla="*/ 185737 w 5033962"/>
                <a:gd name="connsiteY10" fmla="*/ 661987 h 2133600"/>
                <a:gd name="connsiteX11" fmla="*/ 204787 w 5033962"/>
                <a:gd name="connsiteY11" fmla="*/ 661987 h 2133600"/>
                <a:gd name="connsiteX12" fmla="*/ 209550 w 5033962"/>
                <a:gd name="connsiteY12" fmla="*/ 909637 h 2133600"/>
                <a:gd name="connsiteX13" fmla="*/ 257175 w 5033962"/>
                <a:gd name="connsiteY13" fmla="*/ 914400 h 2133600"/>
                <a:gd name="connsiteX14" fmla="*/ 252412 w 5033962"/>
                <a:gd name="connsiteY14" fmla="*/ 1004887 h 2133600"/>
                <a:gd name="connsiteX15" fmla="*/ 280987 w 5033962"/>
                <a:gd name="connsiteY15" fmla="*/ 1009650 h 2133600"/>
                <a:gd name="connsiteX16" fmla="*/ 280987 w 5033962"/>
                <a:gd name="connsiteY16" fmla="*/ 1081087 h 2133600"/>
                <a:gd name="connsiteX17" fmla="*/ 309562 w 5033962"/>
                <a:gd name="connsiteY17" fmla="*/ 1076325 h 2133600"/>
                <a:gd name="connsiteX18" fmla="*/ 309562 w 5033962"/>
                <a:gd name="connsiteY18" fmla="*/ 1304925 h 2133600"/>
                <a:gd name="connsiteX19" fmla="*/ 333375 w 5033962"/>
                <a:gd name="connsiteY19" fmla="*/ 1304925 h 2133600"/>
                <a:gd name="connsiteX20" fmla="*/ 333375 w 5033962"/>
                <a:gd name="connsiteY20" fmla="*/ 1352550 h 2133600"/>
                <a:gd name="connsiteX21" fmla="*/ 366712 w 5033962"/>
                <a:gd name="connsiteY21" fmla="*/ 1352550 h 2133600"/>
                <a:gd name="connsiteX22" fmla="*/ 361950 w 5033962"/>
                <a:gd name="connsiteY22" fmla="*/ 1414462 h 2133600"/>
                <a:gd name="connsiteX23" fmla="*/ 385762 w 5033962"/>
                <a:gd name="connsiteY23" fmla="*/ 1414462 h 2133600"/>
                <a:gd name="connsiteX24" fmla="*/ 385762 w 5033962"/>
                <a:gd name="connsiteY24" fmla="*/ 1538287 h 2133600"/>
                <a:gd name="connsiteX25" fmla="*/ 409575 w 5033962"/>
                <a:gd name="connsiteY25" fmla="*/ 1543050 h 2133600"/>
                <a:gd name="connsiteX26" fmla="*/ 409575 w 5033962"/>
                <a:gd name="connsiteY26" fmla="*/ 1638300 h 2133600"/>
                <a:gd name="connsiteX27" fmla="*/ 533400 w 5033962"/>
                <a:gd name="connsiteY27" fmla="*/ 1638300 h 2133600"/>
                <a:gd name="connsiteX28" fmla="*/ 533400 w 5033962"/>
                <a:gd name="connsiteY28" fmla="*/ 1724025 h 2133600"/>
                <a:gd name="connsiteX29" fmla="*/ 557212 w 5033962"/>
                <a:gd name="connsiteY29" fmla="*/ 1728787 h 2133600"/>
                <a:gd name="connsiteX30" fmla="*/ 561975 w 5033962"/>
                <a:gd name="connsiteY30" fmla="*/ 1776412 h 2133600"/>
                <a:gd name="connsiteX31" fmla="*/ 619125 w 5033962"/>
                <a:gd name="connsiteY31" fmla="*/ 1776412 h 2133600"/>
                <a:gd name="connsiteX32" fmla="*/ 619125 w 5033962"/>
                <a:gd name="connsiteY32" fmla="*/ 1852612 h 2133600"/>
                <a:gd name="connsiteX33" fmla="*/ 723900 w 5033962"/>
                <a:gd name="connsiteY33" fmla="*/ 1852612 h 2133600"/>
                <a:gd name="connsiteX34" fmla="*/ 728662 w 5033962"/>
                <a:gd name="connsiteY34" fmla="*/ 1919287 h 2133600"/>
                <a:gd name="connsiteX35" fmla="*/ 790575 w 5033962"/>
                <a:gd name="connsiteY35" fmla="*/ 1919287 h 2133600"/>
                <a:gd name="connsiteX36" fmla="*/ 790575 w 5033962"/>
                <a:gd name="connsiteY36" fmla="*/ 2076450 h 2133600"/>
                <a:gd name="connsiteX37" fmla="*/ 1257300 w 5033962"/>
                <a:gd name="connsiteY37" fmla="*/ 2076450 h 2133600"/>
                <a:gd name="connsiteX38" fmla="*/ 1257300 w 5033962"/>
                <a:gd name="connsiteY38" fmla="*/ 2133600 h 2133600"/>
                <a:gd name="connsiteX39" fmla="*/ 4705350 w 5033962"/>
                <a:gd name="connsiteY39" fmla="*/ 2128837 h 2133600"/>
                <a:gd name="connsiteX40" fmla="*/ 4881562 w 5033962"/>
                <a:gd name="connsiteY40" fmla="*/ 2128837 h 2133600"/>
                <a:gd name="connsiteX41" fmla="*/ 5033962 w 5033962"/>
                <a:gd name="connsiteY41" fmla="*/ 2128837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33962" h="2133600">
                  <a:moveTo>
                    <a:pt x="0" y="0"/>
                  </a:moveTo>
                  <a:lnTo>
                    <a:pt x="104775" y="0"/>
                  </a:lnTo>
                  <a:lnTo>
                    <a:pt x="104775" y="71437"/>
                  </a:lnTo>
                  <a:lnTo>
                    <a:pt x="138112" y="71437"/>
                  </a:lnTo>
                  <a:lnTo>
                    <a:pt x="138112" y="352425"/>
                  </a:lnTo>
                  <a:lnTo>
                    <a:pt x="152400" y="352425"/>
                  </a:lnTo>
                  <a:lnTo>
                    <a:pt x="147637" y="433387"/>
                  </a:lnTo>
                  <a:lnTo>
                    <a:pt x="161925" y="433387"/>
                  </a:lnTo>
                  <a:lnTo>
                    <a:pt x="157162" y="514350"/>
                  </a:lnTo>
                  <a:lnTo>
                    <a:pt x="185737" y="514350"/>
                  </a:lnTo>
                  <a:lnTo>
                    <a:pt x="185737" y="661987"/>
                  </a:lnTo>
                  <a:lnTo>
                    <a:pt x="204787" y="661987"/>
                  </a:lnTo>
                  <a:cubicBezTo>
                    <a:pt x="206375" y="744537"/>
                    <a:pt x="207962" y="827087"/>
                    <a:pt x="209550" y="909637"/>
                  </a:cubicBezTo>
                  <a:lnTo>
                    <a:pt x="257175" y="914400"/>
                  </a:lnTo>
                  <a:lnTo>
                    <a:pt x="252412" y="1004887"/>
                  </a:lnTo>
                  <a:lnTo>
                    <a:pt x="280987" y="1009650"/>
                  </a:lnTo>
                  <a:lnTo>
                    <a:pt x="280987" y="1081087"/>
                  </a:lnTo>
                  <a:lnTo>
                    <a:pt x="309562" y="1076325"/>
                  </a:lnTo>
                  <a:lnTo>
                    <a:pt x="309562" y="1304925"/>
                  </a:lnTo>
                  <a:lnTo>
                    <a:pt x="333375" y="1304925"/>
                  </a:lnTo>
                  <a:lnTo>
                    <a:pt x="333375" y="1352550"/>
                  </a:lnTo>
                  <a:lnTo>
                    <a:pt x="366712" y="1352550"/>
                  </a:lnTo>
                  <a:lnTo>
                    <a:pt x="361950" y="1414462"/>
                  </a:lnTo>
                  <a:lnTo>
                    <a:pt x="385762" y="1414462"/>
                  </a:lnTo>
                  <a:lnTo>
                    <a:pt x="385762" y="1538287"/>
                  </a:lnTo>
                  <a:lnTo>
                    <a:pt x="409575" y="1543050"/>
                  </a:lnTo>
                  <a:lnTo>
                    <a:pt x="409575" y="1638300"/>
                  </a:lnTo>
                  <a:lnTo>
                    <a:pt x="533400" y="1638300"/>
                  </a:lnTo>
                  <a:lnTo>
                    <a:pt x="533400" y="1724025"/>
                  </a:lnTo>
                  <a:lnTo>
                    <a:pt x="557212" y="1728787"/>
                  </a:lnTo>
                  <a:lnTo>
                    <a:pt x="561975" y="1776412"/>
                  </a:lnTo>
                  <a:lnTo>
                    <a:pt x="619125" y="1776412"/>
                  </a:lnTo>
                  <a:lnTo>
                    <a:pt x="619125" y="1852612"/>
                  </a:lnTo>
                  <a:lnTo>
                    <a:pt x="723900" y="1852612"/>
                  </a:lnTo>
                  <a:lnTo>
                    <a:pt x="728662" y="1919287"/>
                  </a:lnTo>
                  <a:lnTo>
                    <a:pt x="790575" y="1919287"/>
                  </a:lnTo>
                  <a:lnTo>
                    <a:pt x="790575" y="2076450"/>
                  </a:lnTo>
                  <a:lnTo>
                    <a:pt x="1257300" y="2076450"/>
                  </a:lnTo>
                  <a:lnTo>
                    <a:pt x="1257300" y="2133600"/>
                  </a:lnTo>
                  <a:lnTo>
                    <a:pt x="4705350" y="2128837"/>
                  </a:lnTo>
                  <a:lnTo>
                    <a:pt x="4881562" y="2128837"/>
                  </a:lnTo>
                  <a:lnTo>
                    <a:pt x="5033962" y="2128837"/>
                  </a:lnTo>
                </a:path>
              </a:pathLst>
            </a:custGeom>
            <a:noFill/>
            <a:ln w="28575" cap="flat" cmpd="sng" algn="ctr">
              <a:solidFill>
                <a:schemeClr val="accent3"/>
              </a:solidFill>
              <a:prstDash val="solid"/>
              <a:round/>
              <a:headEnd type="none" w="med" len="med"/>
              <a:tailEnd type="none" w="med" len="med"/>
            </a:ln>
            <a:effectLst/>
          </p:spPr>
          <p:txBody>
            <a:bodyPr anchor="ctr"/>
            <a:lstStyle/>
            <a:p>
              <a:pPr algn="ct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grpSp>
      <p:grpSp>
        <p:nvGrpSpPr>
          <p:cNvPr id="5" name="Group 217"/>
          <p:cNvGrpSpPr>
            <a:grpSpLocks/>
          </p:cNvGrpSpPr>
          <p:nvPr/>
        </p:nvGrpSpPr>
        <p:grpSpPr bwMode="auto">
          <a:xfrm>
            <a:off x="1195388" y="1975247"/>
            <a:ext cx="5072062" cy="1671638"/>
            <a:chOff x="1174752" y="2600325"/>
            <a:chExt cx="5072061" cy="2228851"/>
          </a:xfrm>
        </p:grpSpPr>
        <p:sp>
          <p:nvSpPr>
            <p:cNvPr id="179" name="Oval 178"/>
            <p:cNvSpPr/>
            <p:nvPr/>
          </p:nvSpPr>
          <p:spPr bwMode="auto">
            <a:xfrm>
              <a:off x="6165851" y="4738688"/>
              <a:ext cx="80962" cy="80963"/>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180" name="Oval 179"/>
            <p:cNvSpPr/>
            <p:nvPr/>
          </p:nvSpPr>
          <p:spPr bwMode="auto">
            <a:xfrm>
              <a:off x="5746751" y="4738688"/>
              <a:ext cx="80962" cy="80963"/>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181" name="Oval 180"/>
            <p:cNvSpPr/>
            <p:nvPr/>
          </p:nvSpPr>
          <p:spPr bwMode="auto">
            <a:xfrm>
              <a:off x="5570538" y="4748213"/>
              <a:ext cx="80963" cy="80963"/>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182" name="Oval 181"/>
            <p:cNvSpPr/>
            <p:nvPr/>
          </p:nvSpPr>
          <p:spPr bwMode="auto">
            <a:xfrm>
              <a:off x="5522913" y="4748213"/>
              <a:ext cx="80963" cy="80963"/>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183" name="Oval 182"/>
            <p:cNvSpPr/>
            <p:nvPr/>
          </p:nvSpPr>
          <p:spPr bwMode="auto">
            <a:xfrm>
              <a:off x="5141913" y="4738688"/>
              <a:ext cx="80963" cy="80963"/>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184" name="Oval 183"/>
            <p:cNvSpPr/>
            <p:nvPr/>
          </p:nvSpPr>
          <p:spPr bwMode="auto">
            <a:xfrm>
              <a:off x="4875213" y="4743451"/>
              <a:ext cx="80963" cy="80962"/>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185" name="Oval 184"/>
            <p:cNvSpPr/>
            <p:nvPr/>
          </p:nvSpPr>
          <p:spPr bwMode="auto">
            <a:xfrm>
              <a:off x="4727576" y="4748213"/>
              <a:ext cx="80962" cy="80963"/>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186" name="Oval 185"/>
            <p:cNvSpPr/>
            <p:nvPr/>
          </p:nvSpPr>
          <p:spPr bwMode="auto">
            <a:xfrm>
              <a:off x="4341813" y="4748213"/>
              <a:ext cx="80963" cy="80963"/>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187" name="Oval 186"/>
            <p:cNvSpPr/>
            <p:nvPr/>
          </p:nvSpPr>
          <p:spPr bwMode="auto">
            <a:xfrm>
              <a:off x="3984626" y="4748213"/>
              <a:ext cx="80962" cy="80963"/>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188" name="Oval 187"/>
            <p:cNvSpPr/>
            <p:nvPr/>
          </p:nvSpPr>
          <p:spPr bwMode="auto">
            <a:xfrm>
              <a:off x="3884613" y="4743451"/>
              <a:ext cx="80963" cy="80962"/>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189" name="Oval 188"/>
            <p:cNvSpPr/>
            <p:nvPr/>
          </p:nvSpPr>
          <p:spPr bwMode="auto">
            <a:xfrm>
              <a:off x="3598864" y="4748213"/>
              <a:ext cx="80963" cy="80963"/>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190" name="Oval 189"/>
            <p:cNvSpPr/>
            <p:nvPr/>
          </p:nvSpPr>
          <p:spPr bwMode="auto">
            <a:xfrm>
              <a:off x="2903539" y="4748213"/>
              <a:ext cx="80963" cy="80963"/>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191" name="Oval 190"/>
            <p:cNvSpPr/>
            <p:nvPr/>
          </p:nvSpPr>
          <p:spPr bwMode="auto">
            <a:xfrm>
              <a:off x="2403477" y="4748213"/>
              <a:ext cx="80962" cy="80963"/>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192" name="Oval 191"/>
            <p:cNvSpPr/>
            <p:nvPr/>
          </p:nvSpPr>
          <p:spPr bwMode="auto">
            <a:xfrm>
              <a:off x="1941514" y="4676776"/>
              <a:ext cx="80963" cy="80962"/>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193" name="Oval 192"/>
            <p:cNvSpPr/>
            <p:nvPr/>
          </p:nvSpPr>
          <p:spPr bwMode="auto">
            <a:xfrm>
              <a:off x="1941514" y="4595813"/>
              <a:ext cx="80963" cy="80963"/>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194" name="Oval 193"/>
            <p:cNvSpPr/>
            <p:nvPr/>
          </p:nvSpPr>
          <p:spPr bwMode="auto">
            <a:xfrm>
              <a:off x="1889127" y="4519613"/>
              <a:ext cx="80962" cy="80963"/>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195" name="Oval 194"/>
            <p:cNvSpPr/>
            <p:nvPr/>
          </p:nvSpPr>
          <p:spPr bwMode="auto">
            <a:xfrm>
              <a:off x="1779589" y="4448176"/>
              <a:ext cx="80963" cy="80962"/>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196" name="Oval 195"/>
            <p:cNvSpPr/>
            <p:nvPr/>
          </p:nvSpPr>
          <p:spPr bwMode="auto">
            <a:xfrm>
              <a:off x="1722439" y="4367213"/>
              <a:ext cx="80963" cy="80963"/>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197" name="Oval 196"/>
            <p:cNvSpPr/>
            <p:nvPr/>
          </p:nvSpPr>
          <p:spPr bwMode="auto">
            <a:xfrm>
              <a:off x="1698627" y="4310063"/>
              <a:ext cx="80962" cy="80963"/>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198" name="Oval 197"/>
            <p:cNvSpPr/>
            <p:nvPr/>
          </p:nvSpPr>
          <p:spPr bwMode="auto">
            <a:xfrm>
              <a:off x="1570039" y="4243388"/>
              <a:ext cx="80963" cy="80963"/>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199" name="Oval 198"/>
            <p:cNvSpPr/>
            <p:nvPr/>
          </p:nvSpPr>
          <p:spPr bwMode="auto">
            <a:xfrm>
              <a:off x="1555752" y="4162426"/>
              <a:ext cx="80962" cy="80962"/>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200" name="Oval 199"/>
            <p:cNvSpPr/>
            <p:nvPr/>
          </p:nvSpPr>
          <p:spPr bwMode="auto">
            <a:xfrm>
              <a:off x="1536702" y="4086226"/>
              <a:ext cx="80962" cy="80962"/>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None/>
                <a:defRPr/>
              </a:pPr>
              <a:endParaRPr lang="en-US" b="1" dirty="0">
                <a:solidFill>
                  <a:srgbClr val="FFFFFF"/>
                </a:solidFill>
                <a:latin typeface="Arial" charset="0"/>
                <a:ea typeface="ＭＳ Ｐゴシック" charset="0"/>
                <a:cs typeface="ＭＳ Ｐゴシック" charset="0"/>
              </a:endParaRPr>
            </a:p>
          </p:txBody>
        </p:sp>
        <p:sp>
          <p:nvSpPr>
            <p:cNvPr id="201" name="Oval 200"/>
            <p:cNvSpPr/>
            <p:nvPr/>
          </p:nvSpPr>
          <p:spPr bwMode="auto">
            <a:xfrm>
              <a:off x="1531939" y="4014788"/>
              <a:ext cx="80963" cy="80963"/>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None/>
                <a:defRPr/>
              </a:pPr>
              <a:endParaRPr lang="en-US" b="1" dirty="0">
                <a:solidFill>
                  <a:srgbClr val="FFFFFF"/>
                </a:solidFill>
                <a:latin typeface="Arial" charset="0"/>
                <a:ea typeface="ＭＳ Ｐゴシック" charset="0"/>
                <a:cs typeface="ＭＳ Ｐゴシック" charset="0"/>
              </a:endParaRPr>
            </a:p>
          </p:txBody>
        </p:sp>
        <p:sp>
          <p:nvSpPr>
            <p:cNvPr id="202" name="Oval 201"/>
            <p:cNvSpPr/>
            <p:nvPr/>
          </p:nvSpPr>
          <p:spPr bwMode="auto">
            <a:xfrm>
              <a:off x="1493839" y="3943351"/>
              <a:ext cx="80963" cy="80962"/>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None/>
                <a:defRPr/>
              </a:pPr>
              <a:endParaRPr lang="en-US" b="1" dirty="0">
                <a:solidFill>
                  <a:srgbClr val="FFFFFF"/>
                </a:solidFill>
                <a:latin typeface="Arial" charset="0"/>
                <a:ea typeface="ＭＳ Ｐゴシック" charset="0"/>
                <a:cs typeface="ＭＳ Ｐゴシック" charset="0"/>
              </a:endParaRPr>
            </a:p>
          </p:txBody>
        </p:sp>
        <p:sp>
          <p:nvSpPr>
            <p:cNvPr id="203" name="Oval 202"/>
            <p:cNvSpPr/>
            <p:nvPr/>
          </p:nvSpPr>
          <p:spPr bwMode="auto">
            <a:xfrm>
              <a:off x="1460502" y="3867151"/>
              <a:ext cx="80962" cy="80962"/>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205" name="Oval 204"/>
            <p:cNvSpPr/>
            <p:nvPr/>
          </p:nvSpPr>
          <p:spPr bwMode="auto">
            <a:xfrm>
              <a:off x="1460502" y="3733801"/>
              <a:ext cx="80962" cy="80962"/>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206" name="Oval 205"/>
            <p:cNvSpPr/>
            <p:nvPr/>
          </p:nvSpPr>
          <p:spPr bwMode="auto">
            <a:xfrm>
              <a:off x="1455739" y="3810001"/>
              <a:ext cx="80963" cy="80962"/>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207" name="Oval 206"/>
            <p:cNvSpPr/>
            <p:nvPr/>
          </p:nvSpPr>
          <p:spPr bwMode="auto">
            <a:xfrm>
              <a:off x="1441452" y="3662362"/>
              <a:ext cx="80962" cy="80963"/>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208" name="Oval 207"/>
            <p:cNvSpPr/>
            <p:nvPr/>
          </p:nvSpPr>
          <p:spPr bwMode="auto">
            <a:xfrm>
              <a:off x="1370014" y="3519487"/>
              <a:ext cx="80963" cy="80963"/>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209" name="Oval 208"/>
            <p:cNvSpPr/>
            <p:nvPr/>
          </p:nvSpPr>
          <p:spPr bwMode="auto">
            <a:xfrm>
              <a:off x="1365252" y="3448050"/>
              <a:ext cx="80962" cy="80962"/>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212" name="Oval 211"/>
            <p:cNvSpPr/>
            <p:nvPr/>
          </p:nvSpPr>
          <p:spPr bwMode="auto">
            <a:xfrm>
              <a:off x="1336677" y="3257550"/>
              <a:ext cx="80962" cy="80962"/>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213" name="Oval 212"/>
            <p:cNvSpPr/>
            <p:nvPr/>
          </p:nvSpPr>
          <p:spPr bwMode="auto">
            <a:xfrm>
              <a:off x="1331914" y="3167062"/>
              <a:ext cx="80963" cy="80963"/>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214" name="Oval 213"/>
            <p:cNvSpPr/>
            <p:nvPr/>
          </p:nvSpPr>
          <p:spPr bwMode="auto">
            <a:xfrm>
              <a:off x="1327152" y="3095625"/>
              <a:ext cx="80962" cy="80962"/>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None/>
                <a:defRPr/>
              </a:pPr>
              <a:endParaRPr lang="en-US" b="1" dirty="0">
                <a:solidFill>
                  <a:srgbClr val="FFFFFF"/>
                </a:solidFill>
                <a:latin typeface="Arial" charset="0"/>
                <a:ea typeface="ＭＳ Ｐゴシック" charset="0"/>
                <a:cs typeface="ＭＳ Ｐゴシック" charset="0"/>
              </a:endParaRPr>
            </a:p>
          </p:txBody>
        </p:sp>
        <p:sp>
          <p:nvSpPr>
            <p:cNvPr id="215" name="Oval 214"/>
            <p:cNvSpPr/>
            <p:nvPr/>
          </p:nvSpPr>
          <p:spPr bwMode="auto">
            <a:xfrm>
              <a:off x="1298577" y="3048000"/>
              <a:ext cx="80962" cy="80962"/>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None/>
                <a:defRPr/>
              </a:pPr>
              <a:endParaRPr lang="en-US" b="1" dirty="0">
                <a:solidFill>
                  <a:srgbClr val="FFFFFF"/>
                </a:solidFill>
                <a:latin typeface="Arial" charset="0"/>
                <a:ea typeface="ＭＳ Ｐゴシック" charset="0"/>
                <a:cs typeface="ＭＳ Ｐゴシック" charset="0"/>
              </a:endParaRPr>
            </a:p>
          </p:txBody>
        </p:sp>
        <p:sp>
          <p:nvSpPr>
            <p:cNvPr id="216" name="Oval 215"/>
            <p:cNvSpPr/>
            <p:nvPr/>
          </p:nvSpPr>
          <p:spPr bwMode="auto">
            <a:xfrm>
              <a:off x="1289052" y="2952750"/>
              <a:ext cx="80962" cy="80962"/>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sp>
          <p:nvSpPr>
            <p:cNvPr id="217" name="Oval 216"/>
            <p:cNvSpPr/>
            <p:nvPr/>
          </p:nvSpPr>
          <p:spPr bwMode="auto">
            <a:xfrm>
              <a:off x="1174752" y="2600325"/>
              <a:ext cx="80962" cy="80962"/>
            </a:xfrm>
            <a:prstGeom prst="ellipse">
              <a:avLst/>
            </a:prstGeom>
            <a:solidFill>
              <a:schemeClr val="accent3"/>
            </a:soli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8B3D9A"/>
                </a:buClr>
                <a:buFont typeface="Arial" charset="0"/>
                <a:buChar char="•"/>
                <a:defRPr/>
              </a:pPr>
              <a:endParaRPr lang="en-US" b="1" dirty="0">
                <a:solidFill>
                  <a:srgbClr val="FFFFFF"/>
                </a:solidFill>
                <a:latin typeface="Arial" charset="0"/>
                <a:ea typeface="ＭＳ Ｐゴシック" charset="0"/>
                <a:cs typeface="ＭＳ Ｐゴシック" charset="0"/>
              </a:endParaRPr>
            </a:p>
          </p:txBody>
        </p:sp>
      </p:grpSp>
      <p:grpSp>
        <p:nvGrpSpPr>
          <p:cNvPr id="6" name="Group 237"/>
          <p:cNvGrpSpPr>
            <a:grpSpLocks/>
          </p:cNvGrpSpPr>
          <p:nvPr/>
        </p:nvGrpSpPr>
        <p:grpSpPr bwMode="auto">
          <a:xfrm>
            <a:off x="1217613" y="2085975"/>
            <a:ext cx="704850" cy="1796653"/>
            <a:chOff x="1222376" y="2705100"/>
            <a:chExt cx="704849" cy="2476500"/>
          </a:xfrm>
        </p:grpSpPr>
        <p:sp>
          <p:nvSpPr>
            <p:cNvPr id="184382" name="Oval 132"/>
            <p:cNvSpPr>
              <a:spLocks noChangeArrowheads="1"/>
            </p:cNvSpPr>
            <p:nvPr/>
          </p:nvSpPr>
          <p:spPr bwMode="auto">
            <a:xfrm>
              <a:off x="1513300" y="4323955"/>
              <a:ext cx="372381" cy="640532"/>
            </a:xfrm>
            <a:prstGeom prst="ellipse">
              <a:avLst/>
            </a:prstGeom>
            <a:solidFill>
              <a:schemeClr val="accent1"/>
            </a:solidFill>
            <a:ln w="9525">
              <a:solidFill>
                <a:schemeClr val="bg1"/>
              </a:solidFill>
              <a:round/>
              <a:headEnd/>
              <a:tailEnd/>
            </a:ln>
          </p:spPr>
          <p:txBody>
            <a:bodyPr wrap="none" anchor="ctr">
              <a:spAutoFit/>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84383" name="Oval 220"/>
            <p:cNvSpPr>
              <a:spLocks noChangeArrowheads="1"/>
            </p:cNvSpPr>
            <p:nvPr/>
          </p:nvSpPr>
          <p:spPr bwMode="auto">
            <a:xfrm>
              <a:off x="1846263" y="5100638"/>
              <a:ext cx="80962" cy="8096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84384" name="Oval 222"/>
            <p:cNvSpPr>
              <a:spLocks noChangeArrowheads="1"/>
            </p:cNvSpPr>
            <p:nvPr/>
          </p:nvSpPr>
          <p:spPr bwMode="auto">
            <a:xfrm>
              <a:off x="1717675" y="4976812"/>
              <a:ext cx="80962" cy="8096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84385" name="Oval 223"/>
            <p:cNvSpPr>
              <a:spLocks noChangeArrowheads="1"/>
            </p:cNvSpPr>
            <p:nvPr/>
          </p:nvSpPr>
          <p:spPr bwMode="auto">
            <a:xfrm>
              <a:off x="1655763" y="4857750"/>
              <a:ext cx="80962" cy="8096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84386" name="Oval 224"/>
            <p:cNvSpPr>
              <a:spLocks noChangeArrowheads="1"/>
            </p:cNvSpPr>
            <p:nvPr/>
          </p:nvSpPr>
          <p:spPr bwMode="auto">
            <a:xfrm>
              <a:off x="1517650" y="4705349"/>
              <a:ext cx="80962" cy="8096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84387" name="Oval 225"/>
            <p:cNvSpPr>
              <a:spLocks noChangeArrowheads="1"/>
            </p:cNvSpPr>
            <p:nvPr/>
          </p:nvSpPr>
          <p:spPr bwMode="auto">
            <a:xfrm>
              <a:off x="1479551" y="4595813"/>
              <a:ext cx="80962" cy="8096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84388" name="Oval 226"/>
            <p:cNvSpPr>
              <a:spLocks noChangeArrowheads="1"/>
            </p:cNvSpPr>
            <p:nvPr/>
          </p:nvSpPr>
          <p:spPr bwMode="auto">
            <a:xfrm>
              <a:off x="1450975" y="4467225"/>
              <a:ext cx="80962" cy="8096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84389" name="Oval 227"/>
            <p:cNvSpPr>
              <a:spLocks noChangeArrowheads="1"/>
            </p:cNvSpPr>
            <p:nvPr/>
          </p:nvSpPr>
          <p:spPr bwMode="auto">
            <a:xfrm>
              <a:off x="1412876" y="4343401"/>
              <a:ext cx="80962" cy="8096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84390" name="Oval 228"/>
            <p:cNvSpPr>
              <a:spLocks noChangeArrowheads="1"/>
            </p:cNvSpPr>
            <p:nvPr/>
          </p:nvSpPr>
          <p:spPr bwMode="auto">
            <a:xfrm>
              <a:off x="1412875" y="4229101"/>
              <a:ext cx="80962" cy="8096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84391" name="Oval 229"/>
            <p:cNvSpPr>
              <a:spLocks noChangeArrowheads="1"/>
            </p:cNvSpPr>
            <p:nvPr/>
          </p:nvSpPr>
          <p:spPr bwMode="auto">
            <a:xfrm>
              <a:off x="1384301" y="4114800"/>
              <a:ext cx="80962" cy="8096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84392" name="Oval 230"/>
            <p:cNvSpPr>
              <a:spLocks noChangeArrowheads="1"/>
            </p:cNvSpPr>
            <p:nvPr/>
          </p:nvSpPr>
          <p:spPr bwMode="auto">
            <a:xfrm>
              <a:off x="1331913" y="3995738"/>
              <a:ext cx="80962" cy="8096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84393" name="Oval 231"/>
            <p:cNvSpPr>
              <a:spLocks noChangeArrowheads="1"/>
            </p:cNvSpPr>
            <p:nvPr/>
          </p:nvSpPr>
          <p:spPr bwMode="auto">
            <a:xfrm>
              <a:off x="1284288" y="3895725"/>
              <a:ext cx="80962" cy="8096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84394" name="Oval 232"/>
            <p:cNvSpPr>
              <a:spLocks noChangeArrowheads="1"/>
            </p:cNvSpPr>
            <p:nvPr/>
          </p:nvSpPr>
          <p:spPr bwMode="auto">
            <a:xfrm>
              <a:off x="1293813" y="3776663"/>
              <a:ext cx="80962" cy="8096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None/>
              </a:pPr>
              <a:endParaRPr lang="en-GB" b="1" smtClean="0">
                <a:solidFill>
                  <a:srgbClr val="FFFFFF"/>
                </a:solidFill>
                <a:latin typeface="Arial" charset="0"/>
                <a:ea typeface="ＭＳ Ｐゴシック" charset="0"/>
                <a:cs typeface="ＭＳ Ｐゴシック" charset="0"/>
              </a:endParaRPr>
            </a:p>
          </p:txBody>
        </p:sp>
        <p:sp>
          <p:nvSpPr>
            <p:cNvPr id="184395" name="Oval 233"/>
            <p:cNvSpPr>
              <a:spLocks noChangeArrowheads="1"/>
            </p:cNvSpPr>
            <p:nvPr/>
          </p:nvSpPr>
          <p:spPr bwMode="auto">
            <a:xfrm>
              <a:off x="1289050" y="3624262"/>
              <a:ext cx="80962" cy="8096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84396" name="Oval 234"/>
            <p:cNvSpPr>
              <a:spLocks noChangeArrowheads="1"/>
            </p:cNvSpPr>
            <p:nvPr/>
          </p:nvSpPr>
          <p:spPr bwMode="auto">
            <a:xfrm>
              <a:off x="1289050" y="3514725"/>
              <a:ext cx="80962" cy="8096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84397" name="Oval 235"/>
            <p:cNvSpPr>
              <a:spLocks noChangeArrowheads="1"/>
            </p:cNvSpPr>
            <p:nvPr/>
          </p:nvSpPr>
          <p:spPr bwMode="auto">
            <a:xfrm>
              <a:off x="1274763" y="3205163"/>
              <a:ext cx="80962" cy="8096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sp>
          <p:nvSpPr>
            <p:cNvPr id="184398" name="Oval 236"/>
            <p:cNvSpPr>
              <a:spLocks noChangeArrowheads="1"/>
            </p:cNvSpPr>
            <p:nvPr/>
          </p:nvSpPr>
          <p:spPr bwMode="auto">
            <a:xfrm>
              <a:off x="1222376" y="2705100"/>
              <a:ext cx="80962" cy="8096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lnSpc>
                  <a:spcPct val="90000"/>
                </a:lnSpc>
                <a:spcBef>
                  <a:spcPct val="35000"/>
                </a:spcBef>
                <a:spcAft>
                  <a:spcPct val="25000"/>
                </a:spcAft>
                <a:buClr>
                  <a:srgbClr val="8B3D9A"/>
                </a:buClr>
                <a:buFont typeface="Arial" charset="0"/>
                <a:buChar char="•"/>
              </a:pPr>
              <a:endParaRPr lang="en-GB" b="1" smtClean="0">
                <a:solidFill>
                  <a:srgbClr val="FFFFFF"/>
                </a:solidFill>
                <a:latin typeface="Arial" charset="0"/>
                <a:ea typeface="ＭＳ Ｐゴシック" charset="0"/>
                <a:cs typeface="ＭＳ Ｐゴシック" charset="0"/>
              </a:endParaRPr>
            </a:p>
          </p:txBody>
        </p:sp>
      </p:grpSp>
      <p:sp>
        <p:nvSpPr>
          <p:cNvPr id="184380" name="Freeform 238"/>
          <p:cNvSpPr>
            <a:spLocks/>
          </p:cNvSpPr>
          <p:nvPr/>
        </p:nvSpPr>
        <p:spPr bwMode="gray">
          <a:xfrm>
            <a:off x="1204914" y="1978819"/>
            <a:ext cx="4600575" cy="2093119"/>
          </a:xfrm>
          <a:custGeom>
            <a:avLst/>
            <a:gdLst>
              <a:gd name="T0" fmla="*/ 0 w 4600575"/>
              <a:gd name="T1" fmla="*/ 0 h 2790825"/>
              <a:gd name="T2" fmla="*/ 80962 w 4600575"/>
              <a:gd name="T3" fmla="*/ 0 h 2790825"/>
              <a:gd name="T4" fmla="*/ 80962 w 4600575"/>
              <a:gd name="T5" fmla="*/ 595312 h 2790825"/>
              <a:gd name="T6" fmla="*/ 123825 w 4600575"/>
              <a:gd name="T7" fmla="*/ 595312 h 2790825"/>
              <a:gd name="T8" fmla="*/ 123825 w 4600575"/>
              <a:gd name="T9" fmla="*/ 1428767 h 2790825"/>
              <a:gd name="T10" fmla="*/ 238125 w 4600575"/>
              <a:gd name="T11" fmla="*/ 1428767 h 2790825"/>
              <a:gd name="T12" fmla="*/ 238125 w 4600575"/>
              <a:gd name="T13" fmla="*/ 1666892 h 2790825"/>
              <a:gd name="T14" fmla="*/ 271462 w 4600575"/>
              <a:gd name="T15" fmla="*/ 1666892 h 2790825"/>
              <a:gd name="T16" fmla="*/ 271462 w 4600575"/>
              <a:gd name="T17" fmla="*/ 1785954 h 2790825"/>
              <a:gd name="T18" fmla="*/ 271462 w 4600575"/>
              <a:gd name="T19" fmla="*/ 1785954 h 2790825"/>
              <a:gd name="T20" fmla="*/ 309562 w 4600575"/>
              <a:gd name="T21" fmla="*/ 1781192 h 2790825"/>
              <a:gd name="T22" fmla="*/ 304800 w 4600575"/>
              <a:gd name="T23" fmla="*/ 1909779 h 2790825"/>
              <a:gd name="T24" fmla="*/ 347662 w 4600575"/>
              <a:gd name="T25" fmla="*/ 1914542 h 2790825"/>
              <a:gd name="T26" fmla="*/ 342900 w 4600575"/>
              <a:gd name="T27" fmla="*/ 2057417 h 2790825"/>
              <a:gd name="T28" fmla="*/ 376237 w 4600575"/>
              <a:gd name="T29" fmla="*/ 2062179 h 2790825"/>
              <a:gd name="T30" fmla="*/ 376237 w 4600575"/>
              <a:gd name="T31" fmla="*/ 2143125 h 2790825"/>
              <a:gd name="T32" fmla="*/ 500062 w 4600575"/>
              <a:gd name="T33" fmla="*/ 2138363 h 2790825"/>
              <a:gd name="T34" fmla="*/ 500062 w 4600575"/>
              <a:gd name="T35" fmla="*/ 2271713 h 2790825"/>
              <a:gd name="T36" fmla="*/ 585787 w 4600575"/>
              <a:gd name="T37" fmla="*/ 2271713 h 2790825"/>
              <a:gd name="T38" fmla="*/ 590550 w 4600575"/>
              <a:gd name="T39" fmla="*/ 2400301 h 2790825"/>
              <a:gd name="T40" fmla="*/ 685800 w 4600575"/>
              <a:gd name="T41" fmla="*/ 2395537 h 2790825"/>
              <a:gd name="T42" fmla="*/ 681037 w 4600575"/>
              <a:gd name="T43" fmla="*/ 2519363 h 2790825"/>
              <a:gd name="T44" fmla="*/ 738187 w 4600575"/>
              <a:gd name="T45" fmla="*/ 2519363 h 2790825"/>
              <a:gd name="T46" fmla="*/ 738187 w 4600575"/>
              <a:gd name="T47" fmla="*/ 2667001 h 2790825"/>
              <a:gd name="T48" fmla="*/ 1219217 w 4600575"/>
              <a:gd name="T49" fmla="*/ 2667001 h 2790825"/>
              <a:gd name="T50" fmla="*/ 1223979 w 4600575"/>
              <a:gd name="T51" fmla="*/ 2790825 h 2790825"/>
              <a:gd name="T52" fmla="*/ 4600575 w 4600575"/>
              <a:gd name="T53" fmla="*/ 2790825 h 27908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600575"/>
              <a:gd name="T82" fmla="*/ 0 h 2790825"/>
              <a:gd name="T83" fmla="*/ 4600575 w 4600575"/>
              <a:gd name="T84" fmla="*/ 2790825 h 27908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600575" h="2790825">
                <a:moveTo>
                  <a:pt x="0" y="0"/>
                </a:moveTo>
                <a:lnTo>
                  <a:pt x="80962" y="0"/>
                </a:lnTo>
                <a:lnTo>
                  <a:pt x="80962" y="595312"/>
                </a:lnTo>
                <a:lnTo>
                  <a:pt x="123825" y="595312"/>
                </a:lnTo>
                <a:lnTo>
                  <a:pt x="123825" y="1428750"/>
                </a:lnTo>
                <a:lnTo>
                  <a:pt x="238125" y="1428750"/>
                </a:lnTo>
                <a:lnTo>
                  <a:pt x="238125" y="1666875"/>
                </a:lnTo>
                <a:lnTo>
                  <a:pt x="271462" y="1666875"/>
                </a:lnTo>
                <a:lnTo>
                  <a:pt x="271462" y="1785937"/>
                </a:lnTo>
                <a:lnTo>
                  <a:pt x="309562" y="1781175"/>
                </a:lnTo>
                <a:lnTo>
                  <a:pt x="304800" y="1909762"/>
                </a:lnTo>
                <a:lnTo>
                  <a:pt x="347662" y="1914525"/>
                </a:lnTo>
                <a:lnTo>
                  <a:pt x="342900" y="2057400"/>
                </a:lnTo>
                <a:lnTo>
                  <a:pt x="376237" y="2062162"/>
                </a:lnTo>
                <a:lnTo>
                  <a:pt x="376237" y="2143125"/>
                </a:lnTo>
                <a:lnTo>
                  <a:pt x="500062" y="2138362"/>
                </a:lnTo>
                <a:lnTo>
                  <a:pt x="500062" y="2271712"/>
                </a:lnTo>
                <a:lnTo>
                  <a:pt x="585787" y="2271712"/>
                </a:lnTo>
                <a:lnTo>
                  <a:pt x="590550" y="2400300"/>
                </a:lnTo>
                <a:lnTo>
                  <a:pt x="685800" y="2395537"/>
                </a:lnTo>
                <a:lnTo>
                  <a:pt x="681037" y="2519362"/>
                </a:lnTo>
                <a:lnTo>
                  <a:pt x="738187" y="2519362"/>
                </a:lnTo>
                <a:lnTo>
                  <a:pt x="738187" y="2667000"/>
                </a:lnTo>
                <a:lnTo>
                  <a:pt x="1219200" y="2667000"/>
                </a:lnTo>
                <a:lnTo>
                  <a:pt x="1223962" y="2790825"/>
                </a:lnTo>
                <a:lnTo>
                  <a:pt x="4600575" y="2790825"/>
                </a:lnTo>
              </a:path>
            </a:pathLst>
          </a:custGeom>
          <a:noFill/>
          <a:ln w="28575">
            <a:solidFill>
              <a:schemeClr val="accent1"/>
            </a:solidFill>
            <a:prstDash val="dash"/>
            <a:round/>
            <a:headEnd/>
            <a:tailEnd/>
          </a:ln>
          <a:extLst>
            <a:ext uri="{909E8E84-426E-40dd-AFC4-6F175D3DCCD1}">
              <a14:hiddenFill xmlns:a14="http://schemas.microsoft.com/office/drawing/2010/main" xmlns="">
                <a:solidFill>
                  <a:srgbClr val="FFFFFF"/>
                </a:solidFill>
              </a14:hiddenFill>
            </a:ext>
          </a:extLst>
        </p:spPr>
        <p:txBody>
          <a:bodyPr lIns="91429" tIns="45714" rIns="91429" bIns="45714" anchor="ctr"/>
          <a:lstStyle/>
          <a:p>
            <a:pPr defTabSz="914400" eaLnBrk="0" fontAlgn="base" hangingPunct="0">
              <a:spcBef>
                <a:spcPct val="0"/>
              </a:spcBef>
              <a:spcAft>
                <a:spcPct val="0"/>
              </a:spcAft>
            </a:pPr>
            <a:endParaRPr lang="en-US" b="1" smtClean="0">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4077017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ICLIO power point template">
  <a:themeElements>
    <a:clrScheme name="ICLIO Colors">
      <a:dk1>
        <a:srgbClr val="000000"/>
      </a:dk1>
      <a:lt1>
        <a:sysClr val="window" lastClr="FFFFFF"/>
      </a:lt1>
      <a:dk2>
        <a:srgbClr val="6FCCFF"/>
      </a:dk2>
      <a:lt2>
        <a:srgbClr val="243B55"/>
      </a:lt2>
      <a:accent1>
        <a:srgbClr val="486588"/>
      </a:accent1>
      <a:accent2>
        <a:srgbClr val="B2C9DB"/>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ICLIO power point template</Template>
  <TotalTime>118</TotalTime>
  <Words>2807</Words>
  <Application>Microsoft Office PowerPoint</Application>
  <PresentationFormat>On-screen Show (16:9)</PresentationFormat>
  <Paragraphs>524</Paragraphs>
  <Slides>37</Slides>
  <Notes>18</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ICLIO power point template</vt:lpstr>
      <vt:lpstr>Immunotherapy for High-Risk and Metastatic Melanoma  </vt:lpstr>
      <vt:lpstr>Financial Disclosures</vt:lpstr>
      <vt:lpstr>Off-Label Use Disclosures</vt:lpstr>
      <vt:lpstr>Therapeutic Targets in Metastatic Melanoma</vt:lpstr>
      <vt:lpstr>Relevance of Immunotherapy for the Treatment of Melanoma </vt:lpstr>
      <vt:lpstr>Select Ongoing Phase III Adjuvant Therapy Trials in Melanoma</vt:lpstr>
      <vt:lpstr>Interleukin-2: Immunologic Background</vt:lpstr>
      <vt:lpstr>Slide 8</vt:lpstr>
      <vt:lpstr>High-Dose IL-2 Therapy</vt:lpstr>
      <vt:lpstr>Newer Immunotherapies for Advanced Melanoma: Checkpoint Blockade</vt:lpstr>
      <vt:lpstr>CTLA-4 and PD-1/L1 Checkpoint Blockade for Cancer Treatment </vt:lpstr>
      <vt:lpstr>Improved Survival With Ipilimumab</vt:lpstr>
      <vt:lpstr>Future Directions in Immunotherapy:  Anti PD-1/PD-L1 antibodies New Combinations </vt:lpstr>
      <vt:lpstr>Induced Expression of PD-L1 (B7-H1) on Melanoma Cells by Infiltrating T Cells </vt:lpstr>
      <vt:lpstr>Clinical Activity of MK-3475 in a Patient With Metastatic Desmoplastic Melanoma</vt:lpstr>
      <vt:lpstr>CTL Infiltrates in Regressing Metastatic Melanoma Lesion After MK-3475 Treatment</vt:lpstr>
      <vt:lpstr>Activity of Anti-PD-1/PD-L1 in Patients With Advanced Melanoma</vt:lpstr>
      <vt:lpstr>Slide 18</vt:lpstr>
      <vt:lpstr>Slide 19</vt:lpstr>
      <vt:lpstr>Slide 20</vt:lpstr>
      <vt:lpstr>Slide 21</vt:lpstr>
      <vt:lpstr>Slide 4</vt:lpstr>
      <vt:lpstr>Phase II CA209-069: Study Design</vt:lpstr>
      <vt:lpstr>Time to and Durability of Response(All Randomized Responders)</vt:lpstr>
      <vt:lpstr>ORR in Patient Subgroups</vt:lpstr>
      <vt:lpstr>PFS in All Randomized Patients</vt:lpstr>
      <vt:lpstr>Time to Onset of Grade 3/4 Treatment-related Select AEs</vt:lpstr>
      <vt:lpstr>Is PD-L1 a valid Biomarker</vt:lpstr>
      <vt:lpstr>PD-L1, PD-1, and TIL are associated with response with response to anti-PD-1 therapy</vt:lpstr>
      <vt:lpstr>PD-1/PD-L1 interface and TCR clonality predict for anti-PD-1 response</vt:lpstr>
      <vt:lpstr>Slide 31</vt:lpstr>
      <vt:lpstr>Slide 32</vt:lpstr>
      <vt:lpstr>Genetic subsetting predicts response to anti-PD-1 therapy (Le, Diaz, et al., ASCO 2015)</vt:lpstr>
      <vt:lpstr>Slide 34</vt:lpstr>
      <vt:lpstr>Slide 35</vt:lpstr>
      <vt:lpstr>Nivo and Pembro and Nivo+Ipi all superior to Ipi.  These single agents (and possibly the combination should be standard first line therapy  Nivo +Ipi likely superior to Nivo alone (and Pembro?) but at a large financial and tolerability cost  Role for Biomarker of PD-L1 expression to help decide?  More trials needed    </vt:lpstr>
      <vt:lpstr>Slide 37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Immunotherapy for High-Risk and Metastatic Melanoma</dc:title>
  <dc:creator>llucas</dc:creator>
  <cp:lastModifiedBy>llucas</cp:lastModifiedBy>
  <cp:revision>12</cp:revision>
  <dcterms:created xsi:type="dcterms:W3CDTF">2015-09-15T18:02:33Z</dcterms:created>
  <dcterms:modified xsi:type="dcterms:W3CDTF">2015-09-30T18:28:30Z</dcterms:modified>
</cp:coreProperties>
</file>