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32918400" cy="21945600"/>
  <p:notesSz cx="6858000" cy="9144000"/>
  <p:custDataLst>
    <p:tags r:id="rId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na Lucas" initials="LL" lastIdx="6" clrIdx="0">
    <p:extLst>
      <p:ext uri="{19B8F6BF-5375-455C-9EA6-DF929625EA0E}">
        <p15:presenceInfo xmlns:p15="http://schemas.microsoft.com/office/powerpoint/2012/main" userId="S-1-5-21-1837443192-4251629717-2638293518-4649" providerId="AD"/>
      </p:ext>
    </p:extLst>
  </p:cmAuthor>
  <p:cmAuthor id="2" name="Elana Plotkin" initials="EP" lastIdx="6" clrIdx="1">
    <p:extLst>
      <p:ext uri="{19B8F6BF-5375-455C-9EA6-DF929625EA0E}">
        <p15:presenceInfo xmlns:p15="http://schemas.microsoft.com/office/powerpoint/2012/main" userId="S-1-5-21-1837443192-4251629717-2638293518-37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C674B"/>
    <a:srgbClr val="D866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36" d="100"/>
          <a:sy n="36" d="100"/>
        </p:scale>
        <p:origin x="40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tags" Target="tags/tag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3591562"/>
            <a:ext cx="27980640" cy="7640320"/>
          </a:xfrm>
        </p:spPr>
        <p:txBody>
          <a:bodyPr anchor="b"/>
          <a:lstStyle>
            <a:lvl1pPr algn="ctr">
              <a:defRPr sz="19200"/>
            </a:lvl1pPr>
          </a:lstStyle>
          <a:p>
            <a:r>
              <a:rPr lang="en-US"/>
              <a:t>Click to edit Master title style</a:t>
            </a:r>
            <a:endParaRPr lang="en-US" dirty="0"/>
          </a:p>
        </p:txBody>
      </p:sp>
      <p:sp>
        <p:nvSpPr>
          <p:cNvPr id="3" name="Subtitle 2"/>
          <p:cNvSpPr>
            <a:spLocks noGrp="1"/>
          </p:cNvSpPr>
          <p:nvPr>
            <p:ph type="subTitle" idx="1"/>
          </p:nvPr>
        </p:nvSpPr>
        <p:spPr>
          <a:xfrm>
            <a:off x="4114800" y="11526522"/>
            <a:ext cx="24688800" cy="5298438"/>
          </a:xfrm>
        </p:spPr>
        <p:txBody>
          <a:bodyPr/>
          <a:lstStyle>
            <a:lvl1pPr marL="0" indent="0" algn="ctr">
              <a:buNone/>
              <a:defRPr sz="7680"/>
            </a:lvl1pPr>
            <a:lvl2pPr marL="1463040" indent="0" algn="ctr">
              <a:buNone/>
              <a:defRPr sz="6400"/>
            </a:lvl2pPr>
            <a:lvl3pPr marL="2926080" indent="0" algn="ctr">
              <a:buNone/>
              <a:defRPr sz="5760"/>
            </a:lvl3pPr>
            <a:lvl4pPr marL="4389120" indent="0" algn="ctr">
              <a:buNone/>
              <a:defRPr sz="5120"/>
            </a:lvl4pPr>
            <a:lvl5pPr marL="5852160" indent="0" algn="ctr">
              <a:buNone/>
              <a:defRPr sz="5120"/>
            </a:lvl5pPr>
            <a:lvl6pPr marL="7315200" indent="0" algn="ctr">
              <a:buNone/>
              <a:defRPr sz="5120"/>
            </a:lvl6pPr>
            <a:lvl7pPr marL="8778240" indent="0" algn="ctr">
              <a:buNone/>
              <a:defRPr sz="5120"/>
            </a:lvl7pPr>
            <a:lvl8pPr marL="10241280" indent="0" algn="ctr">
              <a:buNone/>
              <a:defRPr sz="5120"/>
            </a:lvl8pPr>
            <a:lvl9pPr marL="11704320" indent="0" algn="ctr">
              <a:buNone/>
              <a:defRPr sz="51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500BB8-097B-4CE3-AAE0-D5D6E073BDA1}"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E3A40-4627-40DE-9EFF-07482C859853}" type="slidenum">
              <a:rPr lang="en-US" smtClean="0"/>
              <a:t>‹#›</a:t>
            </a:fld>
            <a:endParaRPr lang="en-US"/>
          </a:p>
        </p:txBody>
      </p:sp>
    </p:spTree>
    <p:extLst>
      <p:ext uri="{BB962C8B-B14F-4D97-AF65-F5344CB8AC3E}">
        <p14:creationId xmlns:p14="http://schemas.microsoft.com/office/powerpoint/2010/main" val="2897346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500BB8-097B-4CE3-AAE0-D5D6E073BDA1}"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E3A40-4627-40DE-9EFF-07482C859853}" type="slidenum">
              <a:rPr lang="en-US" smtClean="0"/>
              <a:t>‹#›</a:t>
            </a:fld>
            <a:endParaRPr lang="en-US"/>
          </a:p>
        </p:txBody>
      </p:sp>
    </p:spTree>
    <p:extLst>
      <p:ext uri="{BB962C8B-B14F-4D97-AF65-F5344CB8AC3E}">
        <p14:creationId xmlns:p14="http://schemas.microsoft.com/office/powerpoint/2010/main" val="3392850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1168400"/>
            <a:ext cx="7098030" cy="1859788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1168400"/>
            <a:ext cx="20882610" cy="1859788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500BB8-097B-4CE3-AAE0-D5D6E073BDA1}"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E3A40-4627-40DE-9EFF-07482C859853}" type="slidenum">
              <a:rPr lang="en-US" smtClean="0"/>
              <a:t>‹#›</a:t>
            </a:fld>
            <a:endParaRPr lang="en-US"/>
          </a:p>
        </p:txBody>
      </p:sp>
    </p:spTree>
    <p:extLst>
      <p:ext uri="{BB962C8B-B14F-4D97-AF65-F5344CB8AC3E}">
        <p14:creationId xmlns:p14="http://schemas.microsoft.com/office/powerpoint/2010/main" val="14071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500BB8-097B-4CE3-AAE0-D5D6E073BDA1}"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E3A40-4627-40DE-9EFF-07482C859853}" type="slidenum">
              <a:rPr lang="en-US" smtClean="0"/>
              <a:t>‹#›</a:t>
            </a:fld>
            <a:endParaRPr lang="en-US"/>
          </a:p>
        </p:txBody>
      </p:sp>
    </p:spTree>
    <p:extLst>
      <p:ext uri="{BB962C8B-B14F-4D97-AF65-F5344CB8AC3E}">
        <p14:creationId xmlns:p14="http://schemas.microsoft.com/office/powerpoint/2010/main" val="1800618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5471167"/>
            <a:ext cx="28392120" cy="9128758"/>
          </a:xfrm>
        </p:spPr>
        <p:txBody>
          <a:bodyPr anchor="b"/>
          <a:lstStyle>
            <a:lvl1pPr>
              <a:defRPr sz="19200"/>
            </a:lvl1pPr>
          </a:lstStyle>
          <a:p>
            <a:r>
              <a:rPr lang="en-US"/>
              <a:t>Click to edit Master title style</a:t>
            </a:r>
            <a:endParaRPr lang="en-US" dirty="0"/>
          </a:p>
        </p:txBody>
      </p:sp>
      <p:sp>
        <p:nvSpPr>
          <p:cNvPr id="3" name="Text Placeholder 2"/>
          <p:cNvSpPr>
            <a:spLocks noGrp="1"/>
          </p:cNvSpPr>
          <p:nvPr>
            <p:ph type="body" idx="1"/>
          </p:nvPr>
        </p:nvSpPr>
        <p:spPr>
          <a:xfrm>
            <a:off x="2245997" y="14686287"/>
            <a:ext cx="28392120" cy="4800598"/>
          </a:xfrm>
        </p:spPr>
        <p:txBody>
          <a:bodyPr/>
          <a:lstStyle>
            <a:lvl1pPr marL="0" indent="0">
              <a:buNone/>
              <a:defRPr sz="7680">
                <a:solidFill>
                  <a:schemeClr val="tx1"/>
                </a:solidFill>
              </a:defRPr>
            </a:lvl1pPr>
            <a:lvl2pPr marL="1463040" indent="0">
              <a:buNone/>
              <a:defRPr sz="6400">
                <a:solidFill>
                  <a:schemeClr val="tx1">
                    <a:tint val="75000"/>
                  </a:schemeClr>
                </a:solidFill>
              </a:defRPr>
            </a:lvl2pPr>
            <a:lvl3pPr marL="2926080" indent="0">
              <a:buNone/>
              <a:defRPr sz="5760">
                <a:solidFill>
                  <a:schemeClr val="tx1">
                    <a:tint val="75000"/>
                  </a:schemeClr>
                </a:solidFill>
              </a:defRPr>
            </a:lvl3pPr>
            <a:lvl4pPr marL="4389120" indent="0">
              <a:buNone/>
              <a:defRPr sz="5120">
                <a:solidFill>
                  <a:schemeClr val="tx1">
                    <a:tint val="75000"/>
                  </a:schemeClr>
                </a:solidFill>
              </a:defRPr>
            </a:lvl4pPr>
            <a:lvl5pPr marL="5852160" indent="0">
              <a:buNone/>
              <a:defRPr sz="5120">
                <a:solidFill>
                  <a:schemeClr val="tx1">
                    <a:tint val="75000"/>
                  </a:schemeClr>
                </a:solidFill>
              </a:defRPr>
            </a:lvl5pPr>
            <a:lvl6pPr marL="7315200" indent="0">
              <a:buNone/>
              <a:defRPr sz="5120">
                <a:solidFill>
                  <a:schemeClr val="tx1">
                    <a:tint val="75000"/>
                  </a:schemeClr>
                </a:solidFill>
              </a:defRPr>
            </a:lvl6pPr>
            <a:lvl7pPr marL="8778240" indent="0">
              <a:buNone/>
              <a:defRPr sz="5120">
                <a:solidFill>
                  <a:schemeClr val="tx1">
                    <a:tint val="75000"/>
                  </a:schemeClr>
                </a:solidFill>
              </a:defRPr>
            </a:lvl7pPr>
            <a:lvl8pPr marL="10241280" indent="0">
              <a:buNone/>
              <a:defRPr sz="5120">
                <a:solidFill>
                  <a:schemeClr val="tx1">
                    <a:tint val="75000"/>
                  </a:schemeClr>
                </a:solidFill>
              </a:defRPr>
            </a:lvl8pPr>
            <a:lvl9pPr marL="11704320" indent="0">
              <a:buNone/>
              <a:defRPr sz="51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500BB8-097B-4CE3-AAE0-D5D6E073BDA1}"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E3A40-4627-40DE-9EFF-07482C859853}" type="slidenum">
              <a:rPr lang="en-US" smtClean="0"/>
              <a:t>‹#›</a:t>
            </a:fld>
            <a:endParaRPr lang="en-US"/>
          </a:p>
        </p:txBody>
      </p:sp>
    </p:spTree>
    <p:extLst>
      <p:ext uri="{BB962C8B-B14F-4D97-AF65-F5344CB8AC3E}">
        <p14:creationId xmlns:p14="http://schemas.microsoft.com/office/powerpoint/2010/main" val="3362550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5842000"/>
            <a:ext cx="13990320" cy="139242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5842000"/>
            <a:ext cx="13990320" cy="139242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500BB8-097B-4CE3-AAE0-D5D6E073BDA1}" type="datetimeFigureOut">
              <a:rPr lang="en-US" smtClean="0"/>
              <a:t>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E3A40-4627-40DE-9EFF-07482C859853}" type="slidenum">
              <a:rPr lang="en-US" smtClean="0"/>
              <a:t>‹#›</a:t>
            </a:fld>
            <a:endParaRPr lang="en-US"/>
          </a:p>
        </p:txBody>
      </p:sp>
    </p:spTree>
    <p:extLst>
      <p:ext uri="{BB962C8B-B14F-4D97-AF65-F5344CB8AC3E}">
        <p14:creationId xmlns:p14="http://schemas.microsoft.com/office/powerpoint/2010/main" val="2847453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168405"/>
            <a:ext cx="28392120" cy="42418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5379722"/>
            <a:ext cx="13926024"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Edit Master text styles</a:t>
            </a:r>
          </a:p>
        </p:txBody>
      </p:sp>
      <p:sp>
        <p:nvSpPr>
          <p:cNvPr id="4" name="Content Placeholder 3"/>
          <p:cNvSpPr>
            <a:spLocks noGrp="1"/>
          </p:cNvSpPr>
          <p:nvPr>
            <p:ph sz="half" idx="2"/>
          </p:nvPr>
        </p:nvSpPr>
        <p:spPr>
          <a:xfrm>
            <a:off x="2267431" y="8016240"/>
            <a:ext cx="13926024" cy="117906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5379722"/>
            <a:ext cx="13994608"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Edit Master text styles</a:t>
            </a:r>
          </a:p>
        </p:txBody>
      </p:sp>
      <p:sp>
        <p:nvSpPr>
          <p:cNvPr id="6" name="Content Placeholder 5"/>
          <p:cNvSpPr>
            <a:spLocks noGrp="1"/>
          </p:cNvSpPr>
          <p:nvPr>
            <p:ph sz="quarter" idx="4"/>
          </p:nvPr>
        </p:nvSpPr>
        <p:spPr>
          <a:xfrm>
            <a:off x="16664942" y="8016240"/>
            <a:ext cx="13994608" cy="117906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500BB8-097B-4CE3-AAE0-D5D6E073BDA1}" type="datetimeFigureOut">
              <a:rPr lang="en-US" smtClean="0"/>
              <a:t>2/21/2019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5E3A40-4627-40DE-9EFF-07482C859853}" type="slidenum">
              <a:rPr lang="en-US" smtClean="0"/>
              <a:t>‹#›</a:t>
            </a:fld>
            <a:endParaRPr lang="en-US"/>
          </a:p>
        </p:txBody>
      </p:sp>
    </p:spTree>
    <p:extLst>
      <p:ext uri="{BB962C8B-B14F-4D97-AF65-F5344CB8AC3E}">
        <p14:creationId xmlns:p14="http://schemas.microsoft.com/office/powerpoint/2010/main" val="3965929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500BB8-097B-4CE3-AAE0-D5D6E073BDA1}" type="datetimeFigureOut">
              <a:rPr lang="en-US" smtClean="0"/>
              <a:t>2/21/2019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5E3A40-4627-40DE-9EFF-07482C859853}" type="slidenum">
              <a:rPr lang="en-US" smtClean="0"/>
              <a:t>‹#›</a:t>
            </a:fld>
            <a:endParaRPr lang="en-US"/>
          </a:p>
        </p:txBody>
      </p:sp>
    </p:spTree>
    <p:extLst>
      <p:ext uri="{BB962C8B-B14F-4D97-AF65-F5344CB8AC3E}">
        <p14:creationId xmlns:p14="http://schemas.microsoft.com/office/powerpoint/2010/main" val="1006083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500BB8-097B-4CE3-AAE0-D5D6E073BDA1}" type="datetimeFigureOut">
              <a:rPr lang="en-US" smtClean="0"/>
              <a:t>2/21/2019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5E3A40-4627-40DE-9EFF-07482C859853}" type="slidenum">
              <a:rPr lang="en-US" smtClean="0"/>
              <a:t>‹#›</a:t>
            </a:fld>
            <a:endParaRPr lang="en-US"/>
          </a:p>
        </p:txBody>
      </p:sp>
    </p:spTree>
    <p:extLst>
      <p:ext uri="{BB962C8B-B14F-4D97-AF65-F5344CB8AC3E}">
        <p14:creationId xmlns:p14="http://schemas.microsoft.com/office/powerpoint/2010/main" val="2038044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endParaRPr lang="en-US" dirty="0"/>
          </a:p>
        </p:txBody>
      </p:sp>
      <p:sp>
        <p:nvSpPr>
          <p:cNvPr id="3" name="Content Placeholder 2"/>
          <p:cNvSpPr>
            <a:spLocks noGrp="1"/>
          </p:cNvSpPr>
          <p:nvPr>
            <p:ph idx="1"/>
          </p:nvPr>
        </p:nvSpPr>
        <p:spPr>
          <a:xfrm>
            <a:off x="13994608" y="3159765"/>
            <a:ext cx="16664940" cy="15595600"/>
          </a:xfrm>
        </p:spPr>
        <p:txBody>
          <a:bodyPr/>
          <a:lstStyle>
            <a:lvl1pPr>
              <a:defRPr sz="10240"/>
            </a:lvl1pPr>
            <a:lvl2pPr>
              <a:defRPr sz="8960"/>
            </a:lvl2pPr>
            <a:lvl3pPr>
              <a:defRPr sz="7680"/>
            </a:lvl3pPr>
            <a:lvl4pPr>
              <a:defRPr sz="6400"/>
            </a:lvl4pPr>
            <a:lvl5pPr>
              <a:defRPr sz="6400"/>
            </a:lvl5pPr>
            <a:lvl6pPr>
              <a:defRPr sz="6400"/>
            </a:lvl6pPr>
            <a:lvl7pPr>
              <a:defRPr sz="6400"/>
            </a:lvl7pPr>
            <a:lvl8pPr>
              <a:defRPr sz="6400"/>
            </a:lvl8pPr>
            <a:lvl9pPr>
              <a:defRPr sz="6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Edit Master text styles</a:t>
            </a:r>
          </a:p>
        </p:txBody>
      </p:sp>
      <p:sp>
        <p:nvSpPr>
          <p:cNvPr id="5" name="Date Placeholder 4"/>
          <p:cNvSpPr>
            <a:spLocks noGrp="1"/>
          </p:cNvSpPr>
          <p:nvPr>
            <p:ph type="dt" sz="half" idx="10"/>
          </p:nvPr>
        </p:nvSpPr>
        <p:spPr/>
        <p:txBody>
          <a:bodyPr/>
          <a:lstStyle/>
          <a:p>
            <a:fld id="{CC500BB8-097B-4CE3-AAE0-D5D6E073BDA1}" type="datetimeFigureOut">
              <a:rPr lang="en-US" smtClean="0"/>
              <a:t>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E3A40-4627-40DE-9EFF-07482C859853}" type="slidenum">
              <a:rPr lang="en-US" smtClean="0"/>
              <a:t>‹#›</a:t>
            </a:fld>
            <a:endParaRPr lang="en-US"/>
          </a:p>
        </p:txBody>
      </p:sp>
    </p:spTree>
    <p:extLst>
      <p:ext uri="{BB962C8B-B14F-4D97-AF65-F5344CB8AC3E}">
        <p14:creationId xmlns:p14="http://schemas.microsoft.com/office/powerpoint/2010/main" val="1507073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3159765"/>
            <a:ext cx="16664940" cy="15595600"/>
          </a:xfrm>
        </p:spPr>
        <p:txBody>
          <a:bodyPr anchor="t"/>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r>
              <a:rPr lang="en-US"/>
              <a:t>Click icon to add picture</a:t>
            </a:r>
            <a:endParaRPr lang="en-US" dirty="0"/>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Edit Master text styles</a:t>
            </a:r>
          </a:p>
        </p:txBody>
      </p:sp>
      <p:sp>
        <p:nvSpPr>
          <p:cNvPr id="5" name="Date Placeholder 4"/>
          <p:cNvSpPr>
            <a:spLocks noGrp="1"/>
          </p:cNvSpPr>
          <p:nvPr>
            <p:ph type="dt" sz="half" idx="10"/>
          </p:nvPr>
        </p:nvSpPr>
        <p:spPr/>
        <p:txBody>
          <a:bodyPr/>
          <a:lstStyle/>
          <a:p>
            <a:fld id="{CC500BB8-097B-4CE3-AAE0-D5D6E073BDA1}" type="datetimeFigureOut">
              <a:rPr lang="en-US" smtClean="0"/>
              <a:t>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E3A40-4627-40DE-9EFF-07482C859853}" type="slidenum">
              <a:rPr lang="en-US" smtClean="0"/>
              <a:t>‹#›</a:t>
            </a:fld>
            <a:endParaRPr lang="en-US"/>
          </a:p>
        </p:txBody>
      </p:sp>
    </p:spTree>
    <p:extLst>
      <p:ext uri="{BB962C8B-B14F-4D97-AF65-F5344CB8AC3E}">
        <p14:creationId xmlns:p14="http://schemas.microsoft.com/office/powerpoint/2010/main" val="1492300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168405"/>
            <a:ext cx="28392120" cy="42418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5842000"/>
            <a:ext cx="28392120" cy="1392428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20340325"/>
            <a:ext cx="7406640" cy="1168400"/>
          </a:xfrm>
          <a:prstGeom prst="rect">
            <a:avLst/>
          </a:prstGeom>
        </p:spPr>
        <p:txBody>
          <a:bodyPr vert="horz" lIns="91440" tIns="45720" rIns="91440" bIns="45720" rtlCol="0" anchor="ctr"/>
          <a:lstStyle>
            <a:lvl1pPr algn="l">
              <a:defRPr sz="3840">
                <a:solidFill>
                  <a:schemeClr val="tx1">
                    <a:tint val="75000"/>
                  </a:schemeClr>
                </a:solidFill>
              </a:defRPr>
            </a:lvl1pPr>
          </a:lstStyle>
          <a:p>
            <a:fld id="{CC500BB8-097B-4CE3-AAE0-D5D6E073BDA1}" type="datetimeFigureOut">
              <a:rPr lang="en-US" smtClean="0"/>
              <a:t>2/21/2019</a:t>
            </a:fld>
            <a:endParaRPr lang="en-US"/>
          </a:p>
        </p:txBody>
      </p:sp>
      <p:sp>
        <p:nvSpPr>
          <p:cNvPr id="5" name="Footer Placeholder 4"/>
          <p:cNvSpPr>
            <a:spLocks noGrp="1"/>
          </p:cNvSpPr>
          <p:nvPr>
            <p:ph type="ftr" sz="quarter" idx="3"/>
          </p:nvPr>
        </p:nvSpPr>
        <p:spPr>
          <a:xfrm>
            <a:off x="10904220" y="20340325"/>
            <a:ext cx="11109960" cy="1168400"/>
          </a:xfrm>
          <a:prstGeom prst="rect">
            <a:avLst/>
          </a:prstGeom>
        </p:spPr>
        <p:txBody>
          <a:bodyPr vert="horz" lIns="91440" tIns="45720" rIns="91440" bIns="45720" rtlCol="0" anchor="ctr"/>
          <a:lstStyle>
            <a:lvl1pPr algn="ctr">
              <a:defRPr sz="38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20340325"/>
            <a:ext cx="7406640" cy="1168400"/>
          </a:xfrm>
          <a:prstGeom prst="rect">
            <a:avLst/>
          </a:prstGeom>
        </p:spPr>
        <p:txBody>
          <a:bodyPr vert="horz" lIns="91440" tIns="45720" rIns="91440" bIns="45720" rtlCol="0" anchor="ctr"/>
          <a:lstStyle>
            <a:lvl1pPr algn="r">
              <a:defRPr sz="3840">
                <a:solidFill>
                  <a:schemeClr val="tx1">
                    <a:tint val="75000"/>
                  </a:schemeClr>
                </a:solidFill>
              </a:defRPr>
            </a:lvl1pPr>
          </a:lstStyle>
          <a:p>
            <a:fld id="{635E3A40-4627-40DE-9EFF-07482C859853}" type="slidenum">
              <a:rPr lang="en-US" smtClean="0"/>
              <a:t>‹#›</a:t>
            </a:fld>
            <a:endParaRPr lang="en-US"/>
          </a:p>
        </p:txBody>
      </p:sp>
    </p:spTree>
    <p:extLst>
      <p:ext uri="{BB962C8B-B14F-4D97-AF65-F5344CB8AC3E}">
        <p14:creationId xmlns:p14="http://schemas.microsoft.com/office/powerpoint/2010/main" val="39726216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926080" rtl="0" eaLnBrk="1" latinLnBrk="0" hangingPunct="1">
        <a:lnSpc>
          <a:spcPct val="90000"/>
        </a:lnSpc>
        <a:spcBef>
          <a:spcPct val="0"/>
        </a:spcBef>
        <a:buNone/>
        <a:defRPr sz="14080" kern="1200">
          <a:solidFill>
            <a:schemeClr val="tx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eplotkin@accc-cancer.org" TargetMode="External"/><Relationship Id="rId13"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hyperlink" Target="http://www.accc-cancer.org/MetastaticBreastCancer" TargetMode="External"/><Relationship Id="rId12"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jpg"/><Relationship Id="rId9" Type="http://schemas.openxmlformats.org/officeDocument/2006/relationships/image" Target="../media/image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F8927-E92A-4C1A-B4EC-94A3F8DB701C}"/>
              </a:ext>
            </a:extLst>
          </p:cNvPr>
          <p:cNvSpPr>
            <a:spLocks noGrp="1"/>
          </p:cNvSpPr>
          <p:nvPr>
            <p:ph type="ctrTitle"/>
          </p:nvPr>
        </p:nvSpPr>
        <p:spPr>
          <a:xfrm>
            <a:off x="914400" y="2008248"/>
            <a:ext cx="31089600" cy="1676738"/>
          </a:xfrm>
        </p:spPr>
        <p:txBody>
          <a:bodyPr anchor="t">
            <a:normAutofit fontScale="90000"/>
          </a:bodyPr>
          <a:lstStyle/>
          <a:p>
            <a:pPr>
              <a:lnSpc>
                <a:spcPct val="100000"/>
              </a:lnSpc>
            </a:pPr>
            <a:r>
              <a:rPr lang="en-US" sz="4950" b="1" dirty="0">
                <a:solidFill>
                  <a:srgbClr val="DC674B"/>
                </a:solidFill>
                <a:latin typeface="Nunito" panose="00000500000000000000" pitchFamily="2" charset="0"/>
              </a:rPr>
              <a:t>Metastatic breast cancer online resource library for 360 degree care from the Association of Community Cancer Centers</a:t>
            </a:r>
            <a:br>
              <a:rPr lang="en-US" sz="4950" dirty="0">
                <a:latin typeface="Nunito" panose="00000500000000000000" pitchFamily="2" charset="0"/>
              </a:rPr>
            </a:br>
            <a:r>
              <a:rPr lang="en-US" sz="2250" dirty="0">
                <a:latin typeface="Nunito" panose="00000500000000000000" pitchFamily="2" charset="0"/>
              </a:rPr>
              <a:t>Elana Plotkin, CMP-HC</a:t>
            </a:r>
            <a:r>
              <a:rPr lang="en-US" sz="2250" baseline="30000" dirty="0">
                <a:latin typeface="Nunito" panose="00000500000000000000" pitchFamily="2" charset="0"/>
              </a:rPr>
              <a:t>1</a:t>
            </a:r>
            <a:r>
              <a:rPr lang="en-US" sz="2250" dirty="0">
                <a:latin typeface="Nunito" panose="00000500000000000000" pitchFamily="2" charset="0"/>
              </a:rPr>
              <a:t>, Marianne Gandee, MA</a:t>
            </a:r>
            <a:r>
              <a:rPr lang="en-US" sz="2250" baseline="30000" dirty="0">
                <a:latin typeface="Nunito" panose="00000500000000000000" pitchFamily="2" charset="0"/>
              </a:rPr>
              <a:t>2</a:t>
            </a:r>
            <a:r>
              <a:rPr lang="en-US" sz="2250" dirty="0">
                <a:latin typeface="Nunito" panose="00000500000000000000" pitchFamily="2" charset="0"/>
              </a:rPr>
              <a:t>, Lorna Lucas , MSM</a:t>
            </a:r>
            <a:r>
              <a:rPr lang="en-US" sz="2250" baseline="30000" dirty="0">
                <a:latin typeface="Nunito" panose="00000500000000000000" pitchFamily="2" charset="0"/>
              </a:rPr>
              <a:t>1</a:t>
            </a:r>
            <a:br>
              <a:rPr lang="en-US" sz="4950" dirty="0">
                <a:latin typeface="Nunito" panose="00000500000000000000" pitchFamily="2" charset="0"/>
              </a:rPr>
            </a:br>
            <a:r>
              <a:rPr lang="en-US" sz="2025" dirty="0">
                <a:latin typeface="Nunito" panose="00000500000000000000" pitchFamily="2" charset="0"/>
              </a:rPr>
              <a:t>1 Association of Community Cancer Centers, Provider Education, Rockville, MD, USA 2 Association of Community Cancer Centers, Development, Rockville, MD, USA</a:t>
            </a:r>
            <a:br>
              <a:rPr lang="en-US" sz="2025" dirty="0">
                <a:latin typeface="Nunito" panose="00000500000000000000" pitchFamily="2" charset="0"/>
              </a:rPr>
            </a:br>
            <a:r>
              <a:rPr lang="en-US" sz="2025" dirty="0">
                <a:latin typeface="Nunito" panose="00000500000000000000" pitchFamily="2" charset="0"/>
              </a:rPr>
              <a:t>Additional contribution by: </a:t>
            </a:r>
            <a:r>
              <a:rPr lang="en-US" sz="2000" dirty="0">
                <a:latin typeface="Nunito" panose="00000500000000000000" pitchFamily="2" charset="0"/>
              </a:rPr>
              <a:t>Joanne </a:t>
            </a:r>
            <a:r>
              <a:rPr lang="en-US" sz="2000" dirty="0" err="1">
                <a:latin typeface="Nunito" panose="00000500000000000000" pitchFamily="2" charset="0"/>
              </a:rPr>
              <a:t>Buzgalo</a:t>
            </a:r>
            <a:r>
              <a:rPr lang="en-US" sz="2000" dirty="0">
                <a:latin typeface="Nunito" panose="00000500000000000000" pitchFamily="2" charset="0"/>
              </a:rPr>
              <a:t>, </a:t>
            </a:r>
            <a:r>
              <a:rPr lang="en-US" sz="2000" dirty="0" err="1">
                <a:latin typeface="Nunito" panose="00000500000000000000" pitchFamily="2" charset="0"/>
              </a:rPr>
              <a:t>Phd</a:t>
            </a:r>
            <a:r>
              <a:rPr lang="en-US" sz="2000" dirty="0">
                <a:latin typeface="Nunito" panose="00000500000000000000" pitchFamily="2" charset="0"/>
              </a:rPr>
              <a:t>, Cancer Support Community; Helen Chew, MD, UC Davis Cancer Center; Teresa Deshields, PhD, FAPOS, </a:t>
            </a:r>
            <a:r>
              <a:rPr lang="en-US" sz="2000" dirty="0" err="1">
                <a:latin typeface="Nunito" panose="00000500000000000000" pitchFamily="2" charset="0"/>
              </a:rPr>
              <a:t>Siteman</a:t>
            </a:r>
            <a:r>
              <a:rPr lang="en-US" sz="2000" dirty="0">
                <a:latin typeface="Nunito" panose="00000500000000000000" pitchFamily="2" charset="0"/>
              </a:rPr>
              <a:t> Cancer Center; William </a:t>
            </a:r>
            <a:r>
              <a:rPr lang="en-US" sz="2000" dirty="0" err="1">
                <a:latin typeface="Nunito" panose="00000500000000000000" pitchFamily="2" charset="0"/>
              </a:rPr>
              <a:t>Gradishar</a:t>
            </a:r>
            <a:r>
              <a:rPr lang="en-US" sz="2000" dirty="0">
                <a:latin typeface="Nunito" panose="00000500000000000000" pitchFamily="2" charset="0"/>
              </a:rPr>
              <a:t>, MD, FASCO, FACP, Robert H. Lurie Cancer Center; Julie R. Gralow, MD, Seattle Cancer Care Alliance; Amanda Holt, Maury Regional Medical Center; Shirley Mertz, Metastatic Breast Cancer Alliance; Ruth O’Regan, MD, Carbone Cancer Center; Hester Hill </a:t>
            </a:r>
            <a:r>
              <a:rPr lang="en-US" sz="2000" dirty="0" err="1">
                <a:latin typeface="Nunito" panose="00000500000000000000" pitchFamily="2" charset="0"/>
              </a:rPr>
              <a:t>Schnipper</a:t>
            </a:r>
            <a:r>
              <a:rPr lang="en-US" sz="2000" dirty="0">
                <a:latin typeface="Nunito" panose="00000500000000000000" pitchFamily="2" charset="0"/>
              </a:rPr>
              <a:t>, MSW, LICSW, OSW-C, Beth Israel Deaconess Hospital; Lillian Shockney, RN, MAS, Sidney Kimmel Cancer Center. </a:t>
            </a:r>
            <a:br>
              <a:rPr lang="en-US" sz="2000" dirty="0">
                <a:latin typeface="Nunito" panose="00000500000000000000" pitchFamily="2" charset="0"/>
              </a:rPr>
            </a:br>
            <a:br>
              <a:rPr lang="en-US" sz="2025" dirty="0">
                <a:latin typeface="Nunito" panose="00000500000000000000" pitchFamily="2" charset="0"/>
              </a:rPr>
            </a:br>
            <a:endParaRPr lang="en-US" sz="4950" dirty="0">
              <a:latin typeface="Nunito" panose="00000500000000000000" pitchFamily="2" charset="0"/>
            </a:endParaRPr>
          </a:p>
        </p:txBody>
      </p:sp>
      <p:sp>
        <p:nvSpPr>
          <p:cNvPr id="3" name="Subtitle 2">
            <a:extLst>
              <a:ext uri="{FF2B5EF4-FFF2-40B4-BE49-F238E27FC236}">
                <a16:creationId xmlns:a16="http://schemas.microsoft.com/office/drawing/2014/main" id="{6C242BEB-55DF-44DA-B410-5936BDDA0928}"/>
              </a:ext>
            </a:extLst>
          </p:cNvPr>
          <p:cNvSpPr>
            <a:spLocks noGrp="1"/>
          </p:cNvSpPr>
          <p:nvPr>
            <p:ph type="subTitle" idx="1"/>
          </p:nvPr>
        </p:nvSpPr>
        <p:spPr>
          <a:xfrm>
            <a:off x="21243526" y="20706806"/>
            <a:ext cx="6949195" cy="632222"/>
          </a:xfrm>
        </p:spPr>
        <p:txBody>
          <a:bodyPr>
            <a:normAutofit/>
          </a:bodyPr>
          <a:lstStyle/>
          <a:p>
            <a:pPr algn="l"/>
            <a:r>
              <a:rPr lang="en-US" sz="2363" b="1" dirty="0">
                <a:solidFill>
                  <a:srgbClr val="DC674B"/>
                </a:solidFill>
                <a:latin typeface="Nunito" panose="00000500000000000000" pitchFamily="2" charset="0"/>
              </a:rPr>
              <a:t>PARTNER ORGANIZATIONS</a:t>
            </a:r>
          </a:p>
        </p:txBody>
      </p:sp>
      <p:sp>
        <p:nvSpPr>
          <p:cNvPr id="6" name="Title 1">
            <a:extLst>
              <a:ext uri="{FF2B5EF4-FFF2-40B4-BE49-F238E27FC236}">
                <a16:creationId xmlns:a16="http://schemas.microsoft.com/office/drawing/2014/main" id="{58EB8561-319A-4A05-AB4A-86E00A344A57}"/>
              </a:ext>
            </a:extLst>
          </p:cNvPr>
          <p:cNvSpPr txBox="1">
            <a:spLocks/>
          </p:cNvSpPr>
          <p:nvPr/>
        </p:nvSpPr>
        <p:spPr>
          <a:xfrm>
            <a:off x="988496" y="5023460"/>
            <a:ext cx="15357184" cy="2627304"/>
          </a:xfrm>
          <a:prstGeom prst="rect">
            <a:avLst/>
          </a:prstGeom>
          <a:ln w="12700">
            <a:solidFill>
              <a:srgbClr val="DC674B"/>
            </a:solidFill>
          </a:ln>
        </p:spPr>
        <p:txBody>
          <a:bodyPr vert="horz" lIns="102870" tIns="51435" rIns="102870" bIns="51435" rtlCol="0" anchor="t">
            <a:normAutofit/>
          </a:bodyPr>
          <a:lstStyle>
            <a:lvl1pPr algn="ctr" defTabSz="1371600" rtl="0" eaLnBrk="1" latinLnBrk="0" hangingPunct="1">
              <a:lnSpc>
                <a:spcPct val="90000"/>
              </a:lnSpc>
              <a:spcBef>
                <a:spcPct val="0"/>
              </a:spcBef>
              <a:buNone/>
              <a:defRPr sz="9000" kern="1200">
                <a:solidFill>
                  <a:schemeClr val="tx1"/>
                </a:solidFill>
                <a:latin typeface="+mj-lt"/>
                <a:ea typeface="+mj-ea"/>
                <a:cs typeface="+mj-cs"/>
              </a:defRPr>
            </a:lvl1pPr>
          </a:lstStyle>
          <a:p>
            <a:pPr algn="l">
              <a:lnSpc>
                <a:spcPct val="100000"/>
              </a:lnSpc>
            </a:pPr>
            <a:br>
              <a:rPr lang="en-US" sz="675" b="1" dirty="0">
                <a:latin typeface="Nunito" panose="00000500000000000000" pitchFamily="2" charset="0"/>
              </a:rPr>
            </a:br>
            <a:r>
              <a:rPr lang="en-US" sz="2400" dirty="0">
                <a:latin typeface="Nunito" panose="00000500000000000000" pitchFamily="2" charset="0"/>
              </a:rPr>
              <a:t>An estimated 150,000 to 250,000 women in the U.S. are currently living with metastatic breast cancer</a:t>
            </a:r>
            <a:r>
              <a:rPr lang="en-US" sz="2400" baseline="30000" dirty="0">
                <a:latin typeface="Nunito" panose="00000500000000000000" pitchFamily="2" charset="0"/>
              </a:rPr>
              <a:t>1</a:t>
            </a:r>
            <a:r>
              <a:rPr lang="en-US" sz="2400" dirty="0">
                <a:latin typeface="Nunito" panose="00000500000000000000" pitchFamily="2" charset="0"/>
              </a:rPr>
              <a:t>. While breast cancer is a high-profile disease, receiving significant research funding and prevention initiatives, patients with metastatic breast cancer face unique challenges. </a:t>
            </a:r>
          </a:p>
          <a:p>
            <a:pPr algn="l">
              <a:lnSpc>
                <a:spcPct val="100000"/>
              </a:lnSpc>
            </a:pPr>
            <a:endParaRPr lang="en-US" sz="2400" dirty="0">
              <a:latin typeface="Nunito" panose="00000500000000000000" pitchFamily="2" charset="0"/>
            </a:endParaRPr>
          </a:p>
          <a:p>
            <a:pPr algn="l">
              <a:lnSpc>
                <a:spcPct val="100000"/>
              </a:lnSpc>
            </a:pPr>
            <a:r>
              <a:rPr lang="en-US" sz="2400" dirty="0">
                <a:latin typeface="Nunito" panose="00000500000000000000" pitchFamily="2" charset="0"/>
              </a:rPr>
              <a:t>Public messaging about a “cure” is so pervasive that people diagnosed with metastatic breast cancer can be stigmatized by the perception that they’ve failed to take care of themselves.</a:t>
            </a:r>
          </a:p>
        </p:txBody>
      </p:sp>
      <p:sp>
        <p:nvSpPr>
          <p:cNvPr id="17" name="Rectangle 16">
            <a:extLst>
              <a:ext uri="{FF2B5EF4-FFF2-40B4-BE49-F238E27FC236}">
                <a16:creationId xmlns:a16="http://schemas.microsoft.com/office/drawing/2014/main" id="{8D0316EB-319E-480E-B22D-01C685AFF606}"/>
              </a:ext>
            </a:extLst>
          </p:cNvPr>
          <p:cNvSpPr/>
          <p:nvPr/>
        </p:nvSpPr>
        <p:spPr>
          <a:xfrm>
            <a:off x="0" y="52227"/>
            <a:ext cx="32918400" cy="1784195"/>
          </a:xfrm>
          <a:prstGeom prst="rect">
            <a:avLst/>
          </a:prstGeom>
          <a:solidFill>
            <a:srgbClr val="DC6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1" dirty="0"/>
          </a:p>
        </p:txBody>
      </p:sp>
      <p:pic>
        <p:nvPicPr>
          <p:cNvPr id="5" name="Picture 4">
            <a:extLst>
              <a:ext uri="{FF2B5EF4-FFF2-40B4-BE49-F238E27FC236}">
                <a16:creationId xmlns:a16="http://schemas.microsoft.com/office/drawing/2014/main" id="{E1D0182E-2676-40E1-8EFA-F25B395AD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3252" y="20265917"/>
            <a:ext cx="5205148" cy="1748790"/>
          </a:xfrm>
          <a:prstGeom prst="rect">
            <a:avLst/>
          </a:prstGeom>
        </p:spPr>
      </p:pic>
      <p:pic>
        <p:nvPicPr>
          <p:cNvPr id="7" name="Picture 6">
            <a:extLst>
              <a:ext uri="{FF2B5EF4-FFF2-40B4-BE49-F238E27FC236}">
                <a16:creationId xmlns:a16="http://schemas.microsoft.com/office/drawing/2014/main" id="{69F66C3B-D574-423A-9E60-D2012EAF9A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0" y="311036"/>
            <a:ext cx="8373185" cy="1153785"/>
          </a:xfrm>
          <a:prstGeom prst="rect">
            <a:avLst/>
          </a:prstGeom>
        </p:spPr>
      </p:pic>
      <p:sp>
        <p:nvSpPr>
          <p:cNvPr id="8" name="Title 1">
            <a:extLst>
              <a:ext uri="{FF2B5EF4-FFF2-40B4-BE49-F238E27FC236}">
                <a16:creationId xmlns:a16="http://schemas.microsoft.com/office/drawing/2014/main" id="{649767F5-F646-4DE9-850A-2B6D98546F96}"/>
              </a:ext>
            </a:extLst>
          </p:cNvPr>
          <p:cNvSpPr txBox="1">
            <a:spLocks/>
          </p:cNvSpPr>
          <p:nvPr/>
        </p:nvSpPr>
        <p:spPr>
          <a:xfrm>
            <a:off x="834173" y="8740184"/>
            <a:ext cx="15795546" cy="4844248"/>
          </a:xfrm>
          <a:prstGeom prst="rect">
            <a:avLst/>
          </a:prstGeom>
          <a:ln w="12700">
            <a:solidFill>
              <a:srgbClr val="DC674B"/>
            </a:solidFill>
          </a:ln>
        </p:spPr>
        <p:txBody>
          <a:bodyPr vert="horz" lIns="102870" tIns="51435" rIns="102870" bIns="51435" rtlCol="0" anchor="t">
            <a:normAutofit/>
          </a:bodyPr>
          <a:lstStyle>
            <a:lvl1pPr algn="ctr" defTabSz="1371600" rtl="0" eaLnBrk="1" latinLnBrk="0" hangingPunct="1">
              <a:lnSpc>
                <a:spcPct val="90000"/>
              </a:lnSpc>
              <a:spcBef>
                <a:spcPct val="0"/>
              </a:spcBef>
              <a:buNone/>
              <a:defRPr sz="9000" kern="1200">
                <a:solidFill>
                  <a:schemeClr val="tx1"/>
                </a:solidFill>
                <a:latin typeface="+mj-lt"/>
                <a:ea typeface="+mj-ea"/>
                <a:cs typeface="+mj-cs"/>
              </a:defRPr>
            </a:lvl1pPr>
          </a:lstStyle>
          <a:p>
            <a:pPr algn="l"/>
            <a:br>
              <a:rPr lang="en-US" sz="1688" dirty="0">
                <a:latin typeface="Nunito" panose="00000500000000000000" pitchFamily="2" charset="0"/>
              </a:rPr>
            </a:br>
            <a:endParaRPr lang="en-US" sz="1688" dirty="0">
              <a:latin typeface="Nunito" panose="00000500000000000000" pitchFamily="2" charset="0"/>
            </a:endParaRPr>
          </a:p>
          <a:p>
            <a:pPr algn="l"/>
            <a:endParaRPr lang="en-US" sz="1013" dirty="0">
              <a:latin typeface="Nunito" panose="00000500000000000000" pitchFamily="2" charset="0"/>
            </a:endParaRPr>
          </a:p>
          <a:p>
            <a:pPr algn="l"/>
            <a:endParaRPr lang="en-US" sz="788" dirty="0">
              <a:latin typeface="Nunito" panose="00000500000000000000" pitchFamily="2" charset="0"/>
            </a:endParaRPr>
          </a:p>
        </p:txBody>
      </p:sp>
      <p:sp>
        <p:nvSpPr>
          <p:cNvPr id="9" name="Title 1">
            <a:extLst>
              <a:ext uri="{FF2B5EF4-FFF2-40B4-BE49-F238E27FC236}">
                <a16:creationId xmlns:a16="http://schemas.microsoft.com/office/drawing/2014/main" id="{E247023B-6A59-4DD5-AF50-45954F891550}"/>
              </a:ext>
            </a:extLst>
          </p:cNvPr>
          <p:cNvSpPr txBox="1">
            <a:spLocks/>
          </p:cNvSpPr>
          <p:nvPr/>
        </p:nvSpPr>
        <p:spPr>
          <a:xfrm>
            <a:off x="17358152" y="4945857"/>
            <a:ext cx="15357183" cy="14690758"/>
          </a:xfrm>
          <a:prstGeom prst="rect">
            <a:avLst/>
          </a:prstGeom>
          <a:ln w="12700">
            <a:solidFill>
              <a:srgbClr val="DC674B"/>
            </a:solidFill>
          </a:ln>
        </p:spPr>
        <p:txBody>
          <a:bodyPr vert="horz" lIns="102870" tIns="51435" rIns="102870" bIns="51435" rtlCol="0" anchor="t">
            <a:noAutofit/>
          </a:bodyPr>
          <a:lstStyle>
            <a:lvl1pPr algn="ctr" defTabSz="1371600" rtl="0" eaLnBrk="1" latinLnBrk="0" hangingPunct="1">
              <a:lnSpc>
                <a:spcPct val="90000"/>
              </a:lnSpc>
              <a:spcBef>
                <a:spcPct val="0"/>
              </a:spcBef>
              <a:buNone/>
              <a:defRPr sz="9000" kern="1200">
                <a:solidFill>
                  <a:schemeClr val="tx1"/>
                </a:solidFill>
                <a:latin typeface="+mj-lt"/>
                <a:ea typeface="+mj-ea"/>
                <a:cs typeface="+mj-cs"/>
              </a:defRPr>
            </a:lvl1pPr>
          </a:lstStyle>
          <a:p>
            <a:pPr algn="l"/>
            <a:endParaRPr lang="en-US" sz="1688" dirty="0">
              <a:latin typeface="Nunito" panose="00000500000000000000" pitchFamily="2" charset="0"/>
            </a:endParaRPr>
          </a:p>
        </p:txBody>
      </p:sp>
      <p:pic>
        <p:nvPicPr>
          <p:cNvPr id="10" name="Picture 9">
            <a:extLst>
              <a:ext uri="{FF2B5EF4-FFF2-40B4-BE49-F238E27FC236}">
                <a16:creationId xmlns:a16="http://schemas.microsoft.com/office/drawing/2014/main" id="{A7629612-67EB-4AE9-A376-92ABC8B72D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53799" y="7650764"/>
            <a:ext cx="3589997" cy="4645874"/>
          </a:xfrm>
          <a:prstGeom prst="rect">
            <a:avLst/>
          </a:prstGeom>
          <a:ln w="3175">
            <a:solidFill>
              <a:schemeClr val="tx1"/>
            </a:solidFill>
          </a:ln>
        </p:spPr>
      </p:pic>
      <p:pic>
        <p:nvPicPr>
          <p:cNvPr id="12" name="Picture 11">
            <a:extLst>
              <a:ext uri="{FF2B5EF4-FFF2-40B4-BE49-F238E27FC236}">
                <a16:creationId xmlns:a16="http://schemas.microsoft.com/office/drawing/2014/main" id="{DBBA38B3-EFA9-43EB-AA88-D48F84C3F685}"/>
              </a:ext>
            </a:extLst>
          </p:cNvPr>
          <p:cNvPicPr>
            <a:picLocks noChangeAspect="1"/>
          </p:cNvPicPr>
          <p:nvPr/>
        </p:nvPicPr>
        <p:blipFill>
          <a:blip r:embed="rId5"/>
          <a:stretch>
            <a:fillRect/>
          </a:stretch>
        </p:blipFill>
        <p:spPr>
          <a:xfrm>
            <a:off x="25355928" y="20634492"/>
            <a:ext cx="2143125" cy="1092994"/>
          </a:xfrm>
          <a:prstGeom prst="rect">
            <a:avLst/>
          </a:prstGeom>
        </p:spPr>
      </p:pic>
      <p:pic>
        <p:nvPicPr>
          <p:cNvPr id="13" name="Picture 12">
            <a:extLst>
              <a:ext uri="{FF2B5EF4-FFF2-40B4-BE49-F238E27FC236}">
                <a16:creationId xmlns:a16="http://schemas.microsoft.com/office/drawing/2014/main" id="{2E678308-018A-4787-A01A-90BADD4CC1CE}"/>
              </a:ext>
            </a:extLst>
          </p:cNvPr>
          <p:cNvPicPr>
            <a:picLocks noChangeAspect="1"/>
          </p:cNvPicPr>
          <p:nvPr/>
        </p:nvPicPr>
        <p:blipFill>
          <a:blip r:embed="rId6"/>
          <a:stretch>
            <a:fillRect/>
          </a:stretch>
        </p:blipFill>
        <p:spPr>
          <a:xfrm>
            <a:off x="22565425" y="21061078"/>
            <a:ext cx="2683404" cy="666408"/>
          </a:xfrm>
          <a:prstGeom prst="rect">
            <a:avLst/>
          </a:prstGeom>
        </p:spPr>
      </p:pic>
      <p:sp>
        <p:nvSpPr>
          <p:cNvPr id="14" name="Title 1">
            <a:extLst>
              <a:ext uri="{FF2B5EF4-FFF2-40B4-BE49-F238E27FC236}">
                <a16:creationId xmlns:a16="http://schemas.microsoft.com/office/drawing/2014/main" id="{BAE0D491-CCCC-47B7-8EB4-DBA7367C34F2}"/>
              </a:ext>
            </a:extLst>
          </p:cNvPr>
          <p:cNvSpPr txBox="1">
            <a:spLocks/>
          </p:cNvSpPr>
          <p:nvPr/>
        </p:nvSpPr>
        <p:spPr>
          <a:xfrm>
            <a:off x="9137615" y="17096773"/>
            <a:ext cx="9816184" cy="1660975"/>
          </a:xfrm>
          <a:prstGeom prst="rect">
            <a:avLst/>
          </a:prstGeom>
        </p:spPr>
        <p:txBody>
          <a:bodyPr vert="horz" lIns="102870" tIns="51435" rIns="102870" bIns="51435" rtlCol="0" anchor="t">
            <a:noAutofit/>
          </a:bodyPr>
          <a:lstStyle>
            <a:lvl1pPr algn="ctr" defTabSz="1371600" rtl="0" eaLnBrk="1" latinLnBrk="0" hangingPunct="1">
              <a:lnSpc>
                <a:spcPct val="90000"/>
              </a:lnSpc>
              <a:spcBef>
                <a:spcPct val="0"/>
              </a:spcBef>
              <a:buNone/>
              <a:defRPr sz="9000" kern="1200">
                <a:solidFill>
                  <a:schemeClr val="tx1"/>
                </a:solidFill>
                <a:latin typeface="+mj-lt"/>
                <a:ea typeface="+mj-ea"/>
                <a:cs typeface="+mj-cs"/>
              </a:defRPr>
            </a:lvl1pPr>
          </a:lstStyle>
          <a:p>
            <a:pPr algn="l">
              <a:lnSpc>
                <a:spcPct val="100000"/>
              </a:lnSpc>
            </a:pPr>
            <a:endParaRPr lang="en-US" sz="1688" dirty="0">
              <a:latin typeface="Nunito" panose="00000500000000000000" pitchFamily="2" charset="0"/>
            </a:endParaRPr>
          </a:p>
        </p:txBody>
      </p:sp>
      <p:sp>
        <p:nvSpPr>
          <p:cNvPr id="15" name="TextBox 14">
            <a:extLst>
              <a:ext uri="{FF2B5EF4-FFF2-40B4-BE49-F238E27FC236}">
                <a16:creationId xmlns:a16="http://schemas.microsoft.com/office/drawing/2014/main" id="{6D7E94FD-F2E0-45F4-939B-D61865FBB6F8}"/>
              </a:ext>
            </a:extLst>
          </p:cNvPr>
          <p:cNvSpPr txBox="1"/>
          <p:nvPr/>
        </p:nvSpPr>
        <p:spPr>
          <a:xfrm>
            <a:off x="834172" y="14484948"/>
            <a:ext cx="15795545" cy="5151667"/>
          </a:xfrm>
          <a:prstGeom prst="rect">
            <a:avLst/>
          </a:prstGeom>
          <a:noFill/>
          <a:ln w="12700">
            <a:solidFill>
              <a:srgbClr val="DC674B"/>
            </a:solidFill>
          </a:ln>
        </p:spPr>
        <p:txBody>
          <a:bodyPr wrap="square" rtlCol="0">
            <a:spAutoFit/>
          </a:bodyPr>
          <a:lstStyle/>
          <a:p>
            <a:pPr algn="ctr"/>
            <a:endParaRPr lang="en-US" sz="675" b="1" dirty="0">
              <a:latin typeface="Nunito" panose="00000500000000000000" pitchFamily="2" charset="0"/>
            </a:endParaRPr>
          </a:p>
          <a:p>
            <a:endParaRPr lang="en-US" sz="675" dirty="0">
              <a:latin typeface="Nunito" panose="00000500000000000000" pitchFamily="2" charset="0"/>
            </a:endParaRPr>
          </a:p>
          <a:p>
            <a:r>
              <a:rPr lang="en-US" sz="2441" dirty="0">
                <a:latin typeface="Nunito" panose="00000500000000000000" pitchFamily="2" charset="0"/>
              </a:rPr>
              <a:t>Principle #1: Empower the Patient</a:t>
            </a:r>
          </a:p>
          <a:p>
            <a:r>
              <a:rPr lang="en-US" sz="2441" dirty="0">
                <a:latin typeface="Nunito" panose="00000500000000000000" pitchFamily="2" charset="0"/>
              </a:rPr>
              <a:t>Principle #2: Reframe the Conversation</a:t>
            </a:r>
          </a:p>
          <a:p>
            <a:r>
              <a:rPr lang="en-US" sz="2441" dirty="0">
                <a:latin typeface="Nunito" panose="00000500000000000000" pitchFamily="2" charset="0"/>
              </a:rPr>
              <a:t>Principle #3: Reduce Patient Isolation</a:t>
            </a:r>
          </a:p>
          <a:p>
            <a:r>
              <a:rPr lang="en-US" sz="2441" dirty="0">
                <a:latin typeface="Nunito" panose="00000500000000000000" pitchFamily="2" charset="0"/>
              </a:rPr>
              <a:t>Principle #4: Offer Logistical Support at the Cancer Program</a:t>
            </a:r>
          </a:p>
          <a:p>
            <a:r>
              <a:rPr lang="en-US" sz="2441" dirty="0">
                <a:latin typeface="Nunito" panose="00000500000000000000" pitchFamily="2" charset="0"/>
              </a:rPr>
              <a:t>Principle #5: Connect Patients with Support in the Community</a:t>
            </a:r>
          </a:p>
          <a:p>
            <a:r>
              <a:rPr lang="en-US" sz="2441" dirty="0">
                <a:latin typeface="Nunito" panose="00000500000000000000" pitchFamily="2" charset="0"/>
              </a:rPr>
              <a:t>Principle #6: Collaborate in the Interest of Patients</a:t>
            </a:r>
          </a:p>
          <a:p>
            <a:endParaRPr lang="en-US" sz="2441" dirty="0">
              <a:latin typeface="Nunito" panose="00000500000000000000" pitchFamily="2" charset="0"/>
            </a:endParaRPr>
          </a:p>
          <a:p>
            <a:r>
              <a:rPr lang="en-US" sz="2400" dirty="0">
                <a:latin typeface="Nunito" panose="00000500000000000000" pitchFamily="2" charset="0"/>
              </a:rPr>
              <a:t>These support principles can be applied throughout the continuum of care, from diagnosis through the end of life. This patient population should be given specialized care to address their unique diagnosis and improve communications with their care team. Each member of the multidisciplinary care team can apply these principles to their workflow. A self-assessment work page is included in this downloadable workbook, so that any team member can identify areas of opportunity to apply these principles to practice.</a:t>
            </a:r>
          </a:p>
          <a:p>
            <a:endParaRPr lang="en-US" sz="2441" dirty="0">
              <a:latin typeface="Nunito" panose="00000500000000000000" pitchFamily="2" charset="0"/>
            </a:endParaRPr>
          </a:p>
        </p:txBody>
      </p:sp>
      <p:sp>
        <p:nvSpPr>
          <p:cNvPr id="16" name="TextBox 15">
            <a:extLst>
              <a:ext uri="{FF2B5EF4-FFF2-40B4-BE49-F238E27FC236}">
                <a16:creationId xmlns:a16="http://schemas.microsoft.com/office/drawing/2014/main" id="{CEFD20CE-FD96-4DAC-93F5-5CBA9BD65EAA}"/>
              </a:ext>
            </a:extLst>
          </p:cNvPr>
          <p:cNvSpPr txBox="1"/>
          <p:nvPr/>
        </p:nvSpPr>
        <p:spPr>
          <a:xfrm>
            <a:off x="830005" y="19898832"/>
            <a:ext cx="31173995" cy="438582"/>
          </a:xfrm>
          <a:prstGeom prst="rect">
            <a:avLst/>
          </a:prstGeom>
          <a:noFill/>
        </p:spPr>
        <p:txBody>
          <a:bodyPr wrap="square" rtlCol="0">
            <a:spAutoFit/>
          </a:bodyPr>
          <a:lstStyle/>
          <a:p>
            <a:pPr algn="ctr"/>
            <a:r>
              <a:rPr lang="en-US" sz="2250" b="1" dirty="0">
                <a:latin typeface="Nunito" panose="00000500000000000000" pitchFamily="2" charset="0"/>
              </a:rPr>
              <a:t>Continue the conversation about improving care for metastatic breast cancer patients at </a:t>
            </a:r>
            <a:r>
              <a:rPr lang="en-US" sz="2250" b="1" dirty="0">
                <a:latin typeface="Nunito" panose="00000500000000000000" pitchFamily="2" charset="0"/>
                <a:hlinkClick r:id="rId7"/>
              </a:rPr>
              <a:t>www.accc-cancer.org/MetastaticBreastCancer</a:t>
            </a:r>
            <a:r>
              <a:rPr lang="en-US" sz="2250" b="1" dirty="0">
                <a:latin typeface="Nunito" panose="00000500000000000000" pitchFamily="2" charset="0"/>
              </a:rPr>
              <a:t>, or contact Elana Plotkin, CMP-HC at </a:t>
            </a:r>
            <a:r>
              <a:rPr lang="en-US" sz="2250" b="1" dirty="0">
                <a:latin typeface="Nunito" panose="00000500000000000000" pitchFamily="2" charset="0"/>
                <a:hlinkClick r:id="rId8"/>
              </a:rPr>
              <a:t>eplotkin@accc-cancer.org</a:t>
            </a:r>
            <a:r>
              <a:rPr lang="en-US" sz="2250" b="1" dirty="0">
                <a:latin typeface="Nunito" panose="00000500000000000000" pitchFamily="2" charset="0"/>
              </a:rPr>
              <a:t>. </a:t>
            </a:r>
          </a:p>
        </p:txBody>
      </p:sp>
      <p:sp>
        <p:nvSpPr>
          <p:cNvPr id="19" name="Rectangle 18">
            <a:extLst>
              <a:ext uri="{FF2B5EF4-FFF2-40B4-BE49-F238E27FC236}">
                <a16:creationId xmlns:a16="http://schemas.microsoft.com/office/drawing/2014/main" id="{B1E96C79-8F55-4377-9328-3951870DD1BF}"/>
              </a:ext>
            </a:extLst>
          </p:cNvPr>
          <p:cNvSpPr/>
          <p:nvPr/>
        </p:nvSpPr>
        <p:spPr>
          <a:xfrm>
            <a:off x="834173" y="8070682"/>
            <a:ext cx="15795546" cy="636011"/>
          </a:xfrm>
          <a:prstGeom prst="rect">
            <a:avLst/>
          </a:prstGeom>
          <a:solidFill>
            <a:srgbClr val="DC6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Nunito" panose="00000500000000000000" pitchFamily="2" charset="0"/>
              </a:rPr>
              <a:t>OBJECTIVES AND METHODS</a:t>
            </a:r>
            <a:endParaRPr lang="en-US" sz="2700" dirty="0"/>
          </a:p>
        </p:txBody>
      </p:sp>
      <p:sp>
        <p:nvSpPr>
          <p:cNvPr id="22" name="Rectangle 21">
            <a:extLst>
              <a:ext uri="{FF2B5EF4-FFF2-40B4-BE49-F238E27FC236}">
                <a16:creationId xmlns:a16="http://schemas.microsoft.com/office/drawing/2014/main" id="{8768124D-0E5B-429C-9B4A-A41B95764EBF}"/>
              </a:ext>
            </a:extLst>
          </p:cNvPr>
          <p:cNvSpPr/>
          <p:nvPr/>
        </p:nvSpPr>
        <p:spPr>
          <a:xfrm>
            <a:off x="17358152" y="4334287"/>
            <a:ext cx="15357183" cy="611570"/>
          </a:xfrm>
          <a:prstGeom prst="rect">
            <a:avLst/>
          </a:prstGeom>
          <a:solidFill>
            <a:srgbClr val="DC6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Nunito" panose="00000500000000000000" pitchFamily="2" charset="0"/>
              </a:rPr>
              <a:t>METASTATIC BREAST CANCER RESOURCES</a:t>
            </a:r>
            <a:endParaRPr lang="en-US" sz="2700" dirty="0"/>
          </a:p>
        </p:txBody>
      </p:sp>
      <p:sp>
        <p:nvSpPr>
          <p:cNvPr id="23" name="Rectangle 22">
            <a:extLst>
              <a:ext uri="{FF2B5EF4-FFF2-40B4-BE49-F238E27FC236}">
                <a16:creationId xmlns:a16="http://schemas.microsoft.com/office/drawing/2014/main" id="{82B56481-CD5E-46A9-92D9-894A06656092}"/>
              </a:ext>
            </a:extLst>
          </p:cNvPr>
          <p:cNvSpPr/>
          <p:nvPr/>
        </p:nvSpPr>
        <p:spPr>
          <a:xfrm>
            <a:off x="830005" y="13852927"/>
            <a:ext cx="15795545" cy="632022"/>
          </a:xfrm>
          <a:prstGeom prst="rect">
            <a:avLst/>
          </a:prstGeom>
          <a:solidFill>
            <a:srgbClr val="DC6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700" b="1" dirty="0">
                <a:solidFill>
                  <a:schemeClr val="bg1"/>
                </a:solidFill>
                <a:latin typeface="Nunito" panose="00000500000000000000" pitchFamily="2" charset="0"/>
              </a:rPr>
              <a:t>RESULTS: 6 EFFECTIVE PRINCIPLES</a:t>
            </a:r>
          </a:p>
        </p:txBody>
      </p:sp>
      <p:sp>
        <p:nvSpPr>
          <p:cNvPr id="28" name="TextBox 27">
            <a:extLst>
              <a:ext uri="{FF2B5EF4-FFF2-40B4-BE49-F238E27FC236}">
                <a16:creationId xmlns:a16="http://schemas.microsoft.com/office/drawing/2014/main" id="{E5DAAFC2-75C8-4AB2-A0D3-332722A70BA5}"/>
              </a:ext>
            </a:extLst>
          </p:cNvPr>
          <p:cNvSpPr txBox="1"/>
          <p:nvPr/>
        </p:nvSpPr>
        <p:spPr>
          <a:xfrm>
            <a:off x="280269" y="21180989"/>
            <a:ext cx="10815205" cy="473335"/>
          </a:xfrm>
          <a:prstGeom prst="rect">
            <a:avLst/>
          </a:prstGeom>
          <a:noFill/>
          <a:ln w="12700">
            <a:solidFill>
              <a:srgbClr val="DC674B"/>
            </a:solidFill>
          </a:ln>
        </p:spPr>
        <p:txBody>
          <a:bodyPr wrap="square" rtlCol="0">
            <a:spAutoFit/>
          </a:bodyPr>
          <a:lstStyle/>
          <a:p>
            <a:pPr algn="ctr"/>
            <a:r>
              <a:rPr lang="en-US" sz="1238" dirty="0">
                <a:latin typeface="Nunito" panose="00000500000000000000" pitchFamily="2" charset="0"/>
              </a:rPr>
              <a:t>1. </a:t>
            </a:r>
            <a:r>
              <a:rPr lang="en-US" sz="1238" dirty="0" err="1"/>
              <a:t>Mariotto</a:t>
            </a:r>
            <a:r>
              <a:rPr lang="en-US" sz="1238" dirty="0"/>
              <a:t> A, Etzioni R, </a:t>
            </a:r>
            <a:r>
              <a:rPr lang="en-US" sz="1238" dirty="0" err="1"/>
              <a:t>Hurlbert</a:t>
            </a:r>
            <a:r>
              <a:rPr lang="en-US" sz="1238" dirty="0"/>
              <a:t> M, et al. Estimation of the number of women living with metastatic breast cancer in the United States. Cancer Epidemiology Biomarkers Prev. Online May 18, 2017. In print June 1, 2017. DOI: 10.1158/1055-9965.EPI-16-0889.</a:t>
            </a:r>
            <a:endParaRPr lang="en-US" sz="2250" dirty="0">
              <a:latin typeface="Nunito" panose="00000500000000000000" pitchFamily="2" charset="0"/>
            </a:endParaRPr>
          </a:p>
        </p:txBody>
      </p:sp>
      <p:sp>
        <p:nvSpPr>
          <p:cNvPr id="4" name="TextBox 3">
            <a:extLst>
              <a:ext uri="{FF2B5EF4-FFF2-40B4-BE49-F238E27FC236}">
                <a16:creationId xmlns:a16="http://schemas.microsoft.com/office/drawing/2014/main" id="{F677C10A-1D1B-4C01-A95F-2F043A492C1D}"/>
              </a:ext>
            </a:extLst>
          </p:cNvPr>
          <p:cNvSpPr txBox="1"/>
          <p:nvPr/>
        </p:nvSpPr>
        <p:spPr>
          <a:xfrm>
            <a:off x="988495" y="9009529"/>
            <a:ext cx="15630593" cy="4154984"/>
          </a:xfrm>
          <a:prstGeom prst="rect">
            <a:avLst/>
          </a:prstGeom>
          <a:noFill/>
        </p:spPr>
        <p:txBody>
          <a:bodyPr wrap="square" rtlCol="0">
            <a:spAutoFit/>
          </a:bodyPr>
          <a:lstStyle/>
          <a:p>
            <a:r>
              <a:rPr lang="en-US" sz="2400" dirty="0">
                <a:latin typeface="Nunito" panose="00000500000000000000" pitchFamily="2" charset="0"/>
              </a:rPr>
              <a:t>ACCC seeks to expand the current breast cancer conversation to address gaps between early and metastatic disease and improve the treatment and management of metastatic breast cancer in the community setting with publicly available supportive tools.</a:t>
            </a:r>
          </a:p>
          <a:p>
            <a:endParaRPr lang="en-US" sz="2400" dirty="0">
              <a:latin typeface="Nunito" panose="00000500000000000000" pitchFamily="2" charset="0"/>
            </a:endParaRPr>
          </a:p>
          <a:p>
            <a:r>
              <a:rPr lang="en-US" sz="2400" dirty="0">
                <a:latin typeface="Nunito" panose="00000500000000000000" pitchFamily="2" charset="0"/>
              </a:rPr>
              <a:t>ACCC aims to address the communication challenges that cancer care teams face such as: Patient</a:t>
            </a:r>
            <a:r>
              <a:rPr lang="en-US" sz="2400" b="1" dirty="0">
                <a:latin typeface="Nunito" panose="00000500000000000000" pitchFamily="2" charset="0"/>
              </a:rPr>
              <a:t> </a:t>
            </a:r>
            <a:r>
              <a:rPr lang="en-US" sz="2400" dirty="0">
                <a:latin typeface="Nunito" panose="00000500000000000000" pitchFamily="2" charset="0"/>
              </a:rPr>
              <a:t>perception that their cancer is curable, patient level of engagement during conversations with providers, providers who may “minimize” the severity of the disease, and lack of awareness of available resources.</a:t>
            </a:r>
          </a:p>
          <a:p>
            <a:endParaRPr lang="en-US" sz="2400" dirty="0">
              <a:latin typeface="Nunito" panose="00000500000000000000" pitchFamily="2" charset="0"/>
            </a:endParaRPr>
          </a:p>
          <a:p>
            <a:r>
              <a:rPr lang="en-US" sz="2400" dirty="0">
                <a:latin typeface="Nunito" panose="00000500000000000000" pitchFamily="2" charset="0"/>
              </a:rPr>
              <a:t>An environmental scan was completed of all available resources. An expert advisory panel was formed. 5 different community cancer centers completed in-depth focus groups on their care path. A survey on MBC Communication strategies was conducted.</a:t>
            </a:r>
          </a:p>
        </p:txBody>
      </p:sp>
      <p:pic>
        <p:nvPicPr>
          <p:cNvPr id="20" name="Picture 19">
            <a:extLst>
              <a:ext uri="{FF2B5EF4-FFF2-40B4-BE49-F238E27FC236}">
                <a16:creationId xmlns:a16="http://schemas.microsoft.com/office/drawing/2014/main" id="{270FA35C-88BE-4873-8118-4CD4F02153BD}"/>
              </a:ext>
            </a:extLst>
          </p:cNvPr>
          <p:cNvPicPr>
            <a:picLocks noChangeAspect="1"/>
          </p:cNvPicPr>
          <p:nvPr/>
        </p:nvPicPr>
        <p:blipFill>
          <a:blip r:embed="rId9"/>
          <a:stretch>
            <a:fillRect/>
          </a:stretch>
        </p:blipFill>
        <p:spPr>
          <a:xfrm>
            <a:off x="24459218" y="12885982"/>
            <a:ext cx="7804043" cy="4668837"/>
          </a:xfrm>
          <a:prstGeom prst="rect">
            <a:avLst/>
          </a:prstGeom>
        </p:spPr>
      </p:pic>
      <p:sp>
        <p:nvSpPr>
          <p:cNvPr id="21" name="TextBox 20">
            <a:extLst>
              <a:ext uri="{FF2B5EF4-FFF2-40B4-BE49-F238E27FC236}">
                <a16:creationId xmlns:a16="http://schemas.microsoft.com/office/drawing/2014/main" id="{9C07AAD1-A64E-4B54-9D24-0E45578B263B}"/>
              </a:ext>
            </a:extLst>
          </p:cNvPr>
          <p:cNvSpPr txBox="1"/>
          <p:nvPr/>
        </p:nvSpPr>
        <p:spPr>
          <a:xfrm>
            <a:off x="17921980" y="18315804"/>
            <a:ext cx="14022359" cy="1846659"/>
          </a:xfrm>
          <a:prstGeom prst="rect">
            <a:avLst/>
          </a:prstGeom>
          <a:noFill/>
        </p:spPr>
        <p:txBody>
          <a:bodyPr wrap="square" rtlCol="0">
            <a:spAutoFit/>
          </a:bodyPr>
          <a:lstStyle/>
          <a:p>
            <a:r>
              <a:rPr lang="en-US" sz="2400" dirty="0">
                <a:latin typeface="Nunito" panose="00000500000000000000" pitchFamily="2" charset="0"/>
              </a:rPr>
              <a:t>This patient population should be given specialized care to address their unique diagnosis and improve communications with their care team. The ACCC Resource Library gives both low and highly resourced programs access to more supportive care tailored to metastatic breast cancer.</a:t>
            </a:r>
          </a:p>
          <a:p>
            <a:endParaRPr lang="en-US" sz="2400" dirty="0">
              <a:latin typeface="Nunito" panose="00000500000000000000" pitchFamily="2" charset="0"/>
            </a:endParaRPr>
          </a:p>
          <a:p>
            <a:endParaRPr lang="en-US" dirty="0">
              <a:latin typeface="Nunito" panose="00000500000000000000" pitchFamily="2" charset="0"/>
            </a:endParaRPr>
          </a:p>
        </p:txBody>
      </p:sp>
      <p:pic>
        <p:nvPicPr>
          <p:cNvPr id="32" name="Picture 31" descr="A close up of a logo&#10;&#10;Description generated with high confidence">
            <a:extLst>
              <a:ext uri="{FF2B5EF4-FFF2-40B4-BE49-F238E27FC236}">
                <a16:creationId xmlns:a16="http://schemas.microsoft.com/office/drawing/2014/main" id="{CF8E2BEA-1EF6-4BEC-A661-977E0C281DB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221341" y="5497326"/>
            <a:ext cx="1510155" cy="1645920"/>
          </a:xfrm>
          <a:prstGeom prst="rect">
            <a:avLst/>
          </a:prstGeom>
        </p:spPr>
      </p:pic>
      <p:pic>
        <p:nvPicPr>
          <p:cNvPr id="34" name="Picture 33">
            <a:extLst>
              <a:ext uri="{FF2B5EF4-FFF2-40B4-BE49-F238E27FC236}">
                <a16:creationId xmlns:a16="http://schemas.microsoft.com/office/drawing/2014/main" id="{DCEC1ABF-EA79-4F78-8CFC-C93CAF872C4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195091" y="5489359"/>
            <a:ext cx="1484118" cy="1645920"/>
          </a:xfrm>
          <a:prstGeom prst="rect">
            <a:avLst/>
          </a:prstGeom>
        </p:spPr>
      </p:pic>
      <p:pic>
        <p:nvPicPr>
          <p:cNvPr id="36" name="Picture 35" descr="A close up of a logo&#10;&#10;Description generated with very high confidence">
            <a:extLst>
              <a:ext uri="{FF2B5EF4-FFF2-40B4-BE49-F238E27FC236}">
                <a16:creationId xmlns:a16="http://schemas.microsoft.com/office/drawing/2014/main" id="{9B1C2616-45B6-44E8-B34C-F5BB25B42AD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4142803" y="5497326"/>
            <a:ext cx="1497137" cy="1645920"/>
          </a:xfrm>
          <a:prstGeom prst="rect">
            <a:avLst/>
          </a:prstGeom>
        </p:spPr>
      </p:pic>
      <p:pic>
        <p:nvPicPr>
          <p:cNvPr id="37" name="Picture 36" descr="A close up of a logo&#10;&#10;Description generated with very high confidence">
            <a:extLst>
              <a:ext uri="{FF2B5EF4-FFF2-40B4-BE49-F238E27FC236}">
                <a16:creationId xmlns:a16="http://schemas.microsoft.com/office/drawing/2014/main" id="{57E5BE4F-6D38-4E0D-82EF-E9808712D21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6103385" y="5497326"/>
            <a:ext cx="1491558" cy="1645920"/>
          </a:xfrm>
          <a:prstGeom prst="rect">
            <a:avLst/>
          </a:prstGeom>
        </p:spPr>
      </p:pic>
      <p:pic>
        <p:nvPicPr>
          <p:cNvPr id="38" name="Picture 37" descr="A close up of a logo&#10;&#10;Description generated with very high confidence">
            <a:extLst>
              <a:ext uri="{FF2B5EF4-FFF2-40B4-BE49-F238E27FC236}">
                <a16:creationId xmlns:a16="http://schemas.microsoft.com/office/drawing/2014/main" id="{B63B135C-C18F-4604-A8F3-CD77D4696F3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058385" y="5497326"/>
            <a:ext cx="1497137" cy="1645920"/>
          </a:xfrm>
          <a:prstGeom prst="rect">
            <a:avLst/>
          </a:prstGeom>
        </p:spPr>
      </p:pic>
      <p:sp>
        <p:nvSpPr>
          <p:cNvPr id="40" name="Rectangle 39">
            <a:extLst>
              <a:ext uri="{FF2B5EF4-FFF2-40B4-BE49-F238E27FC236}">
                <a16:creationId xmlns:a16="http://schemas.microsoft.com/office/drawing/2014/main" id="{FC36EE97-A1BC-4459-9DA3-C23355AABD4E}"/>
              </a:ext>
            </a:extLst>
          </p:cNvPr>
          <p:cNvSpPr/>
          <p:nvPr/>
        </p:nvSpPr>
        <p:spPr>
          <a:xfrm>
            <a:off x="988495" y="4352184"/>
            <a:ext cx="15357184" cy="654450"/>
          </a:xfrm>
          <a:prstGeom prst="rect">
            <a:avLst/>
          </a:prstGeom>
          <a:solidFill>
            <a:srgbClr val="DC6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Nunito" panose="00000500000000000000" pitchFamily="2" charset="0"/>
              </a:rPr>
              <a:t>BACKGROUND</a:t>
            </a:r>
            <a:endParaRPr lang="en-US" sz="2700" dirty="0"/>
          </a:p>
        </p:txBody>
      </p:sp>
      <p:sp>
        <p:nvSpPr>
          <p:cNvPr id="26" name="TextBox 25">
            <a:extLst>
              <a:ext uri="{FF2B5EF4-FFF2-40B4-BE49-F238E27FC236}">
                <a16:creationId xmlns:a16="http://schemas.microsoft.com/office/drawing/2014/main" id="{211A787F-E90C-482E-A9B9-55E3A077A6A6}"/>
              </a:ext>
            </a:extLst>
          </p:cNvPr>
          <p:cNvSpPr txBox="1"/>
          <p:nvPr/>
        </p:nvSpPr>
        <p:spPr>
          <a:xfrm>
            <a:off x="17869562" y="12454896"/>
            <a:ext cx="6417600" cy="6093976"/>
          </a:xfrm>
          <a:prstGeom prst="rect">
            <a:avLst/>
          </a:prstGeom>
          <a:noFill/>
        </p:spPr>
        <p:txBody>
          <a:bodyPr wrap="square" rtlCol="0">
            <a:spAutoFit/>
          </a:bodyPr>
          <a:lstStyle/>
          <a:p>
            <a:endParaRPr lang="en-US" dirty="0">
              <a:latin typeface="Nunito" panose="00000500000000000000" pitchFamily="2" charset="0"/>
            </a:endParaRPr>
          </a:p>
          <a:p>
            <a:r>
              <a:rPr lang="en-US" sz="2400" dirty="0">
                <a:latin typeface="Nunito" panose="00000500000000000000" pitchFamily="2" charset="0"/>
              </a:rPr>
              <a:t>Over 140 resources have been curated online to a filterable library that clinicians can use to provide free, nationally available resources to their MBC patients. Survey results indicate that 43% (n=86) of cancer programs do not use a different approach or resources for MBC patients in comparison to stage I-III. </a:t>
            </a:r>
          </a:p>
          <a:p>
            <a:endParaRPr lang="en-US" dirty="0">
              <a:latin typeface="Nunito" panose="00000500000000000000" pitchFamily="2" charset="0"/>
            </a:endParaRPr>
          </a:p>
          <a:p>
            <a:r>
              <a:rPr lang="en-US" sz="2400" dirty="0">
                <a:latin typeface="Nunito" panose="00000500000000000000" pitchFamily="2" charset="0"/>
              </a:rPr>
              <a:t>The library may be filtered by selecting a type of resource, principles for effective practice (e.g., empower the patient), organization, or specific interest in the dropdown box. Resources can be emailed directly to a patient or colleague by selecting the envelope icon in the bottom right corner. </a:t>
            </a:r>
          </a:p>
          <a:p>
            <a:endParaRPr lang="en-US" dirty="0"/>
          </a:p>
        </p:txBody>
      </p:sp>
      <p:sp>
        <p:nvSpPr>
          <p:cNvPr id="30" name="TextBox 29">
            <a:extLst>
              <a:ext uri="{FF2B5EF4-FFF2-40B4-BE49-F238E27FC236}">
                <a16:creationId xmlns:a16="http://schemas.microsoft.com/office/drawing/2014/main" id="{C11955CB-79F4-4EE4-8BCE-46204F644858}"/>
              </a:ext>
            </a:extLst>
          </p:cNvPr>
          <p:cNvSpPr txBox="1"/>
          <p:nvPr/>
        </p:nvSpPr>
        <p:spPr>
          <a:xfrm>
            <a:off x="23316427" y="8022853"/>
            <a:ext cx="8557032" cy="4062651"/>
          </a:xfrm>
          <a:prstGeom prst="rect">
            <a:avLst/>
          </a:prstGeom>
          <a:noFill/>
        </p:spPr>
        <p:txBody>
          <a:bodyPr wrap="square" rtlCol="0">
            <a:spAutoFit/>
          </a:bodyPr>
          <a:lstStyle/>
          <a:p>
            <a:r>
              <a:rPr lang="en-US" sz="2400" dirty="0">
                <a:latin typeface="Nunito" panose="00000500000000000000" pitchFamily="2" charset="0"/>
              </a:rPr>
              <a:t>A process improvement workbook was created with a map of care from metastatic diagnosis through end of life. Relevant resources were attributed to five stages: Diagnosis, Current Treatment, Monitoring Treatment, Treatment Failure, Hospice. </a:t>
            </a:r>
          </a:p>
          <a:p>
            <a:endParaRPr lang="en-US" sz="2400" dirty="0">
              <a:latin typeface="Nunito" panose="00000500000000000000" pitchFamily="2" charset="0"/>
            </a:endParaRPr>
          </a:p>
          <a:p>
            <a:r>
              <a:rPr lang="en-US" sz="2400" dirty="0">
                <a:latin typeface="Nunito" panose="00000500000000000000" pitchFamily="2" charset="0"/>
              </a:rPr>
              <a:t>To assist cancer centers in implementing these key principles throughout the patient journey without adding to workload, ACCC is directing teams to use a robust resource bank of validated tools and materials.</a:t>
            </a:r>
          </a:p>
          <a:p>
            <a:endParaRPr lang="en-US" dirty="0"/>
          </a:p>
        </p:txBody>
      </p:sp>
      <p:sp>
        <p:nvSpPr>
          <p:cNvPr id="42" name="TextBox 41">
            <a:extLst>
              <a:ext uri="{FF2B5EF4-FFF2-40B4-BE49-F238E27FC236}">
                <a16:creationId xmlns:a16="http://schemas.microsoft.com/office/drawing/2014/main" id="{F919441F-82C6-4F4A-886E-E8D83439F609}"/>
              </a:ext>
            </a:extLst>
          </p:cNvPr>
          <p:cNvSpPr txBox="1"/>
          <p:nvPr/>
        </p:nvSpPr>
        <p:spPr>
          <a:xfrm>
            <a:off x="24459218" y="12211326"/>
            <a:ext cx="7804043" cy="584775"/>
          </a:xfrm>
          <a:prstGeom prst="rect">
            <a:avLst/>
          </a:prstGeom>
          <a:noFill/>
          <a:ln>
            <a:solidFill>
              <a:schemeClr val="accent2">
                <a:lumMod val="75000"/>
              </a:schemeClr>
            </a:solidFill>
          </a:ln>
        </p:spPr>
        <p:txBody>
          <a:bodyPr wrap="square" rtlCol="0">
            <a:spAutoFit/>
          </a:bodyPr>
          <a:lstStyle/>
          <a:p>
            <a:r>
              <a:rPr lang="en-US" sz="3200" b="1" dirty="0">
                <a:solidFill>
                  <a:schemeClr val="accent2">
                    <a:lumMod val="75000"/>
                  </a:schemeClr>
                </a:solidFill>
                <a:latin typeface="Nunito" panose="00000500000000000000" pitchFamily="2" charset="0"/>
              </a:rPr>
              <a:t>ACCC-CANCER.ORG/MBCRESOURCES</a:t>
            </a:r>
          </a:p>
        </p:txBody>
      </p:sp>
    </p:spTree>
    <p:extLst>
      <p:ext uri="{BB962C8B-B14F-4D97-AF65-F5344CB8AC3E}">
        <p14:creationId xmlns:p14="http://schemas.microsoft.com/office/powerpoint/2010/main" val="8317914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208</TotalTime>
  <Words>621</Words>
  <Application>Microsoft Office PowerPoint</Application>
  <PresentationFormat>Custom</PresentationFormat>
  <Paragraphs>36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Nunito</vt:lpstr>
      <vt:lpstr>Office Theme</vt:lpstr>
      <vt:lpstr>Metastatic breast cancer online resource library for 360 degree care from the Association of Community Cancer Centers Elana Plotkin, CMP-HC1, Marianne Gandee, MA2, Lorna Lucas , MSM1 1 Association of Community Cancer Centers, Provider Education, Rockville, MD, USA 2 Association of Community Cancer Centers, Development, Rockville, MD, USA Additional contribution by: Joanne Buzgalo, Phd, Cancer Support Community; Helen Chew, MD, UC Davis Cancer Center; Teresa Deshields, PhD, FAPOS, Siteman Cancer Center; William Gradishar, MD, FASCO, FACP, Robert H. Lurie Cancer Center; Julie R. Gralow, MD, Seattle Cancer Care Alliance; Amanda Holt, Maury Regional Medical Center; Shirley Mertz, Metastatic Breast Cancer Alliance; Ruth O’Regan, MD, Carbone Cancer Center; Hester Hill Schnipper, MSW, LICSW, OSW-C, Beth Israel Deaconess Hospital; Lillian Shockney, RN, MAS, Sidney Kimmel Cancer Center.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Townsend</dc:creator>
  <cp:lastModifiedBy>Elana Plotkin</cp:lastModifiedBy>
  <cp:revision>32</cp:revision>
  <dcterms:created xsi:type="dcterms:W3CDTF">2018-05-31T18:07:21Z</dcterms:created>
  <dcterms:modified xsi:type="dcterms:W3CDTF">2019-02-21T20:55:01Z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844A3802-F5BC-4D31-8C14-44D46628E20F</vt:lpwstr>
  </property>
  <property fmtid="{D5CDD505-2E9C-101B-9397-08002B2CF9AE}" pid="3" name="ArticulatePath">
    <vt:lpwstr>ePoster MASCC MBC</vt:lpwstr>
  </property>
</Properties>
</file>